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97" r:id="rId4"/>
    <p:sldId id="261" r:id="rId5"/>
    <p:sldId id="298" r:id="rId6"/>
    <p:sldId id="291" r:id="rId7"/>
    <p:sldId id="292" r:id="rId8"/>
    <p:sldId id="299" r:id="rId9"/>
    <p:sldId id="293" r:id="rId10"/>
    <p:sldId id="300" r:id="rId11"/>
    <p:sldId id="294" r:id="rId12"/>
    <p:sldId id="29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AFCAEB"/>
    <a:srgbClr val="9ABCE6"/>
    <a:srgbClr val="99CCFF"/>
    <a:srgbClr val="66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704" y="1772816"/>
            <a:ext cx="8287917" cy="2034929"/>
          </a:xfrm>
          <a:prstGeom prst="roundRect">
            <a:avLst>
              <a:gd name="adj" fmla="val 1079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Краевая инновационная площадка по теме:</a:t>
            </a:r>
          </a:p>
          <a:p>
            <a:pPr marL="0" indent="0" algn="ctr">
              <a:buNone/>
            </a:pPr>
            <a:r>
              <a:rPr lang="ru-RU" sz="6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Социокультурный центр «ОРИЕНТИР</a:t>
            </a:r>
            <a:r>
              <a:rPr lang="ru-RU" sz="6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5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6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 неформального и  информального образования</a:t>
            </a:r>
          </a:p>
          <a:p>
            <a:pPr marL="0" indent="0" algn="ctr">
              <a:buNone/>
            </a:pPr>
            <a:r>
              <a:rPr lang="ru-RU" sz="6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городе Новороссийске» </a:t>
            </a:r>
            <a:endParaRPr lang="ru-RU" sz="6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6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КИП 2016</a:t>
            </a:r>
            <a:r>
              <a:rPr lang="ru-RU" sz="6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ru-RU" sz="6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7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ОТЧЁТ ЗА </a:t>
            </a:r>
            <a:r>
              <a:rPr lang="ru-RU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г.</a:t>
            </a:r>
            <a:endParaRPr lang="ru-RU" sz="7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29576" y="419899"/>
            <a:ext cx="6577043" cy="887254"/>
          </a:xfrm>
          <a:prstGeom prst="roundRect">
            <a:avLst>
              <a:gd name="adj" fmla="val 11053"/>
            </a:avLst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</a:t>
            </a:r>
            <a:br>
              <a:rPr lang="ru-RU" sz="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  <a:br>
              <a:rPr lang="ru-RU" sz="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«ДВОРЕЦ ТВОРЧЕСТВА ДЕТЕЙ И МОЛОДЁЖИ ИМ. Н.И. СИПЯГИНА»</a:t>
            </a:r>
            <a:br>
              <a:rPr lang="ru-RU" sz="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</a:t>
            </a:r>
            <a:r>
              <a:rPr lang="ru-RU" sz="1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НОВОРОССИЙСК</a:t>
            </a:r>
            <a:endParaRPr lang="ru-RU" sz="1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49858" y="4509120"/>
            <a:ext cx="4056763" cy="132802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МБУ ДО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ДТДМ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Радченко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</a:t>
            </a: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Даша\Pictures\DSC_028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1" y="3951761"/>
            <a:ext cx="3833803" cy="2555869"/>
          </a:xfrm>
          <a:prstGeom prst="roundRect">
            <a:avLst>
              <a:gd name="adj" fmla="val 6280"/>
            </a:avLst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аша\Pictures\лого P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26" y="188641"/>
            <a:ext cx="1458454" cy="111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8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7242" y="292586"/>
            <a:ext cx="7425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и диссеминация результатов деятельности КИП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4744"/>
            <a:ext cx="849694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педагогов в семинарах, мастер-классах, конференциях в 2019г.</a:t>
            </a:r>
          </a:p>
          <a:p>
            <a:pPr algn="just"/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26.04.2019г.- зональный практический семинар  «Использование разнообразных форм работы для разностороннего развития и самореализации ребенка в условиях инновационной деятельности» - мастер- классы,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занятия Романов О.В.,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Галдина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Лукаш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И., Кулаков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А.Ю.,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Любимова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Тихонова А.С., Калинина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Погорелова М.К.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 startAt="2"/>
            </a:pP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26.06.2019г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.- всероссийский конкурс «КТК- талантливым детям» </a:t>
            </a:r>
            <a:endParaRPr lang="ru-RU" sz="20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Москва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финалисты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Погорелова М.К., Калинин Д.А., студия «Калейдоскоп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just">
              <a:buAutoNum type="arabicPeriod" startAt="2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Международном слете ПОСТОВ№1 городов-героев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городов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воинской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славы г.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Минск- 2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в конкурсе военной патриотической песни «Мы ратному подвигу песню поем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Кушпель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О.Е., Товмасян В.К.</a:t>
            </a:r>
          </a:p>
          <a:p>
            <a:pPr marL="342900" indent="-342900" algn="just">
              <a:buAutoNum type="arabicPeriod" startAt="2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межрегиональный конкурс «Это мои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горы»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Майкоп-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О.Е., Попович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8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9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b="1" dirty="0" smtClean="0">
                <a:solidFill>
                  <a:srgbClr val="FF0000"/>
                </a:solidFill>
                <a:effectLst>
                  <a:glow rad="114300">
                    <a:schemeClr val="bg1"/>
                  </a:glo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«Расширение поля сетевого взаимодействия»</a:t>
            </a:r>
            <a:endParaRPr lang="ru-RU" sz="2400" b="1" dirty="0">
              <a:solidFill>
                <a:srgbClr val="FF0000"/>
              </a:solidFill>
              <a:effectLst>
                <a:glow rad="114300">
                  <a:schemeClr val="bg1"/>
                </a:glo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53456"/>
            <a:ext cx="7920880" cy="6054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3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47664" y="2924944"/>
            <a:ext cx="6371343" cy="2990374"/>
          </a:xfrm>
          <a:prstGeom prst="roundRect">
            <a:avLst>
              <a:gd name="adj" fmla="val 1098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i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адрес</a:t>
            </a: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353025</a:t>
            </a: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Краснодарский край,</a:t>
            </a:r>
          </a:p>
          <a:p>
            <a:pPr algn="ctr"/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Новороссийск, пр. Ленина, 97 </a:t>
            </a:r>
          </a:p>
          <a:p>
            <a:pPr algn="ctr"/>
            <a:r>
              <a:rPr lang="ru-RU" sz="2200" b="1" i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дворец-творчества.рф.</a:t>
            </a:r>
          </a:p>
          <a:p>
            <a:pPr algn="ctr"/>
            <a:r>
              <a:rPr lang="ru-RU" sz="22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</a:t>
            </a:r>
            <a:r>
              <a:rPr lang="ru-RU" sz="2200" b="1" i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почта</a:t>
            </a: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dvorectvorchestva@gmail.com</a:t>
            </a:r>
          </a:p>
          <a:p>
            <a:pPr algn="ctr"/>
            <a:r>
              <a:rPr lang="ru-RU" sz="2200" b="1" i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8 (8617) 60-71-85 </a:t>
            </a:r>
          </a:p>
          <a:p>
            <a:pPr algn="ctr"/>
            <a:r>
              <a:rPr lang="ru-RU" sz="2200" b="1" i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Факс</a:t>
            </a: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 (8617) 71-29-24</a:t>
            </a:r>
          </a:p>
          <a:p>
            <a:pPr algn="ctr"/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7026"/>
            <a:ext cx="1532719" cy="117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1747855"/>
            <a:ext cx="6200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3214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99493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effectLst>
                  <a:glow rad="1143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отчётного периода</a:t>
            </a:r>
            <a:endParaRPr lang="ru-RU" sz="3600" b="1" dirty="0">
              <a:solidFill>
                <a:srgbClr val="7030A0"/>
              </a:solidFill>
              <a:effectLst>
                <a:glow rad="114300">
                  <a:schemeClr val="bg1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124744"/>
            <a:ext cx="7776864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kern="0" dirty="0">
                <a:solidFill>
                  <a:srgbClr val="FF0066"/>
                </a:solidFill>
                <a:latin typeface="Times New Roman"/>
                <a:ea typeface="Calibri"/>
              </a:rPr>
              <a:t>анализ достигнутых результатов и определение вектора дальнейшей работы социокультурного центра МБУ ДО ДТДМ;</a:t>
            </a:r>
            <a:endParaRPr lang="ru-RU" sz="2800" b="1" dirty="0">
              <a:solidFill>
                <a:srgbClr val="FF0066"/>
              </a:solidFill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kern="0" dirty="0">
                <a:solidFill>
                  <a:srgbClr val="FF0066"/>
                </a:solidFill>
                <a:latin typeface="Times New Roman"/>
                <a:ea typeface="Calibri"/>
              </a:rPr>
              <a:t>разработка методических материалов по предъявлению результатов деятельности;</a:t>
            </a:r>
            <a:endParaRPr lang="ru-RU" sz="2800" b="1" dirty="0">
              <a:solidFill>
                <a:srgbClr val="FF0066"/>
              </a:solidFill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kern="0" dirty="0">
                <a:solidFill>
                  <a:srgbClr val="FF0066"/>
                </a:solidFill>
                <a:latin typeface="Times New Roman"/>
                <a:ea typeface="Calibri"/>
              </a:rPr>
              <a:t>трансляция итогов проекта.</a:t>
            </a:r>
            <a:endParaRPr lang="ru-RU" sz="2800" b="1" dirty="0">
              <a:solidFill>
                <a:srgbClr val="FF0066"/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296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-81160"/>
            <a:ext cx="85073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000" b="1" dirty="0" smtClean="0">
                <a:solidFill>
                  <a:srgbClr val="7030A0"/>
                </a:solidFill>
                <a:effectLst>
                  <a:glow rad="114300">
                    <a:schemeClr val="bg1"/>
                  </a:glo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Реализация задачи</a:t>
            </a:r>
            <a:r>
              <a:rPr lang="ru-RU" sz="2000" b="1" dirty="0">
                <a:solidFill>
                  <a:srgbClr val="7030A0"/>
                </a:solidFill>
                <a:effectLst>
                  <a:glow rad="114300">
                    <a:schemeClr val="bg1"/>
                  </a:glo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endParaRPr lang="ru-RU" sz="2000" b="1" dirty="0" smtClean="0">
              <a:solidFill>
                <a:srgbClr val="7030A0"/>
              </a:solidFill>
              <a:effectLst>
                <a:glow rad="114300">
                  <a:schemeClr val="bg1"/>
                </a:glo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000" b="1" dirty="0" smtClean="0">
                <a:solidFill>
                  <a:srgbClr val="FF0000"/>
                </a:solidFill>
                <a:effectLst>
                  <a:glow rad="114300">
                    <a:schemeClr val="bg1"/>
                  </a:glo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«Анализ </a:t>
            </a:r>
            <a:r>
              <a:rPr lang="ru-RU" sz="2000" b="1" dirty="0">
                <a:solidFill>
                  <a:srgbClr val="FF0000"/>
                </a:solidFill>
                <a:effectLst>
                  <a:glow rad="114300">
                    <a:schemeClr val="bg1"/>
                  </a:glo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достигнутых результатов и определение вектора дальнейшей работы социокультурного центра  </a:t>
            </a:r>
            <a:r>
              <a:rPr lang="ru-RU" sz="2000" b="1" dirty="0" smtClean="0">
                <a:solidFill>
                  <a:srgbClr val="FF0000"/>
                </a:solidFill>
                <a:effectLst>
                  <a:glow rad="114300">
                    <a:schemeClr val="bg1"/>
                  </a:glo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МБУ </a:t>
            </a:r>
            <a:r>
              <a:rPr lang="ru-RU" sz="2000" b="1" dirty="0">
                <a:solidFill>
                  <a:srgbClr val="FF0000"/>
                </a:solidFill>
                <a:effectLst>
                  <a:glow rad="114300">
                    <a:schemeClr val="bg1"/>
                  </a:glo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ДТДМ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980728"/>
            <a:ext cx="864096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Разработанность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нормативно-правовых документов по инновационной 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деятельности: 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положения- 8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программы-7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Судомоделизм», </a:t>
            </a: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тележурналистики», </a:t>
            </a:r>
          </a:p>
          <a:p>
            <a:pPr lvl="0" algn="just"/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помним. Мы гордимся», </a:t>
            </a: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вокруг нас. Растения</a:t>
            </a: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созданная печатная продукция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разработки, методические пособия - 14,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материалы: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конкурс «Моё лучшее мероприятие. ФОНД 21 ВЕКА»:</a:t>
            </a:r>
          </a:p>
          <a:p>
            <a:pPr lvl="0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1.Гронтковская Н.В. Практическое пособие</a:t>
            </a:r>
          </a:p>
          <a:p>
            <a:pPr lvl="0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2.Андрющенко Н.Э. Творческий проект социально-педагогической направленности «Этот день Победы»</a:t>
            </a:r>
          </a:p>
          <a:p>
            <a:pPr lvl="0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Погорелова М.К. Открытое занятие в объединении художественной направленности ДТДМ (Студия детской анимации "Калейдоскоп" Эстрадный вокал) Тема: «Формирование вокальных навыков у детей дошкольного возраста». </a:t>
            </a:r>
          </a:p>
          <a:p>
            <a:pPr lvl="0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Калинина Н.Н. Методическая разработка  «Анализ эффективности использования различных форм работы и методических приемов в хореографии, формирующие знания обучающихся» 80211</a:t>
            </a:r>
          </a:p>
          <a:p>
            <a:pPr lvl="0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Калинина Н. Н. План-конспект проведения мастер – класса по хореографии на тему: «От мала, до велика».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официальный сайт:  www.дворец-творчества.рф (Раздел ДОКУМЕНТЫ: Методическая копилка. Инновационный проект.)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53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56895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2.Рост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компетенций педагогических и руководящих работников: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инновационную деятельность- 65%;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высшую  категорию: всего 22 ПДО, в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-за 2019г.- 5 ПДО-19%;  имеют первую категорию- всего 14 ПДО;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2019г. - 36 чел.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профессиональных конкурсах: «Краевой конкурс профессионального мастерства работников сферы дополнительного образования «Сердце отдаю детям» номинация «Техническая»- 1 место,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методических разработок  г. Москва  «Панорама методических кейсов дополнительного образования художественной направленности-2019» -3 место, Всероссийский открытый конкурс «Лучшие Руководители РФ. 2019» -   финалист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Увеличение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охвата учащихся объединений естественнонаучной и технической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направленности: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новых объединений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«Судомоделизм»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.«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телевизионной журналистики»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.«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Экологическая безопасность» 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.«Мы помним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Мы гордимся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туристско-краеведческая)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.«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авиамоделирование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дизайн» </a:t>
            </a: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охвата детей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 294 уч-ся: </a:t>
            </a:r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3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32"/>
            <a:ext cx="8507367" cy="1081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800" b="1" dirty="0" smtClean="0">
                <a:solidFill>
                  <a:srgbClr val="FF0000"/>
                </a:solidFill>
                <a:effectLst>
                  <a:glow rad="114300">
                    <a:schemeClr val="bg1"/>
                  </a:glo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Информационное сопровождение инновационной деятельности</a:t>
            </a:r>
            <a:endParaRPr lang="ru-RU" sz="2800" b="1" dirty="0">
              <a:solidFill>
                <a:srgbClr val="FF0000"/>
              </a:solidFill>
              <a:effectLst>
                <a:glow rad="114300">
                  <a:schemeClr val="bg1"/>
                </a:glo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894" y="1340768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публикации: 6 -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информационный журнал "Золотой ребенок" (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№1 2019 г.) Статья «В «Калейдоскопе» - яркий мир творчества», </a:t>
            </a:r>
          </a:p>
          <a:p>
            <a:pPr lvl="0"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научный журнал «Образование и воспитание»   Рубрика: Внешкольное (дополнительное) образование и воспитание (№ 3 (23), июнь 2019 г.). Статья: «80 ЗВЕЗДНЫХ ЛЕТ», </a:t>
            </a:r>
          </a:p>
          <a:p>
            <a:pPr lvl="0" algn="just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научный журнал «Образование и воспитание»   (№1 (21) февраль 2019 г. Статья: «Перспективные направления в развитии образования на этапе «дополнительное образование — начальная школа».</a:t>
            </a:r>
          </a:p>
          <a:p>
            <a:pPr lvl="0"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Информационно-аналитический журнал «Российское образование» 2019 Статья: «Мир творчества и науки открывается через дополнительное образование».</a:t>
            </a:r>
          </a:p>
          <a:p>
            <a:pPr lvl="0" algn="just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научно-педагогический журнал "Академия Педагогических Знаний" (Выпуск № 19. 31 января 2019 г.) Статья «Семейный клуб» как форма взаимодействия с родителями в дополнительном образовании», </a:t>
            </a:r>
          </a:p>
          <a:p>
            <a:pPr lvl="0"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Юбилейное издание Книги «Золотые страницы дополнительного образования детей Кубани». Материал о  многолетней работе и руководителях  Дворца творчества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5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-70009"/>
            <a:ext cx="8507367" cy="49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b="1" dirty="0" smtClean="0">
                <a:solidFill>
                  <a:srgbClr val="002060"/>
                </a:solidFill>
                <a:effectLst>
                  <a:glow rad="114300">
                    <a:schemeClr val="bg1"/>
                  </a:glo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Наличие публикаций</a:t>
            </a:r>
            <a:endParaRPr lang="ru-RU" sz="2400" b="1" dirty="0">
              <a:solidFill>
                <a:srgbClr val="002060"/>
              </a:solidFill>
              <a:effectLst>
                <a:glow rad="114300">
                  <a:schemeClr val="bg1"/>
                </a:glo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1372"/>
            <a:ext cx="8507367" cy="5758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81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334397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результатов учащихся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конкурсы, соревнования и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006010"/>
              </p:ext>
            </p:extLst>
          </p:nvPr>
        </p:nvGraphicFramePr>
        <p:xfrm>
          <a:off x="539552" y="1165393"/>
          <a:ext cx="7992887" cy="2701025"/>
        </p:xfrm>
        <a:graphic>
          <a:graphicData uri="http://schemas.openxmlformats.org/drawingml/2006/table">
            <a:tbl>
              <a:tblPr firstRow="1" firstCol="1" bandRow="1"/>
              <a:tblGrid>
                <a:gridCol w="2879552"/>
                <a:gridCol w="1676322"/>
                <a:gridCol w="1900252"/>
                <a:gridCol w="1536761"/>
              </a:tblGrid>
              <a:tr h="540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i="1" u="sng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200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i="1" u="sng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2017г.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i="1" u="sng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2018г.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i="1" u="none" strike="noStrike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i="1" u="sng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2019г.</a:t>
                      </a:r>
                      <a:r>
                        <a:rPr lang="ru-RU" sz="14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kern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муниципальный уровень</a:t>
                      </a:r>
                      <a:endParaRPr lang="ru-RU" sz="1200" kern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358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320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422 чел.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i="1" u="none" strike="noStrike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kern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региональный уровень</a:t>
                      </a:r>
                      <a:endParaRPr lang="ru-RU" sz="1200" kern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421</a:t>
                      </a:r>
                      <a:endParaRPr lang="ru-RU" sz="1200" b="1" kern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433</a:t>
                      </a:r>
                      <a:endParaRPr lang="ru-RU" sz="1200" b="1" kern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451 чел.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kern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всероссийский  уровень</a:t>
                      </a:r>
                      <a:endParaRPr lang="ru-RU" sz="1200" kern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139</a:t>
                      </a:r>
                      <a:endParaRPr lang="ru-RU" sz="1200" b="1" kern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155</a:t>
                      </a:r>
                      <a:endParaRPr lang="ru-RU" sz="1200" b="1" kern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177чел.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kern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международный уровень</a:t>
                      </a:r>
                      <a:endParaRPr lang="ru-RU" sz="1200" kern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kern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kern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</a:t>
                      </a:r>
                      <a:endParaRPr lang="ru-RU" sz="1200" b="1" kern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346</a:t>
                      </a:r>
                      <a:endParaRPr lang="ru-RU" sz="1200" b="1" kern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426 чел.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kern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61048"/>
            <a:ext cx="5718175" cy="287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2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334397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результатов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45670"/>
            <a:ext cx="7920880" cy="571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6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54672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и диссеминация результатов деятельности КИП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92696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в семинарах, мастер-классах, конференциях в 2019г.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02.2019г. - краевой семинар «Современные подходы к обучению учащихся игре на музыкальных инструментах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Краснодар.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Редванова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	Мастер-класс                       «Приобщение детей старшего школьного возраста к ансамблевому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музицированию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01.04.2019г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Московский Международный  салон «Образование». Всероссийский конкурс «Панорама методических кейсов дополнительного образования художественной направленности -2019»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Гронтковская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Н.В., Погорелова М.К.	Выступление, презентация. Диплом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24.04.2019г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 Региональная научно-практическая конференция «Технологический профиль обучения: модели, ресурсы, возможности сетевого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взаимодействия» Протасова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А.В. Радченко Т.В.	Выступление, презентация: «Развитие инженерно-технических способностей детей через создание технопарков на базе учреждений дополнительного образования »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26.04.2019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- Краевой конкурс профессионального мастерства работников сферы  дополнительного образования «Сердце отдаю детям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2019»г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Краснодар- Петухова С.В.-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Победитель  в номинации  «Техническая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21.11.19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– Всероссийский конкурс профессионального мастерства работников сферы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«Сердце отдаю детям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2019» 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Пенза- Петухова С.В.- диплом участника финала конкурса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705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Задачи отчётного периода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</dc:creator>
  <cp:lastModifiedBy>52</cp:lastModifiedBy>
  <cp:revision>114</cp:revision>
  <dcterms:created xsi:type="dcterms:W3CDTF">2018-01-10T06:59:47Z</dcterms:created>
  <dcterms:modified xsi:type="dcterms:W3CDTF">2020-01-31T06:53:03Z</dcterms:modified>
</cp:coreProperties>
</file>