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3"/>
  </p:notesMasterIdLst>
  <p:sldIdLst>
    <p:sldId id="310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64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02" d="100"/>
          <a:sy n="102" d="100"/>
        </p:scale>
        <p:origin x="-96" y="-78"/>
      </p:cViewPr>
      <p:guideLst>
        <p:guide orient="horz" pos="2364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4E283-DF66-420F-8116-5F75B3E8C35B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3A663-DA2A-4C8A-9DF3-9C9C1635D9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0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8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7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19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763269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3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5084125-3DC8-4C41-A656-5AC295CBB4AB}" type="datetimeFigureOut">
              <a:rPr lang="ru-RU" smtClean="0"/>
              <a:pPr/>
              <a:t>12.09.2023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E59C44-991A-44A2-88ED-F864076C46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On-trade драйвер продаж"/>
          <p:cNvSpPr txBox="1"/>
          <p:nvPr/>
        </p:nvSpPr>
        <p:spPr>
          <a:xfrm>
            <a:off x="157282" y="2757707"/>
            <a:ext cx="7213793" cy="549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lnSpc>
                <a:spcPct val="90000"/>
              </a:lnSpc>
            </a:pP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26260" y="333147"/>
            <a:ext cx="12103614" cy="5049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КИП – 2020 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     </a:t>
            </a:r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«НАУЧНО- </a:t>
            </a: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МЕТОДИЧЕСКОЕ СОПРОВОЖДЕНИЕ ПРОФЕССИОНАЛЬНОГО РОСТА ПЕДАГОГОВ В УСЛОВИЯХ ДЕЯТЕЛЬНОСТИ СТАЖИРОВОЧНЫХ </a:t>
            </a:r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ПЛОЩАДОК»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endParaRPr lang="ru-RU" altLang="ru-RU" sz="2400" b="1" dirty="0">
              <a:solidFill>
                <a:srgbClr val="00206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536349" y="29681"/>
            <a:ext cx="10986246" cy="22266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charset="0"/>
              <a:buNone/>
              <a:defRPr/>
            </a:pPr>
            <a:r>
              <a:rPr lang="ru-RU" altLang="ru-RU" sz="1100" b="1" dirty="0" smtClean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МУНИЦИПАЛЬНОЕ КАЗЕННОЕ УЧРЕЖДЕНИЕ «ЦЕНТР РАЗВИТИЯ ОБРАЗОВАНИЯ» МУНИЦИПАЛЬНОГО  ОБРАЗОВАНИЯ </a:t>
            </a:r>
            <a:r>
              <a:rPr lang="ru-RU" altLang="ru-RU" sz="1100" b="1" dirty="0" smtClean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ТИМАШЕВСКИЙ РАЙОН</a:t>
            </a:r>
            <a:endParaRPr lang="ru-RU" altLang="ru-RU" sz="1100" b="1" dirty="0">
              <a:solidFill>
                <a:schemeClr val="bg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4" name="Рисунок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" y="-8957"/>
            <a:ext cx="447814" cy="52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 bwMode="auto">
          <a:xfrm>
            <a:off x="968081" y="896518"/>
            <a:ext cx="3337553" cy="1372521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 реализация комплексной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модели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научно-методического сопровождения профессионального роста педагогов в условиях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деятельности  стажировочных площадок,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обеспечивающей непрерывный процесс повышения квалификации педагогических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работников</a:t>
            </a:r>
            <a:endParaRPr lang="ru-RU" sz="1200" b="1" dirty="0"/>
          </a:p>
        </p:txBody>
      </p:sp>
      <p:sp>
        <p:nvSpPr>
          <p:cNvPr id="21" name="Овал 4"/>
          <p:cNvSpPr/>
          <p:nvPr/>
        </p:nvSpPr>
        <p:spPr bwMode="auto">
          <a:xfrm>
            <a:off x="9248190" y="880475"/>
            <a:ext cx="2906358" cy="3783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160" tIns="10160" rIns="10160" bIns="10160" spcCol="1270" anchor="ctr"/>
          <a:lstStyle/>
          <a:p>
            <a:pPr algn="ctr">
              <a:defRPr/>
            </a:pPr>
            <a:r>
              <a:rPr lang="ru-RU" altLang="ru-RU" sz="1300" b="1" dirty="0">
                <a:solidFill>
                  <a:srgbClr val="C00000"/>
                </a:solidFill>
                <a:latin typeface="Times New Roman" pitchFamily="18" charset="0"/>
              </a:rPr>
              <a:t>ИННОВАЦИОННЫЕ ПРОДУКТЫ</a:t>
            </a:r>
          </a:p>
        </p:txBody>
      </p:sp>
      <p:sp>
        <p:nvSpPr>
          <p:cNvPr id="23" name="Овал 4"/>
          <p:cNvSpPr/>
          <p:nvPr/>
        </p:nvSpPr>
        <p:spPr bwMode="auto">
          <a:xfrm>
            <a:off x="9248190" y="1678647"/>
            <a:ext cx="2899064" cy="3927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160" tIns="10160" rIns="10160" bIns="10160" spcCol="1270" anchor="ctr"/>
          <a:lstStyle/>
          <a:p>
            <a:pPr algn="ctr">
              <a:defRPr/>
            </a:pPr>
            <a:r>
              <a:rPr lang="ru-RU" altLang="ru-RU" sz="13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Разработаны </a:t>
            </a:r>
            <a:endParaRPr lang="ru-RU" altLang="ru-RU" sz="1300" b="1" dirty="0" smtClean="0">
              <a:solidFill>
                <a:srgbClr val="00206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13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Программы </a:t>
            </a:r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стажировок</a:t>
            </a:r>
            <a:endParaRPr lang="ru-RU" altLang="ru-RU" sz="1300" dirty="0">
              <a:solidFill>
                <a:srgbClr val="002060"/>
              </a:solidFill>
              <a:latin typeface="Arial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4" name="Овал 4"/>
          <p:cNvSpPr/>
          <p:nvPr/>
        </p:nvSpPr>
        <p:spPr bwMode="auto">
          <a:xfrm>
            <a:off x="9239500" y="3207721"/>
            <a:ext cx="2899064" cy="5554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160" tIns="10160" rIns="10160" bIns="10160" spcCol="1270" anchor="ctr"/>
          <a:lstStyle/>
          <a:p>
            <a:pPr algn="ctr">
              <a:defRPr/>
            </a:pPr>
            <a:r>
              <a:rPr lang="ru-RU" altLang="ru-RU" sz="1250" b="1" dirty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Карта эффективности профессиональной деятельности педагога</a:t>
            </a:r>
            <a:endParaRPr lang="ru-RU" altLang="ru-RU" sz="1250" dirty="0">
              <a:solidFill>
                <a:srgbClr val="002060"/>
              </a:solidFill>
              <a:latin typeface="Arial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5" name="Овал 4"/>
          <p:cNvSpPr/>
          <p:nvPr/>
        </p:nvSpPr>
        <p:spPr bwMode="auto">
          <a:xfrm>
            <a:off x="9230810" y="1272684"/>
            <a:ext cx="2899064" cy="3722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160" tIns="10160" rIns="10160" bIns="10160" spcCol="1270" anchor="ctr"/>
          <a:lstStyle/>
          <a:p>
            <a:pPr algn="ctr">
              <a:defRPr/>
            </a:pPr>
            <a:r>
              <a:rPr lang="ru-RU" altLang="ru-RU" sz="13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Создана нормативная база</a:t>
            </a:r>
            <a:endParaRPr lang="ru-RU" altLang="ru-RU" sz="1300" dirty="0">
              <a:solidFill>
                <a:srgbClr val="002060"/>
              </a:solidFill>
              <a:latin typeface="Arial" pitchFamily="34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6" name="Рисунок 25" descr="C:\Users\CRO\Desktop\РЕСУРСНЫЙ ЦЕНТР\ФОТО семинары\P_20191120_142252_vHDR_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572" y="2296275"/>
            <a:ext cx="2552228" cy="136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898" y="869818"/>
            <a:ext cx="2549830" cy="1428107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6877728" y="880476"/>
            <a:ext cx="2311990" cy="2777126"/>
          </a:xfrm>
          <a:prstGeom prst="rect">
            <a:avLst/>
          </a:prstGeom>
          <a:solidFill>
            <a:schemeClr val="bg2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ИКТ-компетенции</a:t>
            </a:r>
          </a:p>
          <a:p>
            <a:pPr algn="ctr"/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Проектно-исследовательские компетенции</a:t>
            </a:r>
          </a:p>
          <a:p>
            <a:pPr algn="ctr"/>
            <a:endParaRPr lang="ru-RU" sz="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Методические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компетенции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функциональной грамотности</a:t>
            </a:r>
          </a:p>
          <a:p>
            <a:pPr algn="ctr"/>
            <a:endParaRPr lang="ru-RU" sz="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Психолого-педагогические  компетенции</a:t>
            </a:r>
          </a:p>
        </p:txBody>
      </p:sp>
      <p:sp>
        <p:nvSpPr>
          <p:cNvPr id="30" name="Стрелка вправо 29"/>
          <p:cNvSpPr/>
          <p:nvPr/>
        </p:nvSpPr>
        <p:spPr>
          <a:xfrm>
            <a:off x="18719" y="1419001"/>
            <a:ext cx="1035260" cy="582906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b="1" dirty="0"/>
          </a:p>
        </p:txBody>
      </p:sp>
      <p:sp>
        <p:nvSpPr>
          <p:cNvPr id="31" name="Овал 4"/>
          <p:cNvSpPr/>
          <p:nvPr/>
        </p:nvSpPr>
        <p:spPr bwMode="auto">
          <a:xfrm>
            <a:off x="9230810" y="2696188"/>
            <a:ext cx="2899064" cy="4864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160" tIns="10160" rIns="10160" bIns="10160" spcCol="1270" anchor="ctr"/>
          <a:lstStyle/>
          <a:p>
            <a:pPr algn="ctr">
              <a:defRPr/>
            </a:pPr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Журнал непрерывного профессионального роста педагога</a:t>
            </a:r>
            <a:endParaRPr lang="ru-RU" altLang="ru-RU" sz="1300" dirty="0">
              <a:solidFill>
                <a:srgbClr val="002060"/>
              </a:solidFill>
              <a:latin typeface="Arial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2" name="Овал 4"/>
          <p:cNvSpPr/>
          <p:nvPr/>
        </p:nvSpPr>
        <p:spPr bwMode="auto">
          <a:xfrm>
            <a:off x="9248190" y="2137467"/>
            <a:ext cx="2881684" cy="49589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160" tIns="10160" rIns="10160" bIns="10160" spcCol="1270" anchor="ctr"/>
          <a:lstStyle/>
          <a:p>
            <a:pPr algn="ctr">
              <a:defRPr/>
            </a:pPr>
            <a:r>
              <a:rPr lang="ru-RU" altLang="ru-RU" sz="13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Разработан алгоритм реализации программ </a:t>
            </a:r>
            <a:r>
              <a:rPr lang="ru-RU" altLang="ru-RU" sz="1300" b="1" dirty="0" err="1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стажировочных</a:t>
            </a:r>
            <a:r>
              <a:rPr lang="ru-RU" altLang="ru-RU" sz="13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площадок</a:t>
            </a:r>
            <a:endParaRPr lang="ru-RU" altLang="ru-RU" sz="1300" dirty="0">
              <a:solidFill>
                <a:srgbClr val="002060"/>
              </a:solidFill>
              <a:latin typeface="Arial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3" name="Многоугольник"/>
          <p:cNvSpPr/>
          <p:nvPr/>
        </p:nvSpPr>
        <p:spPr>
          <a:xfrm>
            <a:off x="2778939" y="4536631"/>
            <a:ext cx="999211" cy="8494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1B3281"/>
          </a:solidFill>
          <a:ln w="38100">
            <a:solidFill>
              <a:schemeClr val="bg1"/>
            </a:solidFill>
            <a:prstDash val="sysDot"/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ru-RU" sz="1050" b="1" kern="0" dirty="0" smtClean="0">
                <a:solidFill>
                  <a:srgbClr val="FFFFFF"/>
                </a:solidFill>
                <a:sym typeface="Helvetica Neue Medium"/>
              </a:rPr>
              <a:t>Широкий  спектр методических услуг</a:t>
            </a:r>
            <a:endParaRPr sz="1050" b="1" kern="0" dirty="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35" name="Многоугольник"/>
          <p:cNvSpPr/>
          <p:nvPr/>
        </p:nvSpPr>
        <p:spPr>
          <a:xfrm>
            <a:off x="3809937" y="4817352"/>
            <a:ext cx="1001268" cy="8494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1B3281"/>
          </a:solidFill>
          <a:ln w="38100">
            <a:solidFill>
              <a:schemeClr val="bg1"/>
            </a:solidFill>
            <a:prstDash val="sysDot"/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ru-RU" sz="11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Адресная методическая поддержка</a:t>
            </a:r>
            <a:endParaRPr sz="1100" b="1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Neue Medium"/>
            </a:endParaRPr>
          </a:p>
        </p:txBody>
      </p:sp>
      <p:pic>
        <p:nvPicPr>
          <p:cNvPr id="36" name="Рисунок 28" descr="C:\Users\User2\Desktop\РЕСУРСНЫЙ ЦЕНТР\МЕРОПРИЯТИЯ 2019-2020\Стажировки молодых Фото\P_20190320_142424_vHDR_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127" y="3819226"/>
            <a:ext cx="2283732" cy="1490343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18" descr="C:\Users\Татьяна\Desktop\ФОТО АВГУСТ 2020\Учитель будущего\Молодые\IMG_20190320_15003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3" y="3763218"/>
            <a:ext cx="2706343" cy="267292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2778939" y="3666594"/>
            <a:ext cx="7074187" cy="3385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 и РЕЗУЛЬТАТИВНОСТЬ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Рисунок 46" descr="C:\Users\CRO\Desktop\НАЧАЛЬНАЯ ШКОЛА\2021-2022\23.03.2022 РМО учителей начальных классов\20220323_12332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127" y="5302152"/>
            <a:ext cx="2294127" cy="142957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sp>
        <p:nvSpPr>
          <p:cNvPr id="48" name="Овал 4"/>
          <p:cNvSpPr/>
          <p:nvPr/>
        </p:nvSpPr>
        <p:spPr bwMode="auto">
          <a:xfrm>
            <a:off x="35693" y="6497441"/>
            <a:ext cx="12118855" cy="328326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160" tIns="10160" rIns="10160" bIns="10160" spcCol="1270" anchor="ctr"/>
          <a:lstStyle/>
          <a:p>
            <a:pPr algn="ctr">
              <a:defRPr/>
            </a:pPr>
            <a:r>
              <a:rPr lang="ru-RU" altLang="ru-RU" sz="135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РАЗРАБОТАНА  И  ВНЕДРЕНА  СИСТЕМА  ЕДИНОГО  ОБРАЗОВАТЕЛЬНОГО  ПРОСТРАНСТВА  В   </a:t>
            </a:r>
            <a:r>
              <a:rPr lang="ru-RU" altLang="ru-RU" sz="135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МУНИЦИПАЛИТЕТЕ </a:t>
            </a:r>
            <a:endParaRPr lang="ru-RU" altLang="ru-RU" sz="1350" dirty="0">
              <a:solidFill>
                <a:srgbClr val="002060"/>
              </a:solidFill>
              <a:latin typeface="Arial" pitchFamily="34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51" name="Рисунок 46" descr="C:\Users\User2\Desktop\21.10.2021.Дома\P_20211022_174038_vHDR_O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230" y="4123885"/>
            <a:ext cx="675165" cy="91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Овал 4"/>
          <p:cNvSpPr/>
          <p:nvPr/>
        </p:nvSpPr>
        <p:spPr bwMode="auto">
          <a:xfrm>
            <a:off x="2788689" y="4100748"/>
            <a:ext cx="2366870" cy="389514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160" tIns="10160" rIns="10160" bIns="10160" spcCol="1270" anchor="ctr"/>
          <a:lstStyle/>
          <a:p>
            <a:pPr algn="ctr">
              <a:defRPr/>
            </a:pPr>
            <a:r>
              <a:rPr lang="ru-RU" altLang="ru-RU" sz="11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СЕТЕВОЕ ВЗАИМОДЕЙСТВИЕ </a:t>
            </a:r>
          </a:p>
          <a:p>
            <a:pPr algn="ctr">
              <a:defRPr/>
            </a:pPr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11 районов Краснодарского края</a:t>
            </a:r>
            <a:endParaRPr lang="ru-RU" altLang="ru-RU" sz="1200" dirty="0">
              <a:solidFill>
                <a:srgbClr val="002060"/>
              </a:solidFill>
              <a:latin typeface="Arial" pitchFamily="34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54" name="Рисунок 20" descr="C:\Users\CRO\Desktop\P_20200814_123504_vHDR_O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082" y="4135300"/>
            <a:ext cx="637358" cy="88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Рисунок 54" descr="C:\Users\CRO\Desktop\20220623_113710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37" y="4932369"/>
            <a:ext cx="1029758" cy="139594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Многоугольник"/>
          <p:cNvSpPr/>
          <p:nvPr/>
        </p:nvSpPr>
        <p:spPr>
          <a:xfrm>
            <a:off x="2951793" y="5400809"/>
            <a:ext cx="1032709" cy="876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1B3281"/>
          </a:solidFill>
          <a:ln w="38100">
            <a:solidFill>
              <a:schemeClr val="bg1"/>
            </a:solidFill>
            <a:prstDash val="sysDot"/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ru-RU" sz="1050" b="1" kern="0" dirty="0" smtClean="0">
                <a:solidFill>
                  <a:srgbClr val="FFFFFF"/>
                </a:solidFill>
                <a:sym typeface="Helvetica Neue Medium"/>
              </a:rPr>
              <a:t>Сетевое </a:t>
            </a:r>
            <a:r>
              <a:rPr lang="ru-RU" sz="1050" b="1" kern="0" dirty="0" err="1" smtClean="0">
                <a:solidFill>
                  <a:srgbClr val="FFFFFF"/>
                </a:solidFill>
                <a:sym typeface="Helvetica Neue Medium"/>
              </a:rPr>
              <a:t>взаимо</a:t>
            </a:r>
            <a:r>
              <a:rPr lang="ru-RU" sz="1050" b="1" kern="0" dirty="0" smtClean="0">
                <a:solidFill>
                  <a:srgbClr val="FFFFFF"/>
                </a:solidFill>
                <a:sym typeface="Helvetica Neue Medium"/>
              </a:rPr>
              <a:t>-</a:t>
            </a:r>
          </a:p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ru-RU" sz="1050" b="1" kern="0" dirty="0" smtClean="0">
                <a:solidFill>
                  <a:srgbClr val="FFFFFF"/>
                </a:solidFill>
                <a:sym typeface="Helvetica Neue Medium"/>
              </a:rPr>
              <a:t>действие</a:t>
            </a:r>
            <a:endParaRPr sz="1050" b="1" kern="0" dirty="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39" name="Объект 2"/>
          <p:cNvSpPr txBox="1">
            <a:spLocks/>
          </p:cNvSpPr>
          <p:nvPr/>
        </p:nvSpPr>
        <p:spPr bwMode="auto">
          <a:xfrm>
            <a:off x="968081" y="2451183"/>
            <a:ext cx="3342490" cy="1206417"/>
          </a:xfrm>
          <a:prstGeom prst="rect">
            <a:avLst/>
          </a:prstGeom>
          <a:ln w="28575">
            <a:solidFill>
              <a:srgbClr val="0070C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сети муниципальных стажировочных площадок, направленных на развитие профессиональных компетенций педагогов, обеспечивающей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единого образовательного пространства в условиях сетевого взаимодействия</a:t>
            </a:r>
          </a:p>
        </p:txBody>
      </p:sp>
      <p:pic>
        <p:nvPicPr>
          <p:cNvPr id="41" name="Рисунок 26" descr="C:\Users\User2\Desktop\P_20211022_173255_vHDR_O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164" y="5056959"/>
            <a:ext cx="1011951" cy="137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18716" y="5976231"/>
            <a:ext cx="2723319" cy="5212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r>
              <a:rPr lang="ru-RU" altLang="ru-RU" sz="1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ru-RU" altLang="ru-RU" sz="1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Краснодарский край, </a:t>
            </a:r>
            <a:r>
              <a:rPr lang="ru-RU" altLang="ru-RU" sz="1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г.Тимашевск</a:t>
            </a:r>
            <a:r>
              <a:rPr lang="ru-RU" altLang="ru-RU" sz="1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ул.Ленина</a:t>
            </a:r>
            <a:r>
              <a:rPr lang="ru-RU" altLang="ru-RU" sz="1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154, тел.8(86130)48849</a:t>
            </a:r>
            <a:r>
              <a:rPr lang="ru-RU" altLang="ru-RU" sz="1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altLang="ru-RU" sz="1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itchFamily="34" charset="0"/>
              <a:buNone/>
            </a:pPr>
            <a:r>
              <a:rPr lang="ru-RU" altLang="ru-RU" sz="1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эл.адрес</a:t>
            </a:r>
            <a:r>
              <a:rPr lang="ru-RU" altLang="ru-RU" sz="1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1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timcro@mail.ru</a:t>
            </a:r>
            <a:endParaRPr lang="ru-RU" altLang="ru-RU" sz="1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Рисунок 10" descr="C:\Users\CRO\Desktop\P_20181221_163950_vHDR_On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638" y="5242073"/>
            <a:ext cx="907967" cy="119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27233" y="4140324"/>
            <a:ext cx="641882" cy="877632"/>
          </a:xfrm>
          <a:prstGeom prst="rect">
            <a:avLst/>
          </a:prstGeom>
        </p:spPr>
      </p:pic>
      <p:sp>
        <p:nvSpPr>
          <p:cNvPr id="59" name="Стрелка вправо 58"/>
          <p:cNvSpPr/>
          <p:nvPr/>
        </p:nvSpPr>
        <p:spPr>
          <a:xfrm>
            <a:off x="35694" y="2496725"/>
            <a:ext cx="1018286" cy="623495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Основная идея</a:t>
            </a:r>
            <a:endParaRPr lang="ru-RU" sz="1200" b="1" dirty="0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693205" y="51092"/>
            <a:ext cx="436669" cy="500503"/>
          </a:xfrm>
          <a:prstGeom prst="rect">
            <a:avLst/>
          </a:prstGeom>
        </p:spPr>
      </p:pic>
      <p:sp>
        <p:nvSpPr>
          <p:cNvPr id="61" name="Овал 4"/>
          <p:cNvSpPr/>
          <p:nvPr/>
        </p:nvSpPr>
        <p:spPr bwMode="auto">
          <a:xfrm>
            <a:off x="7539215" y="5839109"/>
            <a:ext cx="2313911" cy="569044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160" tIns="10160" rIns="10160" bIns="10160" spcCol="1270" anchor="ctr"/>
          <a:lstStyle/>
          <a:p>
            <a:pPr algn="ctr">
              <a:defRPr/>
            </a:pPr>
            <a:r>
              <a:rPr lang="ru-RU" altLang="ru-RU" sz="115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Повысилась активность </a:t>
            </a:r>
            <a:r>
              <a:rPr lang="ru-RU" altLang="ru-RU" sz="115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участия </a:t>
            </a:r>
            <a:endParaRPr lang="ru-RU" altLang="ru-RU" sz="1150" b="1" dirty="0" smtClean="0">
              <a:solidFill>
                <a:srgbClr val="00206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115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и результативность в профессиональных конкурсах</a:t>
            </a:r>
            <a:endParaRPr lang="ru-RU" altLang="ru-RU" sz="1150" dirty="0">
              <a:solidFill>
                <a:srgbClr val="002060"/>
              </a:solidFill>
              <a:latin typeface="Arial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62" name="Овал 4"/>
          <p:cNvSpPr/>
          <p:nvPr/>
        </p:nvSpPr>
        <p:spPr bwMode="auto">
          <a:xfrm>
            <a:off x="7539215" y="5172798"/>
            <a:ext cx="2313912" cy="573754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160" tIns="10160" rIns="10160" bIns="10160" spcCol="1270" anchor="ctr"/>
          <a:lstStyle/>
          <a:p>
            <a:pPr algn="ctr">
              <a:defRPr/>
            </a:pPr>
            <a:r>
              <a:rPr lang="ru-RU" altLang="ru-RU" sz="115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Повысилось качество методического обеспечения системы образования</a:t>
            </a:r>
            <a:endParaRPr lang="ru-RU" altLang="ru-RU" sz="1150" dirty="0">
              <a:solidFill>
                <a:srgbClr val="002060"/>
              </a:solidFill>
              <a:latin typeface="Arial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63" name="Овал 4"/>
          <p:cNvSpPr/>
          <p:nvPr/>
        </p:nvSpPr>
        <p:spPr bwMode="auto">
          <a:xfrm>
            <a:off x="7539215" y="4706341"/>
            <a:ext cx="2313912" cy="39334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160" tIns="10160" rIns="10160" bIns="10160" spcCol="1270" anchor="ctr"/>
          <a:lstStyle/>
          <a:p>
            <a:pPr algn="ctr">
              <a:defRPr/>
            </a:pPr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Повысилась профессиональная активность</a:t>
            </a:r>
            <a:endParaRPr lang="ru-RU" altLang="ru-RU" sz="1200" dirty="0">
              <a:solidFill>
                <a:srgbClr val="002060"/>
              </a:solidFill>
              <a:latin typeface="Arial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64" name="Овал 4"/>
          <p:cNvSpPr/>
          <p:nvPr/>
        </p:nvSpPr>
        <p:spPr bwMode="auto">
          <a:xfrm>
            <a:off x="7548464" y="4016432"/>
            <a:ext cx="2304663" cy="61482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160" tIns="10160" rIns="10160" bIns="10160" spcCol="1270" anchor="ctr"/>
          <a:lstStyle/>
          <a:p>
            <a:pPr algn="ctr">
              <a:defRPr/>
            </a:pPr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Создана и разработана  </a:t>
            </a:r>
            <a:endParaRPr lang="ru-RU" altLang="ru-RU" sz="1200" b="1" dirty="0" smtClean="0">
              <a:solidFill>
                <a:srgbClr val="00206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модель </a:t>
            </a:r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непрерывного профессионального образования</a:t>
            </a:r>
            <a:endParaRPr lang="ru-RU" altLang="ru-RU" sz="1200" dirty="0">
              <a:solidFill>
                <a:srgbClr val="002060"/>
              </a:solidFill>
              <a:latin typeface="Arial" pitchFamily="34" charset="0"/>
              <a:ea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5638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177</Words>
  <Application>Microsoft Office PowerPoint</Application>
  <PresentationFormat>Произвольный</PresentationFormat>
  <Paragraphs>39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Воздушный поток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О. Яковлева</dc:creator>
  <cp:lastModifiedBy>CRO</cp:lastModifiedBy>
  <cp:revision>125</cp:revision>
  <cp:lastPrinted>2022-06-22T11:52:21Z</cp:lastPrinted>
  <dcterms:modified xsi:type="dcterms:W3CDTF">2023-09-12T06:53:33Z</dcterms:modified>
</cp:coreProperties>
</file>