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73481"/>
              </p:ext>
            </p:extLst>
          </p:nvPr>
        </p:nvGraphicFramePr>
        <p:xfrm>
          <a:off x="251520" y="260650"/>
          <a:ext cx="8640960" cy="63460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1137605"/>
                <a:gridCol w="1440160"/>
                <a:gridCol w="1440160"/>
                <a:gridCol w="33886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252939">
                <a:tc gridSpan="6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Отчет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о реализации КИП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МБУ ДО «Центр компетенций «Ориентир» по теме:</a:t>
                      </a:r>
                      <a:endParaRPr lang="ru-RU" sz="28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939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«Модель профессиональной ориентации учащихся на основе сетевого взаимодействия как условие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формирования мотивированного выбора профессии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агротехнологической направленности» </a:t>
                      </a:r>
                      <a:endParaRPr lang="ru-RU" sz="24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600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 gridSpan="6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Авторы: Жукова Елена Викторовна, Сундукова Людмила Викторовна</a:t>
                      </a:r>
                      <a:endParaRPr lang="ru-RU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66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Муниципальное бюджетное учреждение дополнительного образования «Центр компетенций «Ориентир»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FF6600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муниципального образования Усть–Лабинский район</a:t>
                      </a:r>
                      <a:endParaRPr lang="ru-RU" b="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352320, Россия, Краснодарский край, ст. Ладожская, ул. Ленина, 25,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orientir14@rambler.ru</a:t>
                      </a:r>
                      <a:r>
                        <a:rPr lang="ru-RU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, тел/факс: (86135) </a:t>
                      </a:r>
                      <a:r>
                        <a:rPr lang="en-US" sz="11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70-4-19</a:t>
                      </a:r>
                      <a:endParaRPr lang="ru-RU" sz="1100" b="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xn--80aeebc7ae1abxv.xn--p1ai/assets/images/Usovskaya/%D1%85%D1%80%D0%BE%D0%BD%D0%B8%D0%BA%D0%B0/2020-21/nojabr/15318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16024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ailwayukr.com/assets/files/2016/11/323bd6fbd4b2334614e212b83e00d76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6617"/>
            <a:ext cx="1565540" cy="128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ristone.net/wp-content/uploads/2020/04/Agri-tec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8625"/>
            <a:ext cx="2095128" cy="113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19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36678"/>
              </p:ext>
            </p:extLst>
          </p:nvPr>
        </p:nvGraphicFramePr>
        <p:xfrm>
          <a:off x="251520" y="260650"/>
          <a:ext cx="8640960" cy="6264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2577765"/>
                <a:gridCol w="177902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76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Цель:</a:t>
                      </a:r>
                      <a:endParaRPr lang="ru-RU" sz="24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Разработка и реализация модели профессиональной ориентации по формированию  у учащихся мотивированного выбора профессии агротехнологического профиля на основе сетевого взаимодействия и социального партнерства</a:t>
                      </a:r>
                      <a:endParaRPr lang="ru-RU" sz="20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Задачи</a:t>
                      </a:r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отчетного</a:t>
                      </a:r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периода</a:t>
                      </a:r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сформировать интерес учащихся к профессиям в области сельского хозяйства</a:t>
                      </a:r>
                      <a:endParaRPr lang="ru-RU" sz="17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способствовать формированию практических умений и навыков через системы профессиональных проб и построения индивидуальных образовательных траекторий</a:t>
                      </a:r>
                      <a:endParaRPr lang="ru-RU" sz="17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способствовать повышению рейтинговой оценки профессий агротехнологической направленности среди учащихся, определяющихся с выбором дальнейшего профессионального пути</a:t>
                      </a:r>
                      <a:endParaRPr lang="ru-RU" sz="17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2022 год</a:t>
                      </a:r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осуществить поддержку лучших практик по обновлению содержания и технологий дополнительного образования по направлению инновационного проекта</a:t>
                      </a:r>
                      <a:endParaRPr lang="ru-RU" sz="17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2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76602"/>
              </p:ext>
            </p:extLst>
          </p:nvPr>
        </p:nvGraphicFramePr>
        <p:xfrm>
          <a:off x="251520" y="260650"/>
          <a:ext cx="8640960" cy="6300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1137605"/>
                <a:gridCol w="1440160"/>
                <a:gridCol w="1440160"/>
                <a:gridCol w="33886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080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Инновационность</a:t>
                      </a:r>
                      <a:endParaRPr lang="ru-RU" sz="40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40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Консолидация усилий по повышению престижа профессий аграрного профиля, в рамках </a:t>
                      </a:r>
                      <a:r>
                        <a:rPr lang="ru-RU" sz="2000" kern="1200" dirty="0" err="1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 работы с учащимися,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с  привлечением  </a:t>
                      </a:r>
                      <a:r>
                        <a:rPr lang="ru-RU" sz="2000" kern="1200" dirty="0" err="1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частно</a:t>
                      </a: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-государственного партнерства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FF6600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сектора агропромышленного комплекса Усть-Лабинского района</a:t>
                      </a:r>
                      <a:endParaRPr lang="ru-RU" sz="20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000"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avatars.mds.yandex.net/i?id=df007931d5eb37a9d620e02555a27cf5-5606130-images-thumbs&amp;ref=rim&amp;n=13&amp;w=1080&amp;h=108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4"/>
          <a:stretch/>
        </p:blipFill>
        <p:spPr bwMode="auto">
          <a:xfrm>
            <a:off x="395536" y="4077072"/>
            <a:ext cx="3374858" cy="20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latifundist.com/storage/photos/reportag/media-klub-dupont-pioneer/media-club-dupont-pioneer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4538"/>
            <a:ext cx="3023551" cy="20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Усть-Лабинский райо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73723" cy="29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5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yandex-images.clstorage.net/9M7ss3q73/cb8f485p/hkeh-6l7wsfgFl4LkW9b9CJOOBL34qO8keJIJuzz1Cikt0uy7turUZU0rx3rjcqhhXTzoQOUvx3fMuNtu7HuSCNj5P-MX9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yandex-images.clstorage.net/9M7ss3q73/cb8f485p/hkeh-6l7wsfgFl4LkW9b9CJOOBL34qO8keJIJuzz1Cikt0uy7turUZU0rx3rjcqhhXTzoQOUvx3fMuNtu7HuSCNj5P-MX9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andex-images.clstorage.net/9M7ss3q73/cb8f485p/hkeh-6l7wsfgFl4LkW9b9CJOOBL34qO8keJIJuzz1Cikt0uy7turUZU0rx3rjcqhhXTzoQOUvx3fMuNtu7HuSCNj5P-MX9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yandex-images.clstorage.net/9M7ss3q73/cb8f485p/hkeh-6l7wsfgFl4LkW9b9CJOOBL34qO8keJIJuzz1Cikt0uy7turUZU0rx3rjcqhhXTzoQOUvx3fMuNtu7HuSCNj5P-MX9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yandex-images.clstorage.net/9M7ss3q73/cb8f485p/hkeh-6l7wsfgFl4LkW9b9CJOOBL34qO8keJIJumz9IiRp3uCm66OQZUxmojbqN-xpYGG1CPRf0i6V-ZoC7HuSDPDRG_Mb6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yandex-images.clstorage.net/9M7ss3q73/cb8f485p/hkeh-6l7wsfgFl4LkW9b9CJOOBL34qO8keJIJumz9IiRp3uCm66OQZUxmojbqN-xpYGG1CPRf0i6V-ZoC7HuSDPDRG_Mb6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yandex-images.clstorage.net/9M7ss3q73/cb8f485p/hkeh-6l7wsfgFl4LkW9b9CJOOBL34qO8keJIJuzz1Cikt0uy7turUZU0rx3rjcqhhXTzoQOUvx3fMuNtu7HuSCNj5P-MX9cjkBYPTyHLmlTjT2zTI9P3nQGiPbYp4EJPs5UNNUjJDAaSRQ8dHvi-UHHAsDLC1e5Mzbe3bNrQGB7WlJGZ2cqCwcNXXp1BzZm24jzesYSBJa9W0LjQfJDC3wFErmX7aQ1HokQdrF6L3qYhs2CSRIbMD783xT1p0fu9tURTOIm6AqPBhU3NI_x5pkFNzXIHMPXtN4PpUQ_DAo7QB1-VyPnOpvPkD88eqv6mo-NhY-T2bZ79pNVtGdJ6jRYk8dg5K0DRE2VvbwLsyGdAj05itqMHvRdC-cAsMLP9g3cOZQqanUQh9B1dzMgf9QJRk9NUJ4z87MfXTttRqK0VFjFbuMvTIjJUbh1QvQmkg2-ewCaxFG2HgMgyPBHhbCLVH_UYisxEwJTN_82Lz7RCAOLRBOVfnv_m1N_5QDpvJIWjujr7Q5Nh1KxsMl4rRzLcnCDHgsYNZxBbcF1x8v8B1k-kuzgdJNPk3h18yd1FElEDEjRHrV9v5bUeCVPoLebn8ymYWELBQtQ9nBIcOlRzLtwg5ILlHCaz2kJ8IpPsAda_tRqLPxSDpa58vcm85jLAsZEl1pxNjHS0DrnTqZ3mtHBpuAowgkNWXr7gnSpmIWyd8udjFC-kIerDL3LAHSDGTeULmJ0EYmU93T7bjWWAELEhtgS9_t8Hlu7KYAvNhCfDy4o4klEhtz594E8LRgDtzpClE7UNhPIYM22ykU_xZU2V-1gcZNK0DB2MmmyG0gOxkrfHzw0eJpcvWWOL7kUlgupr-CPgABRPfiO8GkYA335C9VGnfLUx2-N9oOCOsUcdtZibrWayZR9PL7r8xtORwZMkp_1vf1UUzLgTa_z19NFoGXqi47KW7U4AHAmmwP3ckmTRR9xHQ0vwfBGS8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1.bp.blogspot.com/-jtciuipRYug/Xq181TGfJuI/AAAAAAAADsI/4DHNTkdXIo0XYadftn-DD_rT3mAm5RXBACLcBGAsYHQ/s1600/Screenshot%2B2020-05-02%2Bat%2B7.29.36%2BPM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464468"/>
              </p:ext>
            </p:extLst>
          </p:nvPr>
        </p:nvGraphicFramePr>
        <p:xfrm>
          <a:off x="251520" y="260650"/>
          <a:ext cx="8640960" cy="6336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42715"/>
                <a:gridCol w="1497645"/>
                <a:gridCol w="1080120"/>
                <a:gridCol w="1080120"/>
                <a:gridCol w="698901"/>
                <a:gridCol w="2541459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rgbClr val="000099"/>
                          </a:solidFill>
                          <a:effectLst/>
                          <a:latin typeface="Impact" pitchFamily="34" charset="0"/>
                          <a:ea typeface="+mn-ea"/>
                          <a:cs typeface="+mn-cs"/>
                        </a:rPr>
                        <a:t>Измерители и оценка качества инновации </a:t>
                      </a:r>
                      <a:endParaRPr lang="ru-RU" sz="3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Разработана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нормативно-правовая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база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Заключены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договора сетевого взаимодействия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Реализована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первичная диагностика мониторинга эффективности инновационной деятельности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Осуществлена трансляция опыта 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по теме инновационной деятельности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Разработаны 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продукты инновационной деятельности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2000"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Ирина-МУК\для мук\Документы 2022 года\Учебная\КИП\Презентация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4" y="5345042"/>
            <a:ext cx="1782217" cy="11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рина-МУК\для мук\Документы 2022 года\Учебная\КИП\Презентация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35" y="5341767"/>
            <a:ext cx="1800200" cy="11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Ирина-МУК\для мук\Документы 2022 года\Учебная\КИП\Презентация\hello_html_5871a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5358574"/>
            <a:ext cx="1588021" cy="11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8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8060"/>
              </p:ext>
            </p:extLst>
          </p:nvPr>
        </p:nvGraphicFramePr>
        <p:xfrm>
          <a:off x="251520" y="260650"/>
          <a:ext cx="8640960" cy="6336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720080"/>
                <a:gridCol w="2160240"/>
                <a:gridCol w="2160240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Результативность</a:t>
                      </a:r>
                      <a:endParaRPr lang="ru-RU" sz="3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Реализация дополнительных общеобразовательных общеразвивающих программ</a:t>
                      </a:r>
                      <a:endParaRPr lang="ru-RU" sz="25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Агротехнологической</a:t>
                      </a:r>
                    </a:p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направленности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Агроэкологической направленности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«</a:t>
                      </a:r>
                      <a:r>
                        <a:rPr lang="ru-RU" sz="2200" dirty="0" err="1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АгроРост</a:t>
                      </a: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«</a:t>
                      </a:r>
                      <a:r>
                        <a:rPr lang="ru-RU" sz="2200" dirty="0" err="1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АгроПрофи</a:t>
                      </a:r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«</a:t>
                      </a:r>
                      <a:r>
                        <a:rPr lang="ru-RU" sz="2200" dirty="0" err="1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Экознайка</a:t>
                      </a: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«</a:t>
                      </a:r>
                      <a:r>
                        <a:rPr lang="ru-RU" sz="2200" dirty="0" err="1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Экопатруль</a:t>
                      </a:r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2160000"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9295" t="9407" r="11859" b="22179"/>
          <a:stretch/>
        </p:blipFill>
        <p:spPr bwMode="auto">
          <a:xfrm>
            <a:off x="335062" y="4578975"/>
            <a:ext cx="2376264" cy="1556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9454" t="9123" r="11700" b="23033"/>
          <a:stretch/>
        </p:blipFill>
        <p:spPr bwMode="auto">
          <a:xfrm>
            <a:off x="1907704" y="5085184"/>
            <a:ext cx="2522018" cy="144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9936" t="9407" r="11218" b="22748"/>
          <a:stretch/>
        </p:blipFill>
        <p:spPr bwMode="auto">
          <a:xfrm>
            <a:off x="4678274" y="4578975"/>
            <a:ext cx="2376264" cy="1556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9407" r="11218" b="22748"/>
          <a:stretch/>
        </p:blipFill>
        <p:spPr bwMode="auto">
          <a:xfrm>
            <a:off x="6330607" y="5085183"/>
            <a:ext cx="2450010" cy="144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90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59225"/>
              </p:ext>
            </p:extLst>
          </p:nvPr>
        </p:nvGraphicFramePr>
        <p:xfrm>
          <a:off x="251520" y="260650"/>
          <a:ext cx="8640960" cy="63316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720080"/>
                <a:gridCol w="2160240"/>
                <a:gridCol w="2160240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Результативность</a:t>
                      </a:r>
                      <a:endParaRPr lang="ru-RU" sz="3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Исследовательская деятельность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Проектная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деятельность</a:t>
                      </a:r>
                      <a:endParaRPr lang="ru-RU" sz="24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Экологический социальный проект «Зеленая дорога»</a:t>
                      </a: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Интернет-фестиваль экологических волонтерских отрядов</a:t>
                      </a: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Региональный этап всероссийской акции «Я-гражданин России»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Чемпионат «ЮниорПрофи-2022»</a:t>
                      </a:r>
                    </a:p>
                  </a:txBody>
                  <a:tcPr anchor="ctr"/>
                </a:tc>
              </a:tr>
              <a:tr h="2736000"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Ирина-МУК\для мук\Документы 2022 года\Информация\Публикации\Зеленая дорога\Экологическое просвещение_Конкурс рисунков,04.2022_page-0001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1" t="21168" r="5272" b="8719"/>
          <a:stretch/>
        </p:blipFill>
        <p:spPr bwMode="auto">
          <a:xfrm>
            <a:off x="357318" y="3933056"/>
            <a:ext cx="1944216" cy="2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Ирина-МУК\для мук\Документы 2022 года\Учебная\КИП\Презентация\15eb0-4a1b-8870-98b567d99a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/>
          <a:stretch/>
        </p:blipFill>
        <p:spPr bwMode="auto">
          <a:xfrm>
            <a:off x="2483768" y="3922710"/>
            <a:ext cx="2016224" cy="26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Ирина-МУК\для мук\Документы 2022 года\Учебная\КИП\Презентация\Диплом (1)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944216" cy="261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Ирина-МУК\для мук\Документы 2022 года\Учебная\КИП\Презентация\a030ea61-e5ce-41b5-8aec-393cd06bb8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22396"/>
          <a:stretch/>
        </p:blipFill>
        <p:spPr bwMode="auto">
          <a:xfrm>
            <a:off x="4645315" y="3949604"/>
            <a:ext cx="2014917" cy="26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0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86610"/>
              </p:ext>
            </p:extLst>
          </p:nvPr>
        </p:nvGraphicFramePr>
        <p:xfrm>
          <a:off x="251520" y="260650"/>
          <a:ext cx="8640960" cy="6200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584176"/>
                <a:gridCol w="1296144"/>
                <a:gridCol w="1152128"/>
                <a:gridCol w="1008112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Транслирование инновационного опыта</a:t>
                      </a:r>
                      <a:endParaRPr lang="ru-RU" sz="3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Участие в конкурсных мероприятиях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Повышение квалификации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Издание методических продуктов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Ирина-МУК\для мук\Документы 2022 года\Учебная\КИП\Презентация\d2ae776d-a84e-4350-8d5f-ff76eab441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34898" y="2565076"/>
            <a:ext cx="1717323" cy="22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рина-МУК\для мук\Документы 2022 года\Учебная\КИП\Презентация\p108_644_certificate_page-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85" y="2884637"/>
            <a:ext cx="1586006" cy="227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рина\Downloads\ОриентирПрофи Краснодарский край_page-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2957"/>
            <a:ext cx="2448272" cy="17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:\Ирина-МУК\для мук\Документы 2022 года\Учебная\КИП\Презентация\сертификат_page-000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1368152" cy="197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 descr="D:\Ирина-МУК\для мук\Документы 2022 года\Учебная\КИП\Презентация\7c2ec2d3-9837-43d3-82c6-c7ec7ee2736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22" y="2852111"/>
            <a:ext cx="1652887" cy="22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93861"/>
            <a:ext cx="2379980" cy="17202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9895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475424"/>
              </p:ext>
            </p:extLst>
          </p:nvPr>
        </p:nvGraphicFramePr>
        <p:xfrm>
          <a:off x="251520" y="260650"/>
          <a:ext cx="8640960" cy="63621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1584176"/>
                <a:gridCol w="1296144"/>
                <a:gridCol w="1152128"/>
                <a:gridCol w="1008112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Диссеминация результатов деятельности</a:t>
                      </a:r>
                      <a:endParaRPr lang="ru-RU" sz="3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Образовательный салон «Азбука профориентации»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Мастер-класс «</a:t>
                      </a:r>
                      <a:r>
                        <a:rPr lang="ru-RU" sz="2200" dirty="0" err="1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АгроПрактикум</a:t>
                      </a:r>
                      <a:r>
                        <a:rPr lang="ru-RU" sz="22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Старт проекта «</a:t>
                      </a:r>
                      <a:r>
                        <a:rPr lang="ru-RU" sz="2200" dirty="0" err="1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ЭкоЗаготовка</a:t>
                      </a:r>
                      <a:r>
                        <a:rPr lang="ru-RU" sz="22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»</a:t>
                      </a: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Ирина-МУК\для мук\Документы 2022 года\Учебная\КИП\Презентация\5919d48b-1ec1-40d3-bfe3-96e0bbdade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/>
          <a:stretch/>
        </p:blipFill>
        <p:spPr bwMode="auto">
          <a:xfrm>
            <a:off x="5866406" y="3042134"/>
            <a:ext cx="2882058" cy="34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Ирина-МУК\для мук\Документы 2022 года\Учебная\КИП\Презентация\msg5164282616-19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 r="11365"/>
          <a:stretch/>
        </p:blipFill>
        <p:spPr bwMode="auto">
          <a:xfrm>
            <a:off x="384215" y="3030454"/>
            <a:ext cx="2770793" cy="21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Ирина-МУК\для мук\Документы 2022 года\Учебная\КИП\Презентация\d1f03fac-d682-4dd1-bfd1-029ee690a73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15743" r="6911"/>
          <a:stretch/>
        </p:blipFill>
        <p:spPr bwMode="auto">
          <a:xfrm>
            <a:off x="3346941" y="3026716"/>
            <a:ext cx="2318527" cy="18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Ирина-МУК\для мук\Документы 2022 года\Учебная\КИП\Презентация\88f8fbee-c853-4663-8996-fd07959aec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6"/>
          <a:stretch/>
        </p:blipFill>
        <p:spPr bwMode="auto">
          <a:xfrm>
            <a:off x="3346941" y="4976918"/>
            <a:ext cx="2318527" cy="15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Ирина-МУК\для мук\Документы 2022 года\Учебная\КИП\Презентация\a8d09453-067e-43fe-9c87-d38e2fefdeff (1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3"/>
          <a:stretch/>
        </p:blipFill>
        <p:spPr bwMode="auto">
          <a:xfrm>
            <a:off x="384214" y="5089645"/>
            <a:ext cx="2770793" cy="14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31326"/>
              </p:ext>
            </p:extLst>
          </p:nvPr>
        </p:nvGraphicFramePr>
        <p:xfrm>
          <a:off x="251520" y="260650"/>
          <a:ext cx="8640960" cy="6344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160"/>
                <a:gridCol w="2880320"/>
                <a:gridCol w="2016224"/>
                <a:gridCol w="144016"/>
                <a:gridCol w="2160240"/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Инновационный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поиск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Impact" pitchFamily="34" charset="0"/>
                        </a:rPr>
                        <a:t>КИП - 2021</a:t>
                      </a:r>
                      <a:endParaRPr lang="ru-RU" sz="2000" b="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1152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Спасибо за</a:t>
                      </a:r>
                      <a:r>
                        <a:rPr lang="ru-RU" sz="5400" baseline="0" dirty="0" smtClean="0">
                          <a:solidFill>
                            <a:srgbClr val="000099"/>
                          </a:solidFill>
                          <a:latin typeface="Impact" pitchFamily="34" charset="0"/>
                        </a:rPr>
                        <a:t> внимание!</a:t>
                      </a:r>
                      <a:endParaRPr lang="ru-RU" sz="5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FF6600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dirty="0" smtClean="0">
                          <a:solidFill>
                            <a:srgbClr val="FF6600"/>
                          </a:solidFill>
                          <a:latin typeface="Impact" pitchFamily="34" charset="0"/>
                        </a:rPr>
                        <a:t>Приглашаем к сотрудничеству!</a:t>
                      </a:r>
                      <a:endParaRPr lang="ru-RU" sz="48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72000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352320, Россия, Краснодарский край, ст. Ладожская, ул. Ленина, 25,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mail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orientir14@rambler.ru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, тел/факс: (86135) </a:t>
                      </a:r>
                      <a:r>
                        <a:rPr lang="en-US" sz="1600" b="0" dirty="0" smtClean="0">
                          <a:solidFill>
                            <a:srgbClr val="000099"/>
                          </a:solidFill>
                          <a:latin typeface="Impact" pitchFamily="34" charset="0"/>
                          <a:ea typeface="Calibri"/>
                          <a:cs typeface="Times New Roman"/>
                        </a:rPr>
                        <a:t>70-4-19</a:t>
                      </a:r>
                      <a:endParaRPr lang="ru-RU" sz="1600" dirty="0">
                        <a:solidFill>
                          <a:srgbClr val="000099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Logo-innovacionnyi-po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4660"/>
            <a:ext cx="695610" cy="6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novation-activity-kip-64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60"/>
            <a:ext cx="718342" cy="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рост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88840"/>
            <a:ext cx="47776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34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387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Ирина</cp:lastModifiedBy>
  <cp:revision>37</cp:revision>
  <dcterms:created xsi:type="dcterms:W3CDTF">2022-08-30T14:13:21Z</dcterms:created>
  <dcterms:modified xsi:type="dcterms:W3CDTF">2022-08-31T14:28:21Z</dcterms:modified>
</cp:coreProperties>
</file>