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98" r:id="rId3"/>
    <p:sldId id="302" r:id="rId4"/>
    <p:sldId id="299" r:id="rId5"/>
    <p:sldId id="300" r:id="rId6"/>
    <p:sldId id="301" r:id="rId7"/>
    <p:sldId id="303" r:id="rId8"/>
    <p:sldId id="304" r:id="rId9"/>
    <p:sldId id="305" r:id="rId10"/>
    <p:sldId id="308" r:id="rId11"/>
    <p:sldId id="307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04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603431-378E-4A8A-84A3-5AA40733C847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FAB1CF-EADD-4D67-8992-5742385CA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BC1598-F843-4D81-A8E9-C80ADB7342A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A3818C-770B-4007-9516-58EA4C389189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F16982-F741-4F73-860A-08EFE9BF5DF3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6A085-22CF-43EE-96C0-DE4CE4CCAAF7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A1B16B-A1D2-4BBB-9CF6-0E6198813168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301FB7-E357-4591-9783-8E202C3C45DC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B84AE5-E2D9-43E9-A51E-6D4F92330C69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FB83C-3DF1-43B0-B9DB-5F574CE95F6E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B03356-E316-4DA0-AD32-59B7AD4D7CF5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D6AE09-71ED-440E-B31D-F2A7150DE8B1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A14D2B-6DAA-4E28-A68B-BD5C9BA19EC1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885800-9786-47C4-818D-A5B676EBD3FE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43E004-4964-49CF-B9C4-13625644E7CC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4A31EB-DF0F-4100-A3AF-547253FDE24A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5B46CE-965F-4140-9832-66D7324A40B3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AEAC94-78D7-43E9-B1F8-AB9D0E66B53E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CF81F3-D2DA-4F04-8263-7A13F3CE1137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DFD6E6-4945-4EA4-A856-A9C501F2BE44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053DA8-F51C-4601-BDBA-0CD074833969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0B57FF-BEB9-4FEE-AF23-BBCF483251E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27D7F5-8A0D-4BCB-94D7-D7FD4B692B28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126DEF-5BD1-4915-B5DE-2BDE9EA01C9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9F96AE-0F63-4837-B015-D1981FA30EC6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F8CE2E-E295-415B-8495-33B868A20225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96FB-0F05-4D49-8D75-68D73C07F1FE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769B9-7BD5-4823-B15E-37B5FF832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57DA-32A7-47E0-920E-EC13019CF8F4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DCC7-9A98-4D52-8295-D773599F6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9AA6-112C-448E-B715-716C33BB23D3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6C52-8475-43F5-81D0-24F6F35EA9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BD3C-CAEE-4EC5-9F82-A8FA14ACA3D2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A5FF5-DC25-418C-BC65-8C4C961EE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D1267-1B21-46DE-8121-1278ED7F765E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91ED8-CA89-4784-9AE6-7570D22EF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20EB7-83E9-4790-BFA3-5D1D02A3F658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E9B68-590D-4F57-81E3-6B11E92CC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CC5B-EF41-4871-AADE-C2678AB37DF8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AB2E1-7E72-4925-AC0B-51A862472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DBBAD-90C7-4BF0-AD43-D86D09D6D121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9BD1F-A010-4D63-B3E1-D636A819B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3A67C-59BF-4569-B64B-C24EA8A3A1F7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5C76-A323-44E0-A9CB-93524E1F7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5D89A-F3F2-416E-8AB3-1A6685D32270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D6B2-8475-403D-9CF7-955EFAA6F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7290-7CB0-4188-91AB-E749F2DC9256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FE54-E01B-4E29-AF41-8DB139D98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44C7DD9-26CC-42A5-865B-4D1431B81786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D53F8C9-13F3-4D25-877A-8687264EC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40" r:id="rId11"/>
  </p:sldLayoutIdLst>
  <p:transition spd="med">
    <p:wheel spokes="2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Формирование регулятивных универсальных действий на уроке русского языка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1 классе</a:t>
            </a: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2863433"/>
            <a:ext cx="4071966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-1270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042988" y="476250"/>
            <a:ext cx="77771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600" b="1"/>
              <a:t>Урок русского языка, 1 класс</a:t>
            </a:r>
            <a:endParaRPr lang="ru-RU" sz="36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23850" y="1628775"/>
            <a:ext cx="6985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000" b="1" u="sng"/>
              <a:t>Тема:</a:t>
            </a:r>
            <a:r>
              <a:rPr lang="ru-RU" sz="4000" b="1"/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4000" b="1" i="1">
                <a:latin typeface="Georgia" pitchFamily="18" charset="0"/>
              </a:rPr>
              <a:t>Правила переноса слов</a:t>
            </a:r>
          </a:p>
        </p:txBody>
      </p:sp>
      <p:sp>
        <p:nvSpPr>
          <p:cNvPr id="10248" name="Прямоугольник 5"/>
          <p:cNvSpPr>
            <a:spLocks noChangeArrowheads="1"/>
          </p:cNvSpPr>
          <p:nvPr/>
        </p:nvSpPr>
        <p:spPr bwMode="auto">
          <a:xfrm>
            <a:off x="827088" y="3244850"/>
            <a:ext cx="2736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B050"/>
                </a:solidFill>
                <a:latin typeface="Georgia" pitchFamily="18" charset="0"/>
                <a:cs typeface="Times New Roman" pitchFamily="18" charset="0"/>
              </a:rPr>
              <a:t>Модель урока</a:t>
            </a:r>
            <a:endParaRPr lang="ru-RU" sz="2400" b="1"/>
          </a:p>
        </p:txBody>
      </p:sp>
      <p:sp>
        <p:nvSpPr>
          <p:cNvPr id="10249" name="Прямоугольник 6"/>
          <p:cNvSpPr>
            <a:spLocks noChangeArrowheads="1"/>
          </p:cNvSpPr>
          <p:nvPr/>
        </p:nvSpPr>
        <p:spPr bwMode="auto">
          <a:xfrm>
            <a:off x="323850" y="4581525"/>
            <a:ext cx="4572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Составила  Коронская Е.В.</a:t>
            </a:r>
            <a:br>
              <a:rPr lang="ru-RU" b="1" i="1"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latin typeface="Times New Roman" pitchFamily="18" charset="0"/>
                <a:cs typeface="Times New Roman" pitchFamily="18" charset="0"/>
              </a:rPr>
              <a:t>учитель начальных классов МБОУ ООШ № 23 пос. Узловой Мостовского района</a:t>
            </a:r>
            <a:endParaRPr lang="ru-RU"/>
          </a:p>
        </p:txBody>
      </p:sp>
    </p:spTree>
  </p:cSld>
  <p:clrMapOvr>
    <a:masterClrMapping/>
  </p:clrMapOvr>
  <p:transition spd="slow" advTm="922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94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4763"/>
            <a:ext cx="9144000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8788" y="0"/>
            <a:ext cx="75692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2060"/>
                </a:solidFill>
              </a:rPr>
              <a:t>1.Чистописание. </a:t>
            </a:r>
          </a:p>
          <a:p>
            <a:r>
              <a:rPr lang="ru-RU" sz="2800">
                <a:solidFill>
                  <a:srgbClr val="002060"/>
                </a:solidFill>
              </a:rPr>
              <a:t>2.Работа с рядом слов</a:t>
            </a:r>
          </a:p>
          <a:p>
            <a:pPr>
              <a:buFont typeface="Arial" charset="0"/>
              <a:buNone/>
            </a:pPr>
            <a:r>
              <a:rPr lang="ru-RU" sz="2800" b="1" i="1"/>
              <a:t>Моль, платье, съел, объявил, рыба.</a:t>
            </a:r>
          </a:p>
          <a:p>
            <a:pPr lvl="1">
              <a:buFont typeface="Arial" charset="0"/>
              <a:buChar char="•"/>
            </a:pPr>
            <a:r>
              <a:rPr lang="ru-RU" sz="2400"/>
              <a:t>Ь – разделительный</a:t>
            </a:r>
          </a:p>
          <a:p>
            <a:pPr lvl="1">
              <a:buFont typeface="Arial" charset="0"/>
              <a:buChar char="•"/>
            </a:pPr>
            <a:r>
              <a:rPr lang="ru-RU" sz="2400"/>
              <a:t>Ь – обозначает мягкость согласного звука</a:t>
            </a:r>
          </a:p>
          <a:p>
            <a:pPr lvl="1">
              <a:buFont typeface="Arial" charset="0"/>
              <a:buChar char="•"/>
            </a:pPr>
            <a:r>
              <a:rPr lang="ru-RU" sz="2400"/>
              <a:t>Есть «хитрые» буквы, почему «хитрые» ?</a:t>
            </a:r>
          </a:p>
          <a:p>
            <a:pPr lvl="1">
              <a:buFont typeface="Arial" charset="0"/>
              <a:buChar char="•"/>
            </a:pPr>
            <a:r>
              <a:rPr lang="ru-RU" sz="2400"/>
              <a:t>Состоит из 3 слогов</a:t>
            </a:r>
          </a:p>
          <a:p>
            <a:pPr lvl="1">
              <a:buFont typeface="Arial" charset="0"/>
              <a:buChar char="•"/>
            </a:pPr>
            <a:r>
              <a:rPr lang="ru-RU" sz="2400"/>
              <a:t>Состоит из 2 слогов</a:t>
            </a:r>
          </a:p>
          <a:p>
            <a:pPr lvl="1">
              <a:buFont typeface="Arial" charset="0"/>
              <a:buChar char="•"/>
            </a:pPr>
            <a:r>
              <a:rPr lang="ru-RU" sz="2400"/>
              <a:t>Односложные слова</a:t>
            </a:r>
          </a:p>
          <a:p>
            <a:pPr lvl="1"/>
            <a:r>
              <a:rPr lang="ru-RU" sz="2800">
                <a:solidFill>
                  <a:srgbClr val="002060"/>
                </a:solidFill>
              </a:rPr>
              <a:t>3.Работа с рядом слов</a:t>
            </a:r>
            <a:endParaRPr lang="ru-RU" sz="2800"/>
          </a:p>
          <a:p>
            <a:pPr lvl="1"/>
            <a:r>
              <a:rPr lang="ru-RU" sz="2800" b="1" i="1"/>
              <a:t>суб…ота,</a:t>
            </a:r>
          </a:p>
          <a:p>
            <a:pPr lvl="1"/>
            <a:r>
              <a:rPr lang="ru-RU" sz="2800" b="1" i="1"/>
              <a:t> с…рока, </a:t>
            </a:r>
          </a:p>
          <a:p>
            <a:pPr lvl="1"/>
            <a:r>
              <a:rPr lang="ru-RU" sz="2800" b="1" i="1"/>
              <a:t>клас.., </a:t>
            </a:r>
          </a:p>
          <a:p>
            <a:pPr lvl="1"/>
            <a:r>
              <a:rPr lang="ru-RU" sz="2800" b="1" i="1"/>
              <a:t>груп…а, </a:t>
            </a:r>
          </a:p>
          <a:p>
            <a:pPr lvl="1"/>
            <a:r>
              <a:rPr lang="ru-RU" sz="2800" b="1" i="1"/>
              <a:t>тон…а, </a:t>
            </a:r>
          </a:p>
          <a:p>
            <a:pPr lvl="1"/>
            <a:r>
              <a:rPr lang="ru-RU" sz="2800" b="1" i="1"/>
              <a:t>мас…а.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338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sz="3600" b="1">
                <a:solidFill>
                  <a:srgbClr val="FF0000"/>
                </a:solidFill>
              </a:rPr>
              <a:t>III</a:t>
            </a:r>
            <a:r>
              <a:rPr lang="ru-RU" sz="3600" b="1">
                <a:solidFill>
                  <a:srgbClr val="FF0000"/>
                </a:solidFill>
              </a:rPr>
              <a:t>.Выявление места и причины затруднения</a:t>
            </a:r>
            <a:r>
              <a:rPr lang="ru-RU" b="1">
                <a:solidFill>
                  <a:srgbClr val="FF0000"/>
                </a:solidFill>
              </a:rPr>
              <a:t>.</a:t>
            </a:r>
            <a:endParaRPr lang="ru-RU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b="1">
                <a:solidFill>
                  <a:srgbClr val="FF0000"/>
                </a:solidFill>
              </a:rPr>
              <a:t> </a:t>
            </a:r>
            <a:endParaRPr lang="ru-RU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ru-RU" b="1"/>
          </a:p>
          <a:p>
            <a:pPr>
              <a:buFont typeface="Arial" charset="0"/>
              <a:buNone/>
            </a:pPr>
            <a:endParaRPr lang="ru-RU" b="1"/>
          </a:p>
          <a:p>
            <a:pPr>
              <a:buFont typeface="Arial" charset="0"/>
              <a:buNone/>
            </a:pPr>
            <a:r>
              <a:rPr lang="ru-RU" b="1"/>
              <a:t>	</a:t>
            </a:r>
          </a:p>
          <a:p>
            <a:pPr>
              <a:buFont typeface="Arial" charset="0"/>
              <a:buNone/>
            </a:pPr>
            <a:r>
              <a:rPr lang="ru-RU" sz="2800" i="1" u="sng">
                <a:solidFill>
                  <a:srgbClr val="002060"/>
                </a:solidFill>
              </a:rPr>
              <a:t>Цель: </a:t>
            </a:r>
          </a:p>
          <a:p>
            <a:pPr>
              <a:buFont typeface="Arial" charset="0"/>
              <a:buNone/>
            </a:pPr>
            <a:r>
              <a:rPr lang="ru-RU" sz="2800" i="1"/>
              <a:t>Мотивация к пробному учебному действию, выявление и фиксация затруднений в индивидуальной деятельности каждого.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75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1510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21511" name="Прямоугольник 2"/>
          <p:cNvSpPr>
            <a:spLocks noChangeArrowheads="1"/>
          </p:cNvSpPr>
          <p:nvPr/>
        </p:nvSpPr>
        <p:spPr bwMode="auto">
          <a:xfrm>
            <a:off x="1116013" y="727075"/>
            <a:ext cx="57419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- Уберём  лишнее слово и запишем остальные слова, объясняя орфограммы.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550" y="1963738"/>
            <a:ext cx="6264275" cy="20939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(учитель пишет на доске слова или один из учащихся)</a:t>
            </a:r>
          </a:p>
          <a:p>
            <a:pPr>
              <a:defRPr/>
            </a:pPr>
            <a:r>
              <a:rPr lang="ru-RU" sz="2800" dirty="0"/>
              <a:t>- Слово не входит на строку.</a:t>
            </a:r>
          </a:p>
          <a:p>
            <a:pPr>
              <a:defRPr/>
            </a:pPr>
            <a:r>
              <a:rPr lang="ru-RU" sz="2800" dirty="0"/>
              <a:t>- Что же делать? </a:t>
            </a:r>
          </a:p>
          <a:p>
            <a:pPr marL="457200" indent="-457200">
              <a:buFontTx/>
              <a:buChar char="-"/>
              <a:defRPr/>
            </a:pPr>
            <a:r>
              <a:rPr lang="ru-RU" sz="2800" dirty="0"/>
              <a:t>Что значит перенести?</a:t>
            </a:r>
          </a:p>
          <a:p>
            <a:pPr>
              <a:defRPr/>
            </a:pPr>
            <a:r>
              <a:rPr lang="ru-RU" sz="2800" dirty="0">
                <a:solidFill>
                  <a:srgbClr val="002060"/>
                </a:solidFill>
              </a:rPr>
              <a:t>Работа в парах</a:t>
            </a:r>
          </a:p>
        </p:txBody>
      </p:sp>
      <p:sp>
        <p:nvSpPr>
          <p:cNvPr id="21513" name="Прямоугольник 6"/>
          <p:cNvSpPr>
            <a:spLocks noChangeArrowheads="1"/>
          </p:cNvSpPr>
          <p:nvPr/>
        </p:nvSpPr>
        <p:spPr bwMode="auto">
          <a:xfrm>
            <a:off x="827088" y="4087813"/>
            <a:ext cx="4572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</a:t>
            </a:r>
            <a:r>
              <a:rPr lang="ru-RU" sz="2800"/>
              <a:t>Подумайте, как можно перенести это слово?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2534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27088" y="958850"/>
            <a:ext cx="662463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u="sng">
                <a:solidFill>
                  <a:srgbClr val="FF0000"/>
                </a:solidFill>
              </a:rPr>
              <a:t>ФИЗМИНУТКА </a:t>
            </a:r>
            <a:r>
              <a:rPr lang="ru-RU" sz="5400" b="1">
                <a:solidFill>
                  <a:srgbClr val="002060"/>
                </a:solidFill>
              </a:rPr>
              <a:t>(пальчиковая гимнастика)</a:t>
            </a:r>
            <a:endParaRPr lang="ru-RU" sz="54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355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355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763" y="-30163"/>
            <a:ext cx="9144001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3558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60375" y="404813"/>
            <a:ext cx="80645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sz="4400" b="1">
                <a:solidFill>
                  <a:srgbClr val="FF0000"/>
                </a:solidFill>
              </a:rPr>
              <a:t>IV</a:t>
            </a:r>
            <a:r>
              <a:rPr lang="ru-RU" sz="4400" b="1">
                <a:solidFill>
                  <a:srgbClr val="FF0000"/>
                </a:solidFill>
              </a:rPr>
              <a:t>.Открытие «нового» знания </a:t>
            </a:r>
            <a:endParaRPr lang="ru-RU" sz="440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3600" i="1">
                <a:solidFill>
                  <a:srgbClr val="002060"/>
                </a:solidFill>
              </a:rPr>
              <a:t>Цель: </a:t>
            </a:r>
          </a:p>
          <a:p>
            <a:pPr>
              <a:buFont typeface="Arial" charset="0"/>
              <a:buNone/>
            </a:pPr>
            <a:r>
              <a:rPr lang="ru-RU" sz="3600" i="1"/>
              <a:t>Организация коммуникативного взаимодействия для построения нового способа действия.</a:t>
            </a:r>
          </a:p>
          <a:p>
            <a:pPr>
              <a:buFont typeface="Arial" charset="0"/>
              <a:buNone/>
            </a:pPr>
            <a:endParaRPr lang="ru-RU" sz="3600" i="1"/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457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26988" y="11113"/>
            <a:ext cx="9144001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4582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24583" name="Прямоугольник 2"/>
          <p:cNvSpPr>
            <a:spLocks noChangeArrowheads="1"/>
          </p:cNvSpPr>
          <p:nvPr/>
        </p:nvSpPr>
        <p:spPr bwMode="auto">
          <a:xfrm>
            <a:off x="611188" y="404813"/>
            <a:ext cx="8064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44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ru-RU" sz="3600" i="1"/>
          </a:p>
        </p:txBody>
      </p:sp>
      <p:sp>
        <p:nvSpPr>
          <p:cNvPr id="6" name="Прямоугольник 5"/>
          <p:cNvSpPr/>
          <p:nvPr/>
        </p:nvSpPr>
        <p:spPr>
          <a:xfrm>
            <a:off x="611188" y="404813"/>
            <a:ext cx="6246812" cy="40925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i="1" dirty="0">
                <a:solidFill>
                  <a:srgbClr val="002060"/>
                </a:solidFill>
              </a:rPr>
              <a:t>Работа в группах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ru-RU" sz="3200" dirty="0"/>
              <a:t>Прочитать слова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ru-RU" sz="3200" dirty="0"/>
              <a:t>Обратить внимание на выделенные буквы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ru-RU" sz="3200" dirty="0"/>
              <a:t>Посмотреть, где стоит знак переноса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r>
              <a:rPr lang="ru-RU" sz="3200" b="1" dirty="0"/>
              <a:t>Сформулировать правило переноса слов.</a:t>
            </a:r>
            <a:endParaRPr lang="ru-RU" sz="3200" dirty="0"/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560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810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5606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3850" y="527050"/>
            <a:ext cx="590391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3200" b="1"/>
              <a:t>Группа 1</a:t>
            </a:r>
          </a:p>
          <a:p>
            <a:pPr algn="ctr">
              <a:buFont typeface="Arial" charset="0"/>
              <a:buNone/>
            </a:pPr>
            <a:endParaRPr lang="ru-RU"/>
          </a:p>
          <a:p>
            <a:pPr algn="ctr">
              <a:buFont typeface="Arial" charset="0"/>
              <a:buNone/>
            </a:pPr>
            <a:r>
              <a:rPr lang="ru-RU" sz="3200" i="1"/>
              <a:t>Т</a:t>
            </a:r>
            <a:r>
              <a:rPr lang="ru-RU" sz="3200" i="1">
                <a:solidFill>
                  <a:srgbClr val="FF0000"/>
                </a:solidFill>
              </a:rPr>
              <a:t>о</a:t>
            </a:r>
            <a:r>
              <a:rPr lang="ru-RU" sz="3200" i="1"/>
              <a:t> – п</a:t>
            </a:r>
            <a:r>
              <a:rPr lang="ru-RU" sz="3200" i="1">
                <a:solidFill>
                  <a:srgbClr val="FF0000"/>
                </a:solidFill>
              </a:rPr>
              <a:t>о</a:t>
            </a:r>
            <a:r>
              <a:rPr lang="ru-RU" sz="3200" i="1"/>
              <a:t>р, к</a:t>
            </a:r>
            <a:r>
              <a:rPr lang="ru-RU" sz="3200" i="1">
                <a:solidFill>
                  <a:srgbClr val="FF0000"/>
                </a:solidFill>
              </a:rPr>
              <a:t>а</a:t>
            </a:r>
            <a:r>
              <a:rPr lang="ru-RU" sz="3200" i="1"/>
              <a:t> – р</a:t>
            </a:r>
            <a:r>
              <a:rPr lang="ru-RU" sz="3200" i="1">
                <a:solidFill>
                  <a:srgbClr val="FF0000"/>
                </a:solidFill>
              </a:rPr>
              <a:t>а</a:t>
            </a:r>
            <a:r>
              <a:rPr lang="ru-RU" sz="3200" i="1"/>
              <a:t>н – д</a:t>
            </a:r>
            <a:r>
              <a:rPr lang="ru-RU" sz="3200" i="1">
                <a:solidFill>
                  <a:srgbClr val="FF0000"/>
                </a:solidFill>
              </a:rPr>
              <a:t>а</a:t>
            </a:r>
            <a:r>
              <a:rPr lang="ru-RU" sz="3200" i="1"/>
              <a:t>ш, п</a:t>
            </a:r>
            <a:r>
              <a:rPr lang="ru-RU" sz="3200" i="1">
                <a:solidFill>
                  <a:srgbClr val="FF0000"/>
                </a:solidFill>
              </a:rPr>
              <a:t>и</a:t>
            </a:r>
            <a:r>
              <a:rPr lang="ru-RU" sz="3200" i="1"/>
              <a:t> – л</a:t>
            </a:r>
            <a:r>
              <a:rPr lang="ru-RU" sz="3200" i="1">
                <a:solidFill>
                  <a:srgbClr val="FF0000"/>
                </a:solidFill>
              </a:rPr>
              <a:t>а</a:t>
            </a:r>
            <a:r>
              <a:rPr lang="ru-RU" sz="3200" i="1"/>
              <a:t>, м</a:t>
            </a:r>
            <a:r>
              <a:rPr lang="ru-RU" sz="3200" i="1">
                <a:solidFill>
                  <a:srgbClr val="FF0000"/>
                </a:solidFill>
              </a:rPr>
              <a:t>а</a:t>
            </a:r>
            <a:r>
              <a:rPr lang="ru-RU" sz="3200" i="1"/>
              <a:t> – л</a:t>
            </a:r>
            <a:r>
              <a:rPr lang="ru-RU" sz="3200" i="1">
                <a:solidFill>
                  <a:srgbClr val="FF0000"/>
                </a:solidFill>
              </a:rPr>
              <a:t>и</a:t>
            </a:r>
            <a:r>
              <a:rPr lang="ru-RU" sz="3200" i="1"/>
              <a:t> – н</a:t>
            </a:r>
            <a:r>
              <a:rPr lang="ru-RU" sz="3200" i="1">
                <a:solidFill>
                  <a:srgbClr val="FF0000"/>
                </a:solidFill>
              </a:rPr>
              <a:t>а</a:t>
            </a:r>
            <a:r>
              <a:rPr lang="ru-RU" sz="3200" i="1"/>
              <a:t>, к</a:t>
            </a:r>
            <a:r>
              <a:rPr lang="ru-RU" sz="3200" i="1">
                <a:solidFill>
                  <a:srgbClr val="FF0000"/>
                </a:solidFill>
              </a:rPr>
              <a:t>о</a:t>
            </a:r>
            <a:r>
              <a:rPr lang="ru-RU" sz="3200" i="1"/>
              <a:t> – р</a:t>
            </a:r>
            <a:r>
              <a:rPr lang="ru-RU" sz="3200" i="1">
                <a:solidFill>
                  <a:srgbClr val="FF0000"/>
                </a:solidFill>
              </a:rPr>
              <a:t>о</a:t>
            </a:r>
            <a:r>
              <a:rPr lang="ru-RU" sz="3200" i="1"/>
              <a:t> – в</a:t>
            </a:r>
            <a:r>
              <a:rPr lang="ru-RU" sz="3200" i="1">
                <a:solidFill>
                  <a:srgbClr val="FF0000"/>
                </a:solidFill>
              </a:rPr>
              <a:t>а</a:t>
            </a:r>
            <a:r>
              <a:rPr lang="ru-RU" sz="3200" i="1"/>
              <a:t>.</a:t>
            </a:r>
          </a:p>
          <a:p>
            <a:pPr algn="ctr">
              <a:buFont typeface="Arial" charset="0"/>
              <a:buNone/>
            </a:pPr>
            <a:r>
              <a:rPr lang="ru-RU" sz="4000" b="1" i="1"/>
              <a:t>Вывод группы: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150" y="3476625"/>
            <a:ext cx="25209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662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66675" y="1905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6630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3850" y="527050"/>
            <a:ext cx="590391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3200" b="1"/>
              <a:t>Группа 2</a:t>
            </a:r>
          </a:p>
          <a:p>
            <a:pPr algn="ctr">
              <a:buFont typeface="Arial" charset="0"/>
              <a:buNone/>
            </a:pPr>
            <a:r>
              <a:rPr lang="ru-RU" sz="3200" i="1"/>
              <a:t>Ка</a:t>
            </a:r>
            <a:r>
              <a:rPr lang="ru-RU" sz="3200" i="1">
                <a:solidFill>
                  <a:srgbClr val="FF0000"/>
                </a:solidFill>
              </a:rPr>
              <a:t>с</a:t>
            </a:r>
            <a:r>
              <a:rPr lang="ru-RU" sz="3200" i="1"/>
              <a:t> – </a:t>
            </a:r>
            <a:r>
              <a:rPr lang="ru-RU" sz="3200" i="1">
                <a:solidFill>
                  <a:srgbClr val="FF0000"/>
                </a:solidFill>
              </a:rPr>
              <a:t>с</a:t>
            </a:r>
            <a:r>
              <a:rPr lang="ru-RU" sz="3200" i="1"/>
              <a:t>а, то</a:t>
            </a:r>
            <a:r>
              <a:rPr lang="ru-RU" sz="3200" i="1">
                <a:solidFill>
                  <a:srgbClr val="FF0000"/>
                </a:solidFill>
              </a:rPr>
              <a:t>н</a:t>
            </a:r>
            <a:r>
              <a:rPr lang="ru-RU" sz="3200" i="1"/>
              <a:t> – </a:t>
            </a:r>
            <a:r>
              <a:rPr lang="ru-RU" sz="3200" i="1">
                <a:solidFill>
                  <a:srgbClr val="FF0000"/>
                </a:solidFill>
              </a:rPr>
              <a:t>н</a:t>
            </a:r>
            <a:r>
              <a:rPr lang="ru-RU" sz="3200" i="1"/>
              <a:t>а, И</a:t>
            </a:r>
            <a:r>
              <a:rPr lang="ru-RU" sz="3200" i="1">
                <a:solidFill>
                  <a:srgbClr val="FF0000"/>
                </a:solidFill>
              </a:rPr>
              <a:t>н</a:t>
            </a:r>
            <a:r>
              <a:rPr lang="ru-RU" sz="3200" i="1"/>
              <a:t> – </a:t>
            </a:r>
            <a:r>
              <a:rPr lang="ru-RU" sz="3200" i="1">
                <a:solidFill>
                  <a:srgbClr val="FF0000"/>
                </a:solidFill>
              </a:rPr>
              <a:t>н</a:t>
            </a:r>
            <a:r>
              <a:rPr lang="ru-RU" sz="3200" i="1"/>
              <a:t>а, ва</a:t>
            </a:r>
            <a:r>
              <a:rPr lang="ru-RU" sz="3200" i="1">
                <a:solidFill>
                  <a:srgbClr val="FF0000"/>
                </a:solidFill>
              </a:rPr>
              <a:t>н</a:t>
            </a:r>
            <a:r>
              <a:rPr lang="ru-RU" sz="3200" i="1"/>
              <a:t>-</a:t>
            </a:r>
            <a:r>
              <a:rPr lang="ru-RU" sz="3200" i="1">
                <a:solidFill>
                  <a:srgbClr val="FF0000"/>
                </a:solidFill>
              </a:rPr>
              <a:t>н</a:t>
            </a:r>
            <a:r>
              <a:rPr lang="ru-RU" sz="3200" i="1"/>
              <a:t>а, А</a:t>
            </a:r>
            <a:r>
              <a:rPr lang="ru-RU" sz="3200" i="1">
                <a:solidFill>
                  <a:srgbClr val="FF0000"/>
                </a:solidFill>
              </a:rPr>
              <a:t>л</a:t>
            </a:r>
            <a:r>
              <a:rPr lang="ru-RU" sz="3200" i="1"/>
              <a:t> – </a:t>
            </a:r>
            <a:r>
              <a:rPr lang="ru-RU" sz="3200" i="1">
                <a:solidFill>
                  <a:srgbClr val="FF0000"/>
                </a:solidFill>
              </a:rPr>
              <a:t>л</a:t>
            </a:r>
            <a:r>
              <a:rPr lang="ru-RU" sz="3200" i="1"/>
              <a:t>а, су</a:t>
            </a:r>
            <a:r>
              <a:rPr lang="ru-RU" sz="3200" i="1">
                <a:solidFill>
                  <a:srgbClr val="FF0000"/>
                </a:solidFill>
              </a:rPr>
              <a:t>м</a:t>
            </a:r>
            <a:r>
              <a:rPr lang="ru-RU" sz="3200" i="1"/>
              <a:t> – </a:t>
            </a:r>
            <a:r>
              <a:rPr lang="ru-RU" sz="3200" i="1">
                <a:solidFill>
                  <a:srgbClr val="FF0000"/>
                </a:solidFill>
              </a:rPr>
              <a:t>м</a:t>
            </a:r>
            <a:r>
              <a:rPr lang="ru-RU" sz="3200" i="1"/>
              <a:t>а.</a:t>
            </a:r>
          </a:p>
          <a:p>
            <a:pPr algn="ctr">
              <a:buFont typeface="Arial" charset="0"/>
              <a:buNone/>
            </a:pPr>
            <a:endParaRPr lang="ru-RU"/>
          </a:p>
          <a:p>
            <a:pPr algn="ctr">
              <a:buFont typeface="Arial" charset="0"/>
              <a:buNone/>
            </a:pPr>
            <a:r>
              <a:rPr lang="ru-RU" sz="4000" b="1" i="1"/>
              <a:t>Вывод группы: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23850" y="3441700"/>
            <a:ext cx="66246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9600" b="1" i="1">
                <a:cs typeface="Times New Roman" pitchFamily="18" charset="0"/>
              </a:rPr>
              <a:t>...</a:t>
            </a:r>
            <a:r>
              <a:rPr lang="ru-RU" sz="9600" b="1" i="1">
                <a:solidFill>
                  <a:srgbClr val="0070C0"/>
                </a:solidFill>
                <a:cs typeface="Times New Roman" pitchFamily="18" charset="0"/>
              </a:rPr>
              <a:t>С</a:t>
            </a:r>
            <a:r>
              <a:rPr lang="ru-RU" sz="9600" b="1" i="1">
                <a:cs typeface="Times New Roman" pitchFamily="18" charset="0"/>
              </a:rPr>
              <a:t> — </a:t>
            </a:r>
            <a:r>
              <a:rPr lang="ru-RU" sz="9600" b="1" i="1">
                <a:solidFill>
                  <a:srgbClr val="0070C0"/>
                </a:solidFill>
                <a:cs typeface="Times New Roman" pitchFamily="18" charset="0"/>
              </a:rPr>
              <a:t>С</a:t>
            </a:r>
            <a:r>
              <a:rPr lang="ru-RU" sz="9600" b="1" i="1">
                <a:cs typeface="Times New Roman" pitchFamily="18" charset="0"/>
              </a:rPr>
              <a:t>...</a:t>
            </a:r>
            <a:endParaRPr lang="ru-RU" sz="9600"/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76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2540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7654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27655" name="Прямоугольник 6"/>
          <p:cNvSpPr>
            <a:spLocks noChangeArrowheads="1"/>
          </p:cNvSpPr>
          <p:nvPr/>
        </p:nvSpPr>
        <p:spPr bwMode="auto">
          <a:xfrm>
            <a:off x="323850" y="527050"/>
            <a:ext cx="72723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3200" b="1"/>
              <a:t>Группа 3</a:t>
            </a:r>
          </a:p>
          <a:p>
            <a:pPr algn="ctr"/>
            <a:r>
              <a:rPr lang="ru-RU" sz="3600" i="1"/>
              <a:t>Кон</a:t>
            </a:r>
            <a:r>
              <a:rPr lang="ru-RU" sz="3600" i="1">
                <a:solidFill>
                  <a:srgbClr val="FF0000"/>
                </a:solidFill>
              </a:rPr>
              <a:t>ь</a:t>
            </a:r>
            <a:r>
              <a:rPr lang="ru-RU" sz="3600" i="1"/>
              <a:t> – ки, за</a:t>
            </a:r>
            <a:r>
              <a:rPr lang="ru-RU" sz="3600" i="1">
                <a:solidFill>
                  <a:srgbClr val="FF0000"/>
                </a:solidFill>
              </a:rPr>
              <a:t>й</a:t>
            </a:r>
            <a:r>
              <a:rPr lang="ru-RU" sz="3600" i="1"/>
              <a:t> – ка, под</a:t>
            </a:r>
            <a:r>
              <a:rPr lang="ru-RU" sz="3600" i="1">
                <a:solidFill>
                  <a:srgbClr val="FF0000"/>
                </a:solidFill>
              </a:rPr>
              <a:t>ъ</a:t>
            </a:r>
            <a:r>
              <a:rPr lang="ru-RU" sz="3600" i="1"/>
              <a:t> - езд</a:t>
            </a:r>
          </a:p>
          <a:p>
            <a:pPr algn="ctr">
              <a:buFont typeface="Arial" charset="0"/>
              <a:buNone/>
            </a:pPr>
            <a:endParaRPr lang="ru-RU"/>
          </a:p>
          <a:p>
            <a:pPr algn="ctr">
              <a:buFont typeface="Arial" charset="0"/>
              <a:buNone/>
            </a:pPr>
            <a:r>
              <a:rPr lang="ru-RU" sz="4000" b="1" i="1"/>
              <a:t>Вывод группы:</a:t>
            </a:r>
          </a:p>
        </p:txBody>
      </p:sp>
      <p:sp>
        <p:nvSpPr>
          <p:cNvPr id="27656" name="Прямоугольник 5"/>
          <p:cNvSpPr>
            <a:spLocks noChangeArrowheads="1"/>
          </p:cNvSpPr>
          <p:nvPr/>
        </p:nvSpPr>
        <p:spPr bwMode="auto">
          <a:xfrm>
            <a:off x="684213" y="3244850"/>
            <a:ext cx="5688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4000" b="1" i="1">
                <a:cs typeface="Times New Roman" pitchFamily="18" charset="0"/>
              </a:rPr>
              <a:t>..Ъ-.., …Ь-.., …</a:t>
            </a:r>
            <a:r>
              <a:rPr lang="ru-RU" sz="4000" b="1" i="1">
                <a:solidFill>
                  <a:srgbClr val="0070C0"/>
                </a:solidFill>
                <a:cs typeface="Times New Roman" pitchFamily="18" charset="0"/>
              </a:rPr>
              <a:t>Й</a:t>
            </a:r>
            <a:r>
              <a:rPr lang="ru-RU" sz="4000" b="1" i="1">
                <a:cs typeface="Times New Roman" pitchFamily="18" charset="0"/>
              </a:rPr>
              <a:t>-….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86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8" y="-23813"/>
            <a:ext cx="9144000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8678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3850" y="527050"/>
            <a:ext cx="7272338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3200" b="1"/>
              <a:t>Группа 4</a:t>
            </a:r>
          </a:p>
          <a:p>
            <a:pPr algn="ctr"/>
            <a:r>
              <a:rPr lang="ru-RU" sz="4000" i="1">
                <a:solidFill>
                  <a:srgbClr val="FF0000"/>
                </a:solidFill>
              </a:rPr>
              <a:t>О</a:t>
            </a:r>
            <a:r>
              <a:rPr lang="ru-RU" sz="4000" i="1"/>
              <a:t>бед, </a:t>
            </a:r>
            <a:r>
              <a:rPr lang="ru-RU" sz="4000" i="1">
                <a:solidFill>
                  <a:srgbClr val="FF0000"/>
                </a:solidFill>
              </a:rPr>
              <a:t>е</a:t>
            </a:r>
            <a:r>
              <a:rPr lang="ru-RU" sz="4000" i="1"/>
              <a:t>щё, кра</a:t>
            </a:r>
            <a:r>
              <a:rPr lang="ru-RU" sz="4000" i="1">
                <a:solidFill>
                  <a:srgbClr val="FF0000"/>
                </a:solidFill>
              </a:rPr>
              <a:t>я, у</a:t>
            </a:r>
            <a:r>
              <a:rPr lang="ru-RU" sz="4000" i="1"/>
              <a:t>хо.</a:t>
            </a:r>
          </a:p>
          <a:p>
            <a:pPr algn="ctr">
              <a:buFont typeface="Arial" charset="0"/>
              <a:buNone/>
            </a:pPr>
            <a:endParaRPr lang="ru-RU"/>
          </a:p>
          <a:p>
            <a:pPr algn="ctr">
              <a:buFont typeface="Arial" charset="0"/>
              <a:buNone/>
            </a:pPr>
            <a:r>
              <a:rPr lang="ru-RU" sz="4000" b="1" i="1"/>
              <a:t>Вывод группы: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1550" y="2806700"/>
            <a:ext cx="3127375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17575" y="4149725"/>
            <a:ext cx="401478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Формирование регулятивных универсальных действий на уроке русского языка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1 классе</a:t>
            </a: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2863433"/>
            <a:ext cx="4071966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463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23875" y="549275"/>
            <a:ext cx="75041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b="1" i="1" u="sng">
                <a:latin typeface="Georgia" pitchFamily="18" charset="0"/>
              </a:rPr>
              <a:t>Цель:</a:t>
            </a:r>
            <a:r>
              <a:rPr lang="ru-RU" sz="3200" b="1"/>
              <a:t> Изучение правил переноса слов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/>
              <a:t> 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 b="1" i="1" u="sng">
                <a:latin typeface="Georgia" pitchFamily="18" charset="0"/>
              </a:rPr>
              <a:t>Тип урока: </a:t>
            </a:r>
            <a:r>
              <a:rPr lang="ru-RU" sz="2800" b="1">
                <a:latin typeface="Georgia" pitchFamily="18" charset="0"/>
              </a:rPr>
              <a:t>о</a:t>
            </a:r>
            <a:r>
              <a:rPr lang="ru-RU" sz="2800" b="1"/>
              <a:t>ткрытие нового знания;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2800" b="1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2400" b="1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 b="1" i="1" u="sng">
                <a:latin typeface="Georgia" pitchFamily="18" charset="0"/>
              </a:rPr>
              <a:t>Использование технологий:</a:t>
            </a:r>
            <a:r>
              <a:rPr lang="ru-RU" sz="2800" b="1"/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 b="1"/>
              <a:t>проблемно-  диалогическая технология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296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8" y="-23813"/>
            <a:ext cx="9144000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9702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3850" y="527050"/>
            <a:ext cx="72723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3200" b="1"/>
              <a:t>Группа 5</a:t>
            </a:r>
          </a:p>
          <a:p>
            <a:pPr algn="ctr">
              <a:buFont typeface="Arial" charset="0"/>
              <a:buNone/>
            </a:pPr>
            <a:r>
              <a:rPr lang="ru-RU" sz="3600" i="1"/>
              <a:t>С</a:t>
            </a:r>
            <a:r>
              <a:rPr lang="ru-RU" sz="3600" i="1">
                <a:solidFill>
                  <a:srgbClr val="FF0000"/>
                </a:solidFill>
              </a:rPr>
              <a:t>о</a:t>
            </a:r>
            <a:r>
              <a:rPr lang="ru-RU" sz="3600" i="1"/>
              <a:t>н, т</a:t>
            </a:r>
            <a:r>
              <a:rPr lang="ru-RU" sz="3600" i="1">
                <a:solidFill>
                  <a:srgbClr val="FF0000"/>
                </a:solidFill>
              </a:rPr>
              <a:t>о</a:t>
            </a:r>
            <a:r>
              <a:rPr lang="ru-RU" sz="3600" i="1"/>
              <a:t>к, л</a:t>
            </a:r>
            <a:r>
              <a:rPr lang="ru-RU" sz="3600" i="1">
                <a:solidFill>
                  <a:srgbClr val="FF0000"/>
                </a:solidFill>
              </a:rPr>
              <a:t>у</a:t>
            </a:r>
            <a:r>
              <a:rPr lang="ru-RU" sz="3600" i="1"/>
              <a:t>к, стр</a:t>
            </a:r>
            <a:r>
              <a:rPr lang="ru-RU" sz="3600" i="1">
                <a:solidFill>
                  <a:srgbClr val="FF0000"/>
                </a:solidFill>
              </a:rPr>
              <a:t>а</a:t>
            </a:r>
            <a:r>
              <a:rPr lang="ru-RU" sz="3600" i="1"/>
              <a:t>х.</a:t>
            </a:r>
          </a:p>
          <a:p>
            <a:pPr algn="ctr">
              <a:buFont typeface="Arial" charset="0"/>
              <a:buNone/>
            </a:pPr>
            <a:endParaRPr lang="ru-RU" sz="3600" i="1"/>
          </a:p>
          <a:p>
            <a:pPr algn="ctr">
              <a:buFont typeface="Arial" charset="0"/>
              <a:buNone/>
            </a:pPr>
            <a:endParaRPr lang="ru-RU" sz="3600" i="1"/>
          </a:p>
          <a:p>
            <a:pPr algn="ctr">
              <a:buFont typeface="Arial" charset="0"/>
              <a:buNone/>
            </a:pPr>
            <a:r>
              <a:rPr lang="ru-RU" sz="4000" b="1" i="1"/>
              <a:t>Вывод группы: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8175" y="3835400"/>
            <a:ext cx="3287713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07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8" y="-23813"/>
            <a:ext cx="9144000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0726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8788" y="476250"/>
            <a:ext cx="84343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sz="3600" b="1">
                <a:solidFill>
                  <a:srgbClr val="FF0000"/>
                </a:solidFill>
              </a:rPr>
              <a:t>V</a:t>
            </a:r>
            <a:r>
              <a:rPr lang="ru-RU" sz="3600" b="1" i="1">
                <a:solidFill>
                  <a:srgbClr val="FF0000"/>
                </a:solidFill>
              </a:rPr>
              <a:t>.Реализация построенного проекта. Структурирование полученных знаний. </a:t>
            </a:r>
            <a:endParaRPr lang="ru-RU" sz="3600" i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ru-RU" sz="3600" i="1"/>
          </a:p>
          <a:p>
            <a:pPr>
              <a:buFont typeface="Arial" charset="0"/>
              <a:buNone/>
            </a:pPr>
            <a:r>
              <a:rPr lang="ru-RU" sz="3600" i="1" u="sng">
                <a:solidFill>
                  <a:srgbClr val="002060"/>
                </a:solidFill>
              </a:rPr>
              <a:t>Цель: </a:t>
            </a:r>
          </a:p>
          <a:p>
            <a:pPr>
              <a:buFont typeface="Arial" charset="0"/>
              <a:buNone/>
            </a:pPr>
            <a:r>
              <a:rPr lang="ru-RU" sz="3600" i="1"/>
              <a:t>построение нового способа действия.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17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3174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8" y="-23813"/>
            <a:ext cx="9144000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1750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31751" name="Прямоугольник 5"/>
          <p:cNvSpPr>
            <a:spLocks noChangeArrowheads="1"/>
          </p:cNvSpPr>
          <p:nvPr/>
        </p:nvSpPr>
        <p:spPr bwMode="auto">
          <a:xfrm>
            <a:off x="385763" y="404813"/>
            <a:ext cx="74263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-Составьте алгоритм: как будете действовать, если надо перенести слово.</a:t>
            </a:r>
          </a:p>
        </p:txBody>
      </p:sp>
      <p:pic>
        <p:nvPicPr>
          <p:cNvPr id="3175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1973263"/>
            <a:ext cx="5275262" cy="379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27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8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2774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32775" name="Прямоугольник 2"/>
          <p:cNvSpPr>
            <a:spLocks noChangeArrowheads="1"/>
          </p:cNvSpPr>
          <p:nvPr/>
        </p:nvSpPr>
        <p:spPr bwMode="auto">
          <a:xfrm>
            <a:off x="458788" y="319088"/>
            <a:ext cx="7929562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sz="3600" b="1">
                <a:solidFill>
                  <a:srgbClr val="FF0000"/>
                </a:solidFill>
              </a:rPr>
              <a:t>VI</a:t>
            </a:r>
            <a:r>
              <a:rPr lang="ru-RU" sz="3600" b="1">
                <a:solidFill>
                  <a:srgbClr val="FF0000"/>
                </a:solidFill>
              </a:rPr>
              <a:t>.Первичное закрепление нового способа действия.</a:t>
            </a:r>
            <a:endParaRPr lang="ru-RU" sz="360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ru-RU" sz="900"/>
          </a:p>
          <a:p>
            <a:pPr>
              <a:buFont typeface="Arial" charset="0"/>
              <a:buNone/>
            </a:pPr>
            <a:endParaRPr lang="ru-RU" sz="3200" i="1" u="sng">
              <a:solidFill>
                <a:srgbClr val="002060"/>
              </a:solidFill>
            </a:endParaRPr>
          </a:p>
          <a:p>
            <a:pPr>
              <a:buFont typeface="Arial" charset="0"/>
              <a:buNone/>
            </a:pPr>
            <a:r>
              <a:rPr lang="ru-RU" sz="3200" i="1" u="sng">
                <a:solidFill>
                  <a:srgbClr val="002060"/>
                </a:solidFill>
              </a:rPr>
              <a:t>Цель:</a:t>
            </a:r>
          </a:p>
          <a:p>
            <a:pPr>
              <a:buFont typeface="Arial" charset="0"/>
              <a:buNone/>
            </a:pPr>
            <a:r>
              <a:rPr lang="ru-RU" sz="3200" i="1"/>
              <a:t> зафиксировать во внешней речи новое учебное действий.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37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3379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8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3798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188" y="188913"/>
            <a:ext cx="6246812" cy="57546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Tx/>
              <a:buChar char="-"/>
              <a:defRPr/>
            </a:pPr>
            <a:r>
              <a:rPr lang="ru-RU" sz="2800" dirty="0"/>
              <a:t>Из предложенных слов </a:t>
            </a:r>
          </a:p>
          <a:p>
            <a:pPr marL="457200" indent="-457200">
              <a:buFontTx/>
              <a:buChar char="-"/>
              <a:defRPr/>
            </a:pPr>
            <a:endParaRPr lang="ru-RU" sz="2800" dirty="0"/>
          </a:p>
          <a:p>
            <a:pPr>
              <a:defRPr/>
            </a:pPr>
            <a:r>
              <a:rPr lang="ru-RU" sz="4000" i="1" dirty="0">
                <a:solidFill>
                  <a:srgbClr val="002060"/>
                </a:solidFill>
              </a:rPr>
              <a:t>Осень, касса, долька, юла, пень, ветер, лайка, сорт, ягода, клён</a:t>
            </a:r>
            <a:r>
              <a:rPr lang="ru-RU" sz="4000" dirty="0">
                <a:solidFill>
                  <a:srgbClr val="002060"/>
                </a:solidFill>
              </a:rPr>
              <a:t>.</a:t>
            </a:r>
          </a:p>
          <a:p>
            <a:pPr>
              <a:defRPr/>
            </a:pPr>
            <a:r>
              <a:rPr lang="ru-RU" sz="2400" dirty="0"/>
              <a:t>выписать:</a:t>
            </a:r>
          </a:p>
          <a:p>
            <a:pPr>
              <a:defRPr/>
            </a:pPr>
            <a:r>
              <a:rPr lang="ru-RU" sz="2400" u="sng" dirty="0"/>
              <a:t>Мальчикам </a:t>
            </a:r>
            <a:r>
              <a:rPr lang="ru-RU" sz="2400" dirty="0"/>
              <a:t>– слова, которые можно перенести, разделить их для переноса.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ru-RU" sz="2400" u="sng" dirty="0"/>
              <a:t>Девочкам –</a:t>
            </a:r>
            <a:r>
              <a:rPr lang="ru-RU" sz="2400" dirty="0"/>
              <a:t> слова, которые нельзя переносить.</a:t>
            </a:r>
          </a:p>
          <a:p>
            <a:pPr>
              <a:defRPr/>
            </a:pPr>
            <a:r>
              <a:rPr lang="ru-RU" sz="2400" b="1" dirty="0"/>
              <a:t> </a:t>
            </a:r>
            <a:r>
              <a:rPr lang="ru-RU" sz="2400" b="1" u="sng" dirty="0"/>
              <a:t>Выяснение понимания задания</a:t>
            </a:r>
            <a:endParaRPr lang="ru-RU" sz="2400" u="sng" dirty="0"/>
          </a:p>
          <a:p>
            <a:pPr>
              <a:defRPr/>
            </a:pPr>
            <a:r>
              <a:rPr lang="ru-RU" sz="2400" dirty="0"/>
              <a:t>- Будут ли у вас одинаковые слова?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48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8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4822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8788" y="620713"/>
            <a:ext cx="6921500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sz="3600" b="1">
                <a:solidFill>
                  <a:srgbClr val="FF0000"/>
                </a:solidFill>
              </a:rPr>
              <a:t>VII.</a:t>
            </a:r>
            <a:r>
              <a:rPr lang="ru-RU" sz="3600" b="1">
                <a:solidFill>
                  <a:srgbClr val="FF0000"/>
                </a:solidFill>
              </a:rPr>
              <a:t>Рефлексия.</a:t>
            </a:r>
            <a:endParaRPr lang="ru-RU" sz="360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ru-RU"/>
          </a:p>
          <a:p>
            <a:pPr>
              <a:buFont typeface="Arial" charset="0"/>
              <a:buNone/>
            </a:pPr>
            <a:r>
              <a:rPr lang="ru-RU" sz="2800" i="1" u="sng">
                <a:solidFill>
                  <a:srgbClr val="002060"/>
                </a:solidFill>
              </a:rPr>
              <a:t>Цель: </a:t>
            </a:r>
          </a:p>
          <a:p>
            <a:pPr>
              <a:buFont typeface="Arial" charset="0"/>
              <a:buNone/>
            </a:pPr>
            <a:r>
              <a:rPr lang="ru-RU" sz="2800" i="1"/>
              <a:t>Осознание учащимися своей учебной деятельности, самооценка деятельности.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58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3584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4288" y="-25400"/>
            <a:ext cx="9144001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5846" name="Прямоугольник 4"/>
          <p:cNvSpPr>
            <a:spLocks noChangeArrowheads="1"/>
          </p:cNvSpPr>
          <p:nvPr/>
        </p:nvSpPr>
        <p:spPr bwMode="auto">
          <a:xfrm>
            <a:off x="458788" y="188913"/>
            <a:ext cx="82169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2800" i="1"/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39725"/>
            <a:ext cx="41433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284663" y="369888"/>
            <a:ext cx="34559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2" pitchFamily="18" charset="2"/>
              <a:buChar char=""/>
            </a:pPr>
            <a:r>
              <a:rPr lang="ru-RU" b="1"/>
              <a:t>Мне показалось важным научиться переносить слова, потому что часто не хватает места для записи слова.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284663" y="1905000"/>
            <a:ext cx="25908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Мне было трудно подбирать модель к правилу, потому что мы этого ещё никогда не делали.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348038" y="3644900"/>
            <a:ext cx="2933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Для меня было открытием, что не все слова можно переносить.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0025" y="3470275"/>
            <a:ext cx="24304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ru-RU" b="1">
                <a:latin typeface="Calibri" pitchFamily="34" charset="0"/>
              </a:rPr>
              <a:t>Мне понравилось работать в группе, потому что вместе легче выполнять задание.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44688" y="4797425"/>
            <a:ext cx="28051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Я хочу похвалить одноклассников за то, что они сумели открыть правила переноса слов.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Формирование регулятивных универсальных действий на уроке русского языка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1 классе</a:t>
            </a:r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2863433"/>
            <a:ext cx="4071966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6513" y="39688"/>
            <a:ext cx="9144001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23875" y="549275"/>
            <a:ext cx="6334125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u="sng" dirty="0">
                <a:latin typeface="Georgia" pitchFamily="18" charset="0"/>
              </a:rPr>
              <a:t>Задачи:</a:t>
            </a:r>
          </a:p>
          <a:p>
            <a:pPr>
              <a:buClr>
                <a:schemeClr val="accent3"/>
              </a:buClr>
              <a:defRPr/>
            </a:pPr>
            <a:r>
              <a:rPr lang="ru-RU" sz="2400" b="1" dirty="0"/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Воспитательная:</a:t>
            </a:r>
          </a:p>
          <a:p>
            <a:pPr>
              <a:buClr>
                <a:schemeClr val="accent3"/>
              </a:buClr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Уметь работать по правилам работы в группе, паре;</a:t>
            </a:r>
          </a:p>
          <a:p>
            <a:pPr>
              <a:buClr>
                <a:schemeClr val="accent3"/>
              </a:buClr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-Стремиться к выполнению ролевых правил;</a:t>
            </a:r>
          </a:p>
          <a:p>
            <a:pPr>
              <a:buClr>
                <a:schemeClr val="accent3"/>
              </a:buClr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-Учиться адекватно относиться к высказываниям партнера.</a:t>
            </a:r>
          </a:p>
          <a:p>
            <a:pPr>
              <a:defRPr/>
            </a:pPr>
            <a:r>
              <a:rPr lang="ru-RU" sz="2400" b="1" i="1" dirty="0">
                <a:solidFill>
                  <a:srgbClr val="FF0000"/>
                </a:solidFill>
              </a:rPr>
              <a:t>Развивающая</a:t>
            </a:r>
          </a:p>
          <a:p>
            <a:pPr>
              <a:defRPr/>
            </a:pPr>
            <a:r>
              <a:rPr lang="ru-RU" sz="2400" b="1" dirty="0"/>
              <a:t>-</a:t>
            </a:r>
            <a:r>
              <a:rPr lang="ru-RU" sz="2000" dirty="0"/>
              <a:t>формировать новые способы действий;</a:t>
            </a:r>
          </a:p>
          <a:p>
            <a:pPr>
              <a:defRPr/>
            </a:pPr>
            <a:r>
              <a:rPr lang="ru-RU" sz="2000" dirty="0"/>
              <a:t>-обучать работе по плану, алгоритму;  ---развивать эмоциональную сферу, творческое мышление; </a:t>
            </a:r>
          </a:p>
          <a:p>
            <a:pPr>
              <a:defRPr/>
            </a:pPr>
            <a:r>
              <a:rPr lang="ru-RU" sz="2000" dirty="0"/>
              <a:t>-устанавливать связь с жизненным опытом ребенка. 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Обучающая:</a:t>
            </a:r>
          </a:p>
          <a:p>
            <a:pPr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-уметь пользоваться составленным алгоритмом.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03350" y="620713"/>
            <a:ext cx="5832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latin typeface="Times New Roman" pitchFamily="18" charset="0"/>
                <a:cs typeface="Times New Roman" pitchFamily="18" charset="0"/>
              </a:rPr>
              <a:t>Технологическая карта</a:t>
            </a:r>
            <a:endParaRPr lang="ru-RU" sz="40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71550" y="1628775"/>
            <a:ext cx="58864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-Уметь определять значение слова.</a:t>
            </a:r>
          </a:p>
          <a:p>
            <a:r>
              <a:rPr lang="ru-RU" sz="3200"/>
              <a:t>-Гласные и согласные буквы.</a:t>
            </a:r>
          </a:p>
          <a:p>
            <a:r>
              <a:rPr lang="ru-RU" sz="3200"/>
              <a:t>-Количество гласных.</a:t>
            </a:r>
          </a:p>
          <a:p>
            <a:r>
              <a:rPr lang="ru-RU" sz="3200"/>
              <a:t>-Слог.</a:t>
            </a:r>
          </a:p>
          <a:p>
            <a:r>
              <a:rPr lang="ru-RU" sz="3200"/>
              <a:t>-Открытый и закрытый слог.</a:t>
            </a:r>
          </a:p>
          <a:p>
            <a:r>
              <a:rPr lang="ru-RU" sz="3200"/>
              <a:t>-Перенос слова.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7938" y="0"/>
            <a:ext cx="9144001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042988" y="1700213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-Научиться писать слова типа рама, чайка.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35163" y="765175"/>
            <a:ext cx="70151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i="1">
                <a:solidFill>
                  <a:srgbClr val="FF0000"/>
                </a:solidFill>
              </a:rPr>
              <a:t>Планируемый результат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38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8788" y="1844675"/>
            <a:ext cx="8243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 i="1">
                <a:latin typeface="Times New Roman" pitchFamily="18" charset="0"/>
                <a:cs typeface="Times New Roman" pitchFamily="18" charset="0"/>
              </a:rPr>
              <a:t>Этапы урока</a:t>
            </a:r>
            <a:endParaRPr lang="ru-RU" sz="8000" b="1"/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39688"/>
            <a:ext cx="9144000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314450" lvl="1" indent="-857250">
              <a:buFontTx/>
              <a:buAutoNum type="romanUcPeriod"/>
            </a:pPr>
            <a:r>
              <a:rPr lang="ru-RU" sz="4000" b="1" i="1">
                <a:solidFill>
                  <a:srgbClr val="FF0000"/>
                </a:solidFill>
              </a:rPr>
              <a:t>Мотивация учебной деятельности.</a:t>
            </a:r>
          </a:p>
          <a:p>
            <a:r>
              <a:rPr lang="ru-RU" sz="3200" i="1">
                <a:solidFill>
                  <a:srgbClr val="002060"/>
                </a:solidFill>
              </a:rPr>
              <a:t>Цель:</a:t>
            </a:r>
            <a:r>
              <a:rPr lang="ru-RU" sz="3200" i="1"/>
              <a:t> </a:t>
            </a:r>
          </a:p>
          <a:p>
            <a:r>
              <a:rPr lang="ru-RU" sz="3200" i="1"/>
              <a:t>Создание условий для осознанного вхождения учащихся в пространство деятельности на уроке.</a:t>
            </a:r>
            <a:br>
              <a:rPr lang="ru-RU" sz="3200" i="1"/>
            </a:b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8788" y="333375"/>
            <a:ext cx="69215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/>
              <a:t>Приветствие.</a:t>
            </a:r>
          </a:p>
          <a:p>
            <a:r>
              <a:rPr lang="ru-RU" sz="2800"/>
              <a:t>- Проверим готовность. </a:t>
            </a:r>
          </a:p>
          <a:p>
            <a:r>
              <a:rPr lang="ru-RU" sz="2800"/>
              <a:t>Руки? – НА МЕСТЕ</a:t>
            </a:r>
          </a:p>
          <a:p>
            <a:r>
              <a:rPr lang="ru-RU" sz="2800"/>
              <a:t>Ноги? – НА МЕСТЕ</a:t>
            </a:r>
          </a:p>
          <a:p>
            <a:r>
              <a:rPr lang="ru-RU" sz="2800"/>
              <a:t>Локти? – У КРАЯ</a:t>
            </a:r>
          </a:p>
          <a:p>
            <a:r>
              <a:rPr lang="ru-RU" sz="2800"/>
              <a:t>Спина? – ПРЯМАЯ</a:t>
            </a:r>
          </a:p>
          <a:p>
            <a:r>
              <a:rPr lang="ru-RU" sz="2800"/>
              <a:t> </a:t>
            </a:r>
          </a:p>
          <a:p>
            <a:r>
              <a:rPr lang="ru-RU" sz="2800">
                <a:solidFill>
                  <a:srgbClr val="002060"/>
                </a:solidFill>
              </a:rPr>
              <a:t>-Все готовы к полету, в страну белоснежную и очень полезную. На пути нас ждут большие испытания, а на финише – победа, радость, знания</a:t>
            </a:r>
            <a:r>
              <a:rPr lang="ru-RU" sz="2800"/>
              <a:t>!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2286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857625"/>
            <a:ext cx="6400800" cy="1752600"/>
          </a:xfrm>
        </p:spPr>
        <p:txBody>
          <a:bodyPr/>
          <a:lstStyle/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  <a:p>
            <a:pPr algn="r" eaLnBrk="1" hangingPunct="1"/>
            <a:endParaRPr lang="ru-RU" sz="2800" smtClean="0">
              <a:solidFill>
                <a:srgbClr val="002060"/>
              </a:solidFill>
            </a:endParaRP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4763"/>
            <a:ext cx="9144000" cy="688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3"/>
          <p:cNvSpPr>
            <a:spLocks noChangeArrowheads="1"/>
          </p:cNvSpPr>
          <p:nvPr/>
        </p:nvSpPr>
        <p:spPr bwMode="auto">
          <a:xfrm>
            <a:off x="458788" y="188913"/>
            <a:ext cx="72818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8788" y="404813"/>
            <a:ext cx="639921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US" sz="3600" b="1">
                <a:solidFill>
                  <a:srgbClr val="FF0000"/>
                </a:solidFill>
              </a:rPr>
              <a:t>II</a:t>
            </a:r>
            <a:r>
              <a:rPr lang="ru-RU" sz="3600" b="1">
                <a:solidFill>
                  <a:srgbClr val="FF0000"/>
                </a:solidFill>
              </a:rPr>
              <a:t>.Актуализация знаний</a:t>
            </a:r>
          </a:p>
          <a:p>
            <a:pPr>
              <a:buFont typeface="Arial" charset="0"/>
              <a:buNone/>
            </a:pPr>
            <a:r>
              <a:rPr lang="ru-RU" sz="3600"/>
              <a:t> </a:t>
            </a:r>
          </a:p>
          <a:p>
            <a:pPr>
              <a:buFont typeface="Arial" charset="0"/>
              <a:buNone/>
            </a:pPr>
            <a:r>
              <a:rPr lang="ru-RU" sz="3600" i="1" u="sng">
                <a:solidFill>
                  <a:srgbClr val="002060"/>
                </a:solidFill>
              </a:rPr>
              <a:t>Цель: </a:t>
            </a:r>
          </a:p>
          <a:p>
            <a:pPr>
              <a:buFont typeface="Arial" charset="0"/>
              <a:buNone/>
            </a:pPr>
            <a:r>
              <a:rPr lang="ru-RU" sz="3600" i="1"/>
              <a:t>повторение изученного материала, необходимого      для «открытия нового знания»</a:t>
            </a:r>
          </a:p>
        </p:txBody>
      </p:sp>
    </p:spTree>
  </p:cSld>
  <p:clrMapOvr>
    <a:masterClrMapping/>
  </p:clrMapOvr>
  <p:transition spd="med" advTm="922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995</TotalTime>
  <Words>660</Words>
  <Application>Microsoft Office PowerPoint</Application>
  <PresentationFormat>Экран (4:3)</PresentationFormat>
  <Paragraphs>215</Paragraphs>
  <Slides>26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Franklin Gothic Medium</vt:lpstr>
      <vt:lpstr>Franklin Gothic Book</vt:lpstr>
      <vt:lpstr>Wingdings 2</vt:lpstr>
      <vt:lpstr>Calibri</vt:lpstr>
      <vt:lpstr>Georgia</vt:lpstr>
      <vt:lpstr>Times New Roman</vt:lpstr>
      <vt:lpstr>Трек</vt:lpstr>
      <vt:lpstr>Формирование регулятивных универсальных действий на уроке русского языка  в 1 классе</vt:lpstr>
      <vt:lpstr>Формирование регулятивных универсальных действий на уроке русского языка  в 1 классе</vt:lpstr>
      <vt:lpstr>Формирование регулятивных универсальных действий на уроке русского языка  в 1 классе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</dc:creator>
  <cp:lastModifiedBy>iac-u2</cp:lastModifiedBy>
  <cp:revision>80</cp:revision>
  <dcterms:created xsi:type="dcterms:W3CDTF">2011-03-26T13:15:30Z</dcterms:created>
  <dcterms:modified xsi:type="dcterms:W3CDTF">2014-02-03T08:44:12Z</dcterms:modified>
</cp:coreProperties>
</file>