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1" r:id="rId4"/>
    <p:sldId id="288" r:id="rId5"/>
    <p:sldId id="289" r:id="rId6"/>
    <p:sldId id="290" r:id="rId7"/>
    <p:sldId id="292" r:id="rId8"/>
    <p:sldId id="280" r:id="rId9"/>
    <p:sldId id="261" r:id="rId10"/>
    <p:sldId id="281" r:id="rId11"/>
    <p:sldId id="294" r:id="rId12"/>
    <p:sldId id="295" r:id="rId13"/>
    <p:sldId id="287" r:id="rId14"/>
    <p:sldId id="278" r:id="rId15"/>
    <p:sldId id="265" r:id="rId16"/>
    <p:sldId id="283" r:id="rId17"/>
    <p:sldId id="286" r:id="rId18"/>
    <p:sldId id="284" r:id="rId19"/>
    <p:sldId id="285" r:id="rId20"/>
    <p:sldId id="291" r:id="rId21"/>
    <p:sldId id="29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2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3CADA-3809-4E54-8460-20BCF8F3599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F9A40-23D3-4B39-8CD0-14513FEDA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7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Необходимость и важность ПД обусловлены: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ПД – одно из направлений модернизации современного образования, ответ на запрос общества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9A40-23D3-4B39-8CD0-14513FEDA71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48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Предлагаемая модель организации ПД призвана ответить на вопрос: «Как ситуацию обязательности осуществить наиболее оптимально? (комфортно, </a:t>
            </a:r>
            <a:r>
              <a:rPr lang="ru-RU" dirty="0" err="1" smtClean="0"/>
              <a:t>малоболезненно</a:t>
            </a:r>
            <a:r>
              <a:rPr lang="ru-RU" dirty="0" smtClean="0"/>
              <a:t>)»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Рассмотрим этот переход через изменения, которые и являются инновационной составляющей. Итак, новое в организации образовательного процесса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это…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Овладение самостоятельной проектной и исследовательской деятельностью обучающимися в образовательном учреждении должно быть выстроено в виде целенаправленной систематической работы на всех уровнях образования.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9A40-23D3-4B39-8CD0-14513FEDA71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38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Связана</a:t>
            </a:r>
            <a:r>
              <a:rPr lang="ru-RU" baseline="0" dirty="0" smtClean="0"/>
              <a:t> с изменением статуса ПИД:</a:t>
            </a:r>
            <a:r>
              <a:rPr lang="ru-RU" dirty="0" smtClean="0"/>
              <a:t> раньше использование прогрессивных образовательных технологий было желаемым</a:t>
            </a:r>
            <a:r>
              <a:rPr lang="ru-RU" baseline="0" dirty="0" smtClean="0"/>
              <a:t> направлением, а сейчас становится обязательным. Однако это изменение не обеспечено </a:t>
            </a:r>
            <a:r>
              <a:rPr lang="ru-RU" dirty="0" smtClean="0"/>
              <a:t> переходными формами овладения новой образовательной деятельностью. Эти формы и </a:t>
            </a:r>
            <a:r>
              <a:rPr lang="ru-RU" dirty="0" err="1" smtClean="0"/>
              <a:t>разрабатываюся</a:t>
            </a:r>
            <a:r>
              <a:rPr lang="ru-RU" dirty="0" smtClean="0"/>
              <a:t> и апробируются в рамках модели</a:t>
            </a:r>
            <a:r>
              <a:rPr lang="ru-RU" baseline="0" dirty="0" smtClean="0"/>
              <a:t> для достижения </a:t>
            </a:r>
            <a:r>
              <a:rPr lang="ru-RU" baseline="0" dirty="0" err="1" smtClean="0"/>
              <a:t>метапредметных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результаов</a:t>
            </a:r>
            <a:r>
              <a:rPr lang="ru-RU" baseline="0" dirty="0" smtClean="0"/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их оценки, осуществления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связей, обеспечения преемственности между уровнями образования, получения стимула для участия родителей в жизни школы.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9A40-23D3-4B39-8CD0-14513FEDA71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4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9A40-23D3-4B39-8CD0-14513FEDA71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3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Внутри треугольника – основные – реальные - участники процесса ведения ПД. Вдоль сторон – основные функции этих участников. Мы видим, что при реализации данной</a:t>
            </a:r>
            <a:r>
              <a:rPr lang="ru-RU" baseline="0" dirty="0" smtClean="0"/>
              <a:t> модели ПИД почти все участники становятся и организаторами, и </a:t>
            </a:r>
            <a:r>
              <a:rPr lang="ru-RU" baseline="0" dirty="0" err="1" smtClean="0"/>
              <a:t>реализаторами</a:t>
            </a:r>
            <a:r>
              <a:rPr lang="ru-RU" baseline="0" dirty="0" smtClean="0"/>
              <a:t>. Выигрывают все, так как развиваются, а школьники достигают ряда результатов. Ряда этих же результатов достигают и родители, и учителя.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9A40-23D3-4B39-8CD0-14513FEDA71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9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Овладение самостоятельной проектной и исследовательской деятельностью обучающимися в образовательном учреждении должно быть выстроено в виде целенаправленной систематической работы на всех уровнях образования. Ступенчатость формирования ПИР можно представить более лаконично в схеме (подробное описание с ролевым разделением представлено в проектной работе)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9A40-23D3-4B39-8CD0-14513FEDA71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6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своих составляющих категория «развитие»,</a:t>
            </a:r>
            <a:r>
              <a:rPr lang="ru-RU" baseline="0" dirty="0" smtClean="0"/>
              <a:t> конечно сочетается с предыдущими категориями «организация» и «содержание». Но отдельные аспекты хотелось бы выделить здесь.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9A40-23D3-4B39-8CD0-14513FEDA71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5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9A40-23D3-4B39-8CD0-14513FEDA71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6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 вами кратко, с целью наглядности, представлена практическая концепция преобразований. Всего в развернутой версии описано 8 образовательных ситуаций.</a:t>
            </a:r>
            <a:r>
              <a:rPr lang="ru-RU" baseline="0" dirty="0" smtClean="0"/>
              <a:t> Ф</a:t>
            </a:r>
            <a:r>
              <a:rPr lang="ru-RU" dirty="0" smtClean="0"/>
              <a:t>ормулировки и ситуаций , и тем более предложений более подробные.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9A40-23D3-4B39-8CD0-14513FEDA71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82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Оценка качества реализации проекта будет осуществляться по следующим показателям эффективности: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9A40-23D3-4B39-8CD0-14513FEDA71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2DEB71-7F91-4297-A38F-4EB5A946B903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E4B655-CE2B-491F-B768-080E70A5D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EB71-7F91-4297-A38F-4EB5A946B903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4B655-CE2B-491F-B768-080E70A5D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EB71-7F91-4297-A38F-4EB5A946B903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4B655-CE2B-491F-B768-080E70A5D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EB71-7F91-4297-A38F-4EB5A946B903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4B655-CE2B-491F-B768-080E70A5D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EB71-7F91-4297-A38F-4EB5A946B903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4B655-CE2B-491F-B768-080E70A5D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EB71-7F91-4297-A38F-4EB5A946B903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4B655-CE2B-491F-B768-080E70A5D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EB71-7F91-4297-A38F-4EB5A946B903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4B655-CE2B-491F-B768-080E70A5D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EB71-7F91-4297-A38F-4EB5A946B903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4B655-CE2B-491F-B768-080E70A5D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2DEB71-7F91-4297-A38F-4EB5A946B903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4B655-CE2B-491F-B768-080E70A5D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2DEB71-7F91-4297-A38F-4EB5A946B903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E4B655-CE2B-491F-B768-080E70A5D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2DEB71-7F91-4297-A38F-4EB5A946B903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E4B655-CE2B-491F-B768-080E70A5D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2DEB71-7F91-4297-A38F-4EB5A946B903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E4B655-CE2B-491F-B768-080E70A5D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071810"/>
            <a:ext cx="8429684" cy="15001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организации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проектно-исследовательской деятельности в ОО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786190"/>
            <a:ext cx="4286280" cy="1056828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 Авторы: 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Немчинова Т.В., директор гимназии;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Ильницкая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Е.П., заместитель директора.</a:t>
            </a:r>
          </a:p>
          <a:p>
            <a:pPr algn="l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Исполнители:</a:t>
            </a:r>
          </a:p>
          <a:p>
            <a:pPr algn="l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педагоги и учащиеся гимназии.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800" dirty="0" smtClean="0"/>
              <a:t> </a:t>
            </a:r>
          </a:p>
          <a:p>
            <a:pPr algn="l"/>
            <a:r>
              <a:rPr lang="ru-RU" sz="4800" b="1" dirty="0" smtClean="0"/>
              <a:t> </a:t>
            </a:r>
            <a:endParaRPr lang="ru-RU" sz="4800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585789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14291"/>
            <a:ext cx="86439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ПРЕЗЕНТАЦИЯ ПРОГРАММ РЕАЛИЗАЦИИ ИННОВАЦИОННЫХ ПРОЕКТОВ ОБРАЗОВАТЕЛЬНЫХ ОРГАНИЗАЦИЙ, ПОЛУЧИВШИХ СТАТУС КРАЕВОЙ ИННОВАЦИОННОЙ ПЛОЩАДКИ</a:t>
            </a:r>
          </a:p>
          <a:p>
            <a:pPr algn="ctr"/>
            <a:endParaRPr lang="ru-RU" sz="16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МУНИЦИПАЛЬНОЕ ОБЩЕОБРАЗОВАТЕЛЬНОЕ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БЮДЖЕТНОЕ УЧРЕЖДЕНИЕ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ГИМНАЗИЯ № 9  ИМЕНИ Н.ОСТРОВСКОГО Г. СОЧИ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Инновационный проект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285860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системы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оценки качества ПД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проектирование процессов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включения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изменение форм работы с учащимися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мере овладения ими навыками ПД (НОУ, жюри, общие исследования и проекты, корректировка критериев оценивания)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изменение форм проведения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срезовых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мероприятий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(от конференции к открытой консультации-конференции), от одной общешкольной к двухэтапной общешкольной конференции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оптимизация требований к педагогам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возможности выбора руководителя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работы для участников НОУ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40058" y="45126"/>
            <a:ext cx="86067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Объем выполненных работ по проекту 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43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18794"/>
            <a:ext cx="8928992" cy="4525963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конференции проектно-исследовательских работ «Мои первые проекты» с целью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достижения планируемых </a:t>
            </a:r>
            <a:r>
              <a:rPr lang="ru-RU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результатов, выявления способных и одаренных детей.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конкурса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гимназический класс» с представлением коллективного 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общеклассного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проекта с целью пополнения материалов для музейных экспозиций «Русский язык»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общешкольного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тематического проекта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памяти»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работы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сетевому проекту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 победы регионов к великой Победе»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оценивания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и коллективного проекта и исследования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карты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эффективности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проектно-исследовательской деятельности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 общественного жюри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Планируемые к концу года результаты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2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51640"/>
            <a:ext cx="3324398" cy="2493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08269"/>
            <a:ext cx="3419872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71800" cy="2078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063"/>
            <a:ext cx="3053247" cy="2289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74" y="1947042"/>
            <a:ext cx="3608125" cy="27060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" y="2198586"/>
            <a:ext cx="3310810" cy="24831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99" y="4885368"/>
            <a:ext cx="2594857" cy="1946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2" t="1" r="5940" b="28857"/>
          <a:stretch/>
        </p:blipFill>
        <p:spPr>
          <a:xfrm>
            <a:off x="2915816" y="0"/>
            <a:ext cx="3456384" cy="2725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4444" y="2388795"/>
            <a:ext cx="3199639" cy="23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5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&amp;Ucy;&amp;chcy;&amp;iecy;&amp;ncy;&amp;icy;&amp;kcy;&amp;icy; - &amp;Ocy;&amp;lcy;&amp;softcy;&amp;gcy;&amp;acy; &amp;Vcy;&amp;acy;&amp;scy;&amp;icy;&amp;lcy;&amp;softcy;&amp;iecy;&amp;vcy;&amp;ncy;&amp;acy; &amp;Scy;&amp;mcy;&amp;icy;&amp;rcy;&amp;ncy;&amp;o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47720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содержании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уроки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специальное содержание предмета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консультации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обучающие семинары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Инновационная составляющая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7405">
            <a:off x="3299693" y="3131927"/>
            <a:ext cx="135732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6177">
            <a:off x="4716286" y="3163102"/>
            <a:ext cx="1357322" cy="19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0943">
            <a:off x="7708811" y="2657886"/>
            <a:ext cx="1285884" cy="190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0355">
            <a:off x="301704" y="3273491"/>
            <a:ext cx="1315673" cy="202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74337">
            <a:off x="1797684" y="3202285"/>
            <a:ext cx="135732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59726">
            <a:off x="1068986" y="4984582"/>
            <a:ext cx="1222651" cy="172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76478">
            <a:off x="2904016" y="4919302"/>
            <a:ext cx="1214446" cy="179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41119">
            <a:off x="5043253" y="4852646"/>
            <a:ext cx="1357322" cy="186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89883">
            <a:off x="7062569" y="4800162"/>
            <a:ext cx="1357290" cy="197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491736">
            <a:off x="6276467" y="2798535"/>
            <a:ext cx="1317590" cy="195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Сфера применения и формы трансляции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1714488"/>
            <a:ext cx="3857652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семинары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методические советы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информационные пакеты (буклеты, презентации)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714488"/>
            <a:ext cx="4143404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образовательные организации, реализующие программы начального, основного и среднего общего образования.</a:t>
            </a:r>
          </a:p>
        </p:txBody>
      </p:sp>
      <p:sp>
        <p:nvSpPr>
          <p:cNvPr id="6" name="Овал 5"/>
          <p:cNvSpPr/>
          <p:nvPr/>
        </p:nvSpPr>
        <p:spPr>
          <a:xfrm>
            <a:off x="1857356" y="4357694"/>
            <a:ext cx="6215106" cy="2428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Включение предложенной модели ПД в соответствии с </a:t>
            </a:r>
            <a:r>
              <a:rPr lang="ru-RU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концепцией преобразований методов и способов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в рамках внедрения проектно-исследовательской деятельности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Концепция преобразований методов и форм работы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142984"/>
          <a:ext cx="8858312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860"/>
                <a:gridCol w="553645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Образовательная ситуация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Предложение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Отсутствие или эпизодическое включение ПД в образовательный процесс </a:t>
                      </a:r>
                      <a:endParaRPr lang="ru-RU" sz="16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Организовать работу со всеми учащимися и учителями в непрерывной системе. Родителей можно привлекать после 1 практического  этапа реализации, где можно представить продукт, положительные эффекты и трудности процесса реализации.</a:t>
                      </a:r>
                      <a:endParaRPr lang="ru-RU" sz="16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ПД не соответствует специальности учителя-предметника. Он не обладает знаниями и опытом.</a:t>
                      </a:r>
                      <a:endParaRPr lang="ru-RU" sz="16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Достаточно одного мотивированного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учителя. При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отсутствии такого педагога, его можно выделить из коллектива по ряду личностных и профессиональных качеств.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Презентуются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результаты совместной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работы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учителей.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Участие в  конкурсах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позволяют дополнительно познакомиться с ПД. Печатные материалы по итогам конкурсов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- материал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для ознакомления с тематикой и содержанием сотен ученических 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проектов. Самообразование.</a:t>
                      </a:r>
                      <a:endParaRPr lang="ru-RU" sz="16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Трудность организации ПД со всеми детьми по причине отсутствия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опыта, наличие страха перед новой деятельностью. </a:t>
                      </a:r>
                      <a:endParaRPr lang="ru-RU" sz="16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Организовывать работу по созданию проекта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системно-периодически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</a:rPr>
                        <a:t> (например, после изучения тематического раздела). Использовать первоначально только групповую форму работы. Далее перейти к парным и индивидуальным проектам. </a:t>
                      </a:r>
                      <a:endParaRPr lang="ru-RU" sz="16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Будет обеспечена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учащихся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Появится дополнительная возможность обеспечения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преемственности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 между начальным  и основным уровнями общего образования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педагогическом коллективе будут иметь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 творчески работающие учителя,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станут движущей силой всего педагогического коллектива, что даст возможность существенно улучшить качество образования всех детей;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будет создан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психологический климат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сохранения и приумножения интеллектуального и творческого потенциала учащихся;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будет разработана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управления качеством инновационной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будет создан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банк передового опыта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развитию проектно-исследовательской деятельности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существенно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расширится внеурочная деятельность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будет направлена на социализацию и  развитие способностей детей в различных сферах деятельности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Основные результаты реализации проекта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831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общее количество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проектно-исследовательского характера, организованного гимназией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количественная и качественная динамика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отражающая вовлечение школьников в проектно-исследовательскую деятельность в рамках мероприятий  разных уровней организации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результатов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ежегодной защиты индивидуальных проектов (доля учащихся, получивших призовые места, доля участников)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процента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качества обучения учащихся гимназических классов по русскому языку и обществознанию (зависимость итоговых оценок от тем проектов)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выбранных учащимися и родителями различных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 внеурочной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показатель высокой мотивации к внеурочной образовательной деятельности, которая лежит в основе проектной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количества учащихся, выбирающих кружок "Основы проекта", как показатель потребности, ориентированности на успешность  участия в проектной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количества проектов, выбираемых у данного учителя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Показатели эффективности реализации проекта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углубленное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изучение отдельных предметов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 одаренности школьников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авторских программ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дополнительному образованию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внеурочной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ФГОС ООО на основе содержания и технологий проектно-исследовательской деятельности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авторской программы по основам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 проектно-исследовательской деятельности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консультационной 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числа учащихся по разработке проектно-исследовательских работ (ПИР) и формированию умений технического характера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Дальнейшее развитие проекта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Инновационный продукт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организации проектно-исследовательской деятельности</a:t>
            </a:r>
          </a:p>
          <a:p>
            <a:pPr algn="ctr">
              <a:buNone/>
            </a:pP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785918" y="857232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одержимое 1"/>
          <p:cNvSpPr txBox="1">
            <a:spLocks/>
          </p:cNvSpPr>
          <p:nvPr/>
        </p:nvSpPr>
        <p:spPr>
          <a:xfrm>
            <a:off x="642910" y="250030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2012-2017 годы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Срок обусловлен датой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первого выпуска 9 класса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обучающегося по ФГОС ООО.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 2017 г. будет утверждена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общероссийская модель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(варианты моделей) процедуры защиты проекта в рамках ГИА-9.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 предполагает постоянное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функционирование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(годовой цикл) 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(с учетом особенностей конкретной ОО)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Инновационная составляющая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33203" t="25000" r="27734" b="27778"/>
          <a:stretch>
            <a:fillRect/>
          </a:stretch>
        </p:blipFill>
        <p:spPr bwMode="auto">
          <a:xfrm>
            <a:off x="71438" y="1176021"/>
            <a:ext cx="9144000" cy="553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20" y="71435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деятельности: формирование учебного плана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167494"/>
            <a:ext cx="8229600" cy="53578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нормативно-правовую базу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учебного плана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внеурочную деятельность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кружка "Основы проекта" и занятий НОУ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проектно-исследовательской деятельности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всех уровнях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 образования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ежегодных коллективных, групповых, индивидуальных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проектно-исследовательских работ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учетом выбора или обязательной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Ступенчатость формирования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индивидуальной проектной и исследовательской работы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Включение защиты индивидуального проекта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промежуточную аттестацию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результатов защиты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табеле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результатов и оформление накопительной оценки в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учащегося</a:t>
            </a:r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Модель организации проектно-исследовательской деятельности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3286148"/>
          </a:xfrm>
        </p:spPr>
        <p:txBody>
          <a:bodyPr>
            <a:normAutofit/>
          </a:bodyPr>
          <a:lstStyle/>
          <a:p>
            <a:pPr indent="-14400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Связана с изменением статуса проектно- исследовательской деятельности:</a:t>
            </a:r>
          </a:p>
          <a:p>
            <a:pPr indent="-144000" algn="ctr">
              <a:lnSpc>
                <a:spcPct val="9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индивидуальных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профессиональных 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учителя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Идея инновационного продукта: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3286124"/>
            <a:ext cx="66437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44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обязательным требованиям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нового образования: 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реально достичь планируемых 	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результатов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643042" y="3143248"/>
            <a:ext cx="857256" cy="642942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857488" y="4572008"/>
            <a:ext cx="857256" cy="642942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4" descr="&amp;Rcy;&amp;iecy;&amp;pcy;&amp;iecy;&amp;tcy;&amp;icy;&amp;tcy;&amp;ocy;&amp;r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3648622"/>
            <a:ext cx="2357454" cy="278077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42984"/>
            <a:ext cx="885828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организации проектно-исследовательской деятельности: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Обусловлена социальным заказом (семья и государство);</a:t>
            </a:r>
          </a:p>
          <a:p>
            <a:pPr marL="8890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Соответствует требованиям ФГОС;</a:t>
            </a:r>
          </a:p>
          <a:p>
            <a:pPr marL="8890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преемственность между уровнями образования;</a:t>
            </a:r>
          </a:p>
          <a:p>
            <a:pPr marL="8890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Формируется в процессе апробации; </a:t>
            </a:r>
          </a:p>
          <a:p>
            <a:pPr marL="8890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достижение планируемых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результатов</a:t>
            </a:r>
          </a:p>
          <a:p>
            <a:pPr marL="8890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Тиражируема;</a:t>
            </a:r>
          </a:p>
          <a:p>
            <a:pPr marL="8890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быть адаптирована к модели итоговой аттестации защиты проекта.</a:t>
            </a:r>
          </a:p>
          <a:p>
            <a:pPr algn="ctr">
              <a:buNone/>
            </a:pPr>
            <a:r>
              <a:rPr lang="ru-RU" dirty="0" smtClean="0"/>
              <a:t> 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Идея инновационного продукта. 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0"/>
            <a:ext cx="89297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Модель организации проектно-исследовательской деятельности управления её развитием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6406" t="18750" r="16406" b="5555"/>
          <a:stretch>
            <a:fillRect/>
          </a:stretch>
        </p:blipFill>
        <p:spPr bwMode="auto">
          <a:xfrm>
            <a:off x="0" y="1057422"/>
            <a:ext cx="9153206" cy="580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Модель организации проектно-исследовательской деятельности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00034" y="1643050"/>
            <a:ext cx="8429684" cy="4929222"/>
          </a:xfrm>
          <a:prstGeom prst="triangle">
            <a:avLst>
              <a:gd name="adj" fmla="val 496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4917056"/>
            <a:ext cx="314327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ОО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4214818"/>
            <a:ext cx="1714512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3488296"/>
            <a:ext cx="3071834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Учитель-ученик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1785926"/>
            <a:ext cx="2357454" cy="1200329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Результаты (личностные,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предметные)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643578"/>
            <a:ext cx="650085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управления, развития в области образования (муниципальные, региональные, федеральные)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674979">
            <a:off x="-33246" y="4790319"/>
            <a:ext cx="226835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 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я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652855">
            <a:off x="592977" y="4061553"/>
            <a:ext cx="316484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(управление, поддержка)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948722">
            <a:off x="6220815" y="3983855"/>
            <a:ext cx="201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 е а л и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4643438" y="3000372"/>
            <a:ext cx="142876" cy="4286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4714876" y="5357826"/>
            <a:ext cx="45719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4740595" y="4643446"/>
            <a:ext cx="45719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5312099" y="3929066"/>
            <a:ext cx="45719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 rot="2952381">
            <a:off x="6329033" y="3829109"/>
            <a:ext cx="285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    а  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в    и    т    и    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8662816">
            <a:off x="379136" y="3350444"/>
            <a:ext cx="295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    а  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в    и    т    и    е</a:t>
            </a:r>
          </a:p>
          <a:p>
            <a:pPr algn="ctr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215074" y="3857628"/>
            <a:ext cx="571504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3"/>
          </p:cNvCxnSpPr>
          <p:nvPr/>
        </p:nvCxnSpPr>
        <p:spPr>
          <a:xfrm flipV="1">
            <a:off x="6500826" y="4286256"/>
            <a:ext cx="571504" cy="1132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7" idx="3"/>
          </p:cNvCxnSpPr>
          <p:nvPr/>
        </p:nvCxnSpPr>
        <p:spPr>
          <a:xfrm flipV="1">
            <a:off x="6357950" y="4643446"/>
            <a:ext cx="1000132" cy="4582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1535091" y="5108587"/>
            <a:ext cx="1001720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7" idx="1"/>
          </p:cNvCxnSpPr>
          <p:nvPr/>
        </p:nvCxnSpPr>
        <p:spPr>
          <a:xfrm rot="10800000">
            <a:off x="2143108" y="4429132"/>
            <a:ext cx="1071570" cy="6725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8" idx="1"/>
          </p:cNvCxnSpPr>
          <p:nvPr/>
        </p:nvCxnSpPr>
        <p:spPr>
          <a:xfrm rot="10800000">
            <a:off x="2571736" y="4000504"/>
            <a:ext cx="2214578" cy="3989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0800000">
            <a:off x="2714612" y="3857628"/>
            <a:ext cx="42862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одержимое 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45637" y="4462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Модель организации проектно-исследовательской деятельности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364" y="1484784"/>
            <a:ext cx="388843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ученик-родитель </a:t>
            </a:r>
            <a:r>
              <a:rPr lang="ru-RU" b="1" dirty="0">
                <a:solidFill>
                  <a:srgbClr val="0000FF"/>
                </a:solidFill>
              </a:rPr>
              <a:t>+</a:t>
            </a:r>
            <a:r>
              <a:rPr lang="ru-RU" b="1" dirty="0" smtClean="0">
                <a:solidFill>
                  <a:srgbClr val="0000FF"/>
                </a:solidFill>
              </a:rPr>
              <a:t> учитель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1484784"/>
            <a:ext cx="18002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ОО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759" y="3933056"/>
            <a:ext cx="1547664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5-7 классы по ФГОС ООО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760" y="3933056"/>
            <a:ext cx="1368151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4 классы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4988" y="4582869"/>
            <a:ext cx="1717137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1-3, 8-11 классы –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080" y="2051556"/>
            <a:ext cx="2309784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индивидуальные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2041017"/>
            <a:ext cx="1880223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коллективные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699" y="3573016"/>
            <a:ext cx="2018557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«Лучший гимназический класс»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1611" y="3573016"/>
            <a:ext cx="213488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тематические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9359" y="2156663"/>
            <a:ext cx="1717137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экспериментальная деятельность гимназии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9" y="4870901"/>
            <a:ext cx="1364391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«Мое хобби»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313" y="5723964"/>
            <a:ext cx="1899431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00FF"/>
                </a:solidFill>
              </a:rPr>
              <a:t>гимназические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4093" y="5723964"/>
            <a:ext cx="2811963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общеобразовательные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771636"/>
            <a:ext cx="217636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промежуточная аттестация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5736" y="2732727"/>
            <a:ext cx="2661963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по мере готовности учителей и активности учеников</a:t>
            </a:r>
          </a:p>
          <a:p>
            <a:pPr algn="ctr"/>
            <a:endParaRPr lang="ru-RU" b="1" dirty="0">
              <a:solidFill>
                <a:srgbClr val="0000FF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483768" y="1884650"/>
            <a:ext cx="411220" cy="138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32040" y="1854116"/>
            <a:ext cx="504056" cy="13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2" idx="0"/>
          </p:cNvCxnSpPr>
          <p:nvPr/>
        </p:nvCxnSpPr>
        <p:spPr>
          <a:xfrm flipH="1">
            <a:off x="1088182" y="2420888"/>
            <a:ext cx="593812" cy="350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689378" y="2435403"/>
            <a:ext cx="514470" cy="29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2" idx="2"/>
            <a:endCxn id="10" idx="0"/>
          </p:cNvCxnSpPr>
          <p:nvPr/>
        </p:nvCxnSpPr>
        <p:spPr>
          <a:xfrm flipH="1">
            <a:off x="680316" y="3417967"/>
            <a:ext cx="407866" cy="515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2" idx="2"/>
          </p:cNvCxnSpPr>
          <p:nvPr/>
        </p:nvCxnSpPr>
        <p:spPr>
          <a:xfrm>
            <a:off x="1088182" y="3417967"/>
            <a:ext cx="482133" cy="484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0" idx="2"/>
            <a:endCxn id="19" idx="0"/>
          </p:cNvCxnSpPr>
          <p:nvPr/>
        </p:nvCxnSpPr>
        <p:spPr>
          <a:xfrm>
            <a:off x="680316" y="4302388"/>
            <a:ext cx="8619" cy="568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3" idx="2"/>
          </p:cNvCxnSpPr>
          <p:nvPr/>
        </p:nvCxnSpPr>
        <p:spPr>
          <a:xfrm flipH="1">
            <a:off x="3522408" y="3933056"/>
            <a:ext cx="4310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5" idx="2"/>
            <a:endCxn id="16" idx="0"/>
          </p:cNvCxnSpPr>
          <p:nvPr/>
        </p:nvCxnSpPr>
        <p:spPr>
          <a:xfrm flipH="1">
            <a:off x="5866978" y="2410349"/>
            <a:ext cx="5174" cy="1162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5" idx="2"/>
          </p:cNvCxnSpPr>
          <p:nvPr/>
        </p:nvCxnSpPr>
        <p:spPr>
          <a:xfrm>
            <a:off x="5872152" y="2410349"/>
            <a:ext cx="1694404" cy="1162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7" idx="2"/>
          </p:cNvCxnSpPr>
          <p:nvPr/>
        </p:nvCxnSpPr>
        <p:spPr>
          <a:xfrm>
            <a:off x="8064388" y="1854116"/>
            <a:ext cx="0" cy="302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9" idx="2"/>
          </p:cNvCxnSpPr>
          <p:nvPr/>
        </p:nvCxnSpPr>
        <p:spPr>
          <a:xfrm flipH="1">
            <a:off x="1470722" y="4856386"/>
            <a:ext cx="655869" cy="867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9" idx="2"/>
          </p:cNvCxnSpPr>
          <p:nvPr/>
        </p:nvCxnSpPr>
        <p:spPr>
          <a:xfrm>
            <a:off x="2126591" y="4856386"/>
            <a:ext cx="768397" cy="867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17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Ступенчатость формирования индивидуальной проектной и исследовательской работы на уровне основного общего образования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Инновационная составляющая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43306" y="1285860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темы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18" y="1785926"/>
            <a:ext cx="592935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работы в консультационном режиме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5918" y="2357430"/>
            <a:ext cx="592935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Предзащита в формате ученик- учитель - класс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2857496"/>
            <a:ext cx="592935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Защита на 1 этапе школьной конференции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3357562"/>
            <a:ext cx="421484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Участие в заочном конкурсе муниципального этапа НПК</a:t>
            </a:r>
          </a:p>
          <a:p>
            <a:r>
              <a:rPr lang="ru-RU" dirty="0" smtClean="0"/>
              <a:t>Участие в очном конкурсе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4714884"/>
            <a:ext cx="250033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Победитель, призер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6050" y="4714884"/>
            <a:ext cx="207170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Участник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4143380"/>
            <a:ext cx="371477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Защита работы на 2 этапе школьной конференции в рамках промежуточной аттестации учащихся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2066" y="3357562"/>
            <a:ext cx="364333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Корректировка, завершение работы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43042" y="5857892"/>
            <a:ext cx="421484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Оформление </a:t>
            </a:r>
            <a:r>
              <a:rPr lang="ru-RU" dirty="0" err="1" smtClean="0"/>
              <a:t>портфолио</a:t>
            </a:r>
            <a:r>
              <a:rPr lang="ru-RU" dirty="0" smtClean="0"/>
              <a:t> и личного дела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00760" y="5500702"/>
            <a:ext cx="2857520" cy="12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Подготовка к участию в следующем учебном году на НПК</a:t>
            </a:r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3428992" y="1357298"/>
            <a:ext cx="142876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571604" y="2000240"/>
            <a:ext cx="142876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1571604" y="2571744"/>
            <a:ext cx="142876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20110636">
            <a:off x="4851996" y="3256112"/>
            <a:ext cx="159667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184775">
            <a:off x="4494038" y="3270345"/>
            <a:ext cx="170560" cy="413952"/>
          </a:xfrm>
          <a:prstGeom prst="downArrow">
            <a:avLst>
              <a:gd name="adj1" fmla="val 50000"/>
              <a:gd name="adj2" fmla="val 63328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857620" y="5357826"/>
            <a:ext cx="142876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3643306" y="4286256"/>
            <a:ext cx="142876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1428728" y="4286256"/>
            <a:ext cx="142876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8786842" y="3857628"/>
            <a:ext cx="142876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8858280" y="5143512"/>
            <a:ext cx="142876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5000628" y="5357826"/>
            <a:ext cx="142876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857356" y="5357826"/>
            <a:ext cx="142876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1617681"/>
            <a:ext cx="8579296" cy="512368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Внести изменения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нормативно-правовую базу для организации новой деятельности в режиме локального эксперимента – 60% (10 составляющих, 3 с изменениями, 1 не разработан.)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Провести анализ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программно-методического и материально-технического обеспечения для внедрения проекта (55%);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Определить место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проектно-исследовательской деятельности в урочной и внеурочной деятельности учащихся (через введение курсов и кружков; через наполнение дополнительным содержанием предметов – в классах по ФГОС ООО – на 60%; в классах по ФГОС НОО – на 25%; в классах на основе БУП- 2004 по мере включения в деятельность учителей – на 15%).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Оценить возможности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кадрового потенциала (40% включенности в ПД; 100% включенности в оценивающую деятельность; участие в обучающих семинарах – 20%)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Разработать систему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управления качеством реализации проектно-исследовательской деятельности  (система оценки качества, набор критериев и показателей эффективности, стимулирование кадров)</a:t>
            </a:r>
            <a:r>
              <a:rPr lang="ru-RU" dirty="0" smtClean="0"/>
              <a:t>	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(10%  внедренных инструментов.)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Объем выполненных работ по проекту (в рамках основных задач)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5602" name="Picture 2" descr="&amp;Ncy;&amp;ocy;&amp;vcy;&amp;ocy;&amp;scy;&amp;tcy;&amp;icy; &amp;Acy;&amp;rcy;&amp;khcy;&amp;icy;&amp;tcy;&amp;iecy;&amp;kcy;&amp;tcy;&amp;ucy;&amp;rcy;&amp;acy; &amp;icy; &amp;scy;&amp;tcy;&amp;rcy;&amp;ocy;&amp;icy;&amp;tcy;&amp;iecy;&amp;lcy;&amp;softcy;&amp;scy;&amp;tcy;&amp;v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630" y="4293096"/>
            <a:ext cx="1883701" cy="14127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2258</TotalTime>
  <Words>1527</Words>
  <Application>Microsoft Office PowerPoint</Application>
  <PresentationFormat>Экран (4:3)</PresentationFormat>
  <Paragraphs>182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Модель организации  проектно-исследовательской деятельности в ОО </vt:lpstr>
      <vt:lpstr>Инновационный продукт</vt:lpstr>
      <vt:lpstr>Идея инновационного продукта:</vt:lpstr>
      <vt:lpstr>Презентация PowerPoint</vt:lpstr>
      <vt:lpstr>Презентация PowerPoint</vt:lpstr>
      <vt:lpstr>Модель организации проектно-исследовательской деятельности</vt:lpstr>
      <vt:lpstr>Модель организации проектно-исследовательской деятельности</vt:lpstr>
      <vt:lpstr>Инновационная составляющая</vt:lpstr>
      <vt:lpstr>Объем выполненных работ по проекту (в рамках основных задач) </vt:lpstr>
      <vt:lpstr>Объем выполненных работ по проекту  </vt:lpstr>
      <vt:lpstr>Планируемые к концу года результаты</vt:lpstr>
      <vt:lpstr>Презентация PowerPoint</vt:lpstr>
      <vt:lpstr>Презентация PowerPoint</vt:lpstr>
      <vt:lpstr>Инновационная составляющая</vt:lpstr>
      <vt:lpstr>Сфера применения и формы трансляции </vt:lpstr>
      <vt:lpstr>Концепция преобразований методов и форм работы</vt:lpstr>
      <vt:lpstr>Основные результаты реализации проекта</vt:lpstr>
      <vt:lpstr>Показатели эффективности реализации проекта</vt:lpstr>
      <vt:lpstr>Дальнейшее развитие проекта</vt:lpstr>
      <vt:lpstr>Инновационная составляющая</vt:lpstr>
      <vt:lpstr>Модель организации проектно-исследовательской деятельности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проектно-исследовательской деятельности в образовательной организации  и управление её развитием»</dc:title>
  <dc:creator>Ильницкая ЕП</dc:creator>
  <cp:lastModifiedBy>Asus</cp:lastModifiedBy>
  <cp:revision>224</cp:revision>
  <dcterms:created xsi:type="dcterms:W3CDTF">2014-11-13T13:34:31Z</dcterms:created>
  <dcterms:modified xsi:type="dcterms:W3CDTF">2015-02-16T22:29:37Z</dcterms:modified>
</cp:coreProperties>
</file>