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9" r:id="rId2"/>
    <p:sldId id="335" r:id="rId3"/>
    <p:sldId id="333" r:id="rId4"/>
    <p:sldId id="334" r:id="rId5"/>
    <p:sldId id="279" r:id="rId6"/>
    <p:sldId id="332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5CA9"/>
    <a:srgbClr val="045DB9"/>
    <a:srgbClr val="6DB5FF"/>
    <a:srgbClr val="ED7737"/>
    <a:srgbClr val="FDB026"/>
    <a:srgbClr val="EC7734"/>
    <a:srgbClr val="83AFDC"/>
    <a:srgbClr val="84B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86808" autoAdjust="0"/>
  </p:normalViewPr>
  <p:slideViewPr>
    <p:cSldViewPr>
      <p:cViewPr varScale="1">
        <p:scale>
          <a:sx n="57" d="100"/>
          <a:sy n="57" d="100"/>
        </p:scale>
        <p:origin x="-146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2D859DE2-54AB-4360-946A-39CE26373B3A}" type="datetime1">
              <a:rPr lang="ru-RU"/>
              <a:pPr>
                <a:defRPr/>
              </a:pPr>
              <a:t>30.06.2016</a:t>
            </a:fld>
            <a:endParaRPr lang="ru-RU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F2EB23FF-775E-4A35-935D-3EF7506B05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797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B4B4D2B9-7051-4BA0-90F3-8F78FDF25670}" type="datetime1">
              <a:rPr lang="ru-RU"/>
              <a:pPr>
                <a:defRPr/>
              </a:pPr>
              <a:t>30.06.2016</a:t>
            </a:fld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27C07445-41C9-4764-9947-D4302FFEB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6198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8365C4C-3F6E-4D2E-97E0-841583B467D2}" type="datetime1">
              <a:rPr lang="ru-RU" smtClean="0">
                <a:latin typeface="Times" pitchFamily="18" charset="0"/>
              </a:rPr>
              <a:pPr/>
              <a:t>30.06.2016</a:t>
            </a:fld>
            <a:endParaRPr lang="ru-RU" smtClean="0">
              <a:latin typeface="Times" pitchFamily="18" charset="0"/>
            </a:endParaRP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73BC1E-F262-468D-B13F-61C44E0FF02F}" type="slidenum">
              <a:rPr lang="ru-RU" smtClean="0">
                <a:latin typeface="Times" pitchFamily="18" charset="0"/>
              </a:rPr>
              <a:pPr/>
              <a:t>5</a:t>
            </a:fld>
            <a:endParaRPr lang="ru-RU" smtClean="0">
              <a:latin typeface="Times" pitchFamily="18" charset="0"/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94664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21"/>
            <p:cNvSpPr>
              <a:spLocks noChangeArrowheads="1"/>
            </p:cNvSpPr>
            <p:nvPr/>
          </p:nvSpPr>
          <p:spPr bwMode="auto">
            <a:xfrm>
              <a:off x="0" y="0"/>
              <a:ext cx="3936" cy="4320"/>
            </a:xfrm>
            <a:prstGeom prst="rect">
              <a:avLst/>
            </a:prstGeom>
            <a:gradFill rotWithShape="0">
              <a:gsLst>
                <a:gs pos="0">
                  <a:srgbClr val="045DB9"/>
                </a:gs>
                <a:gs pos="100000">
                  <a:srgbClr val="6DB5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" charset="0"/>
              </a:endParaRPr>
            </a:p>
          </p:txBody>
        </p:sp>
        <p:sp>
          <p:nvSpPr>
            <p:cNvPr id="6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912" cy="4320"/>
            </a:xfrm>
            <a:prstGeom prst="rect">
              <a:avLst/>
            </a:prstGeom>
            <a:gradFill rotWithShape="0">
              <a:gsLst>
                <a:gs pos="0">
                  <a:srgbClr val="FFB125"/>
                </a:gs>
                <a:gs pos="100000">
                  <a:srgbClr val="ED7737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" charset="0"/>
              </a:endParaRPr>
            </a:p>
          </p:txBody>
        </p:sp>
        <p:sp>
          <p:nvSpPr>
            <p:cNvPr id="7" name="Rectangle 23"/>
            <p:cNvSpPr>
              <a:spLocks noChangeArrowheads="1"/>
            </p:cNvSpPr>
            <p:nvPr/>
          </p:nvSpPr>
          <p:spPr bwMode="auto">
            <a:xfrm>
              <a:off x="3936" y="0"/>
              <a:ext cx="1824" cy="4320"/>
            </a:xfrm>
            <a:prstGeom prst="rect">
              <a:avLst/>
            </a:prstGeom>
            <a:gradFill rotWithShape="0">
              <a:gsLst>
                <a:gs pos="0">
                  <a:srgbClr val="6DB5FF"/>
                </a:gs>
                <a:gs pos="100000">
                  <a:srgbClr val="045DB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" charset="0"/>
              </a:endParaRPr>
            </a:p>
          </p:txBody>
        </p:sp>
        <p:sp>
          <p:nvSpPr>
            <p:cNvPr id="8" name="Rectangle 24"/>
            <p:cNvSpPr>
              <a:spLocks noChangeArrowheads="1"/>
            </p:cNvSpPr>
            <p:nvPr/>
          </p:nvSpPr>
          <p:spPr bwMode="auto">
            <a:xfrm>
              <a:off x="4944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rgbClr val="FFB125"/>
                </a:gs>
                <a:gs pos="100000">
                  <a:srgbClr val="ED7737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" charset="0"/>
              </a:endParaRPr>
            </a:p>
          </p:txBody>
        </p:sp>
        <p:sp>
          <p:nvSpPr>
            <p:cNvPr id="9" name="Rectangle 25"/>
            <p:cNvSpPr>
              <a:spLocks noChangeArrowheads="1"/>
            </p:cNvSpPr>
            <p:nvPr/>
          </p:nvSpPr>
          <p:spPr bwMode="auto">
            <a:xfrm>
              <a:off x="1056" y="0"/>
              <a:ext cx="816" cy="4320"/>
            </a:xfrm>
            <a:prstGeom prst="rect">
              <a:avLst/>
            </a:prstGeom>
            <a:gradFill rotWithShape="0">
              <a:gsLst>
                <a:gs pos="0">
                  <a:srgbClr val="ED7737"/>
                </a:gs>
                <a:gs pos="100000">
                  <a:srgbClr val="FFB125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" charset="0"/>
              </a:endParaRPr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>
              <a:off x="288" y="0"/>
              <a:ext cx="0" cy="432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" charset="0"/>
              </a:endParaRPr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>
              <a:off x="336" y="0"/>
              <a:ext cx="0" cy="432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" charset="0"/>
              </a:endParaRPr>
            </a:p>
          </p:txBody>
        </p:sp>
        <p:sp>
          <p:nvSpPr>
            <p:cNvPr id="12" name="Line 28"/>
            <p:cNvSpPr>
              <a:spLocks noChangeShapeType="1"/>
            </p:cNvSpPr>
            <p:nvPr/>
          </p:nvSpPr>
          <p:spPr bwMode="auto">
            <a:xfrm>
              <a:off x="3456" y="0"/>
              <a:ext cx="0" cy="432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" charset="0"/>
              </a:endParaRPr>
            </a:p>
          </p:txBody>
        </p:sp>
        <p:sp>
          <p:nvSpPr>
            <p:cNvPr id="13" name="Line 29"/>
            <p:cNvSpPr>
              <a:spLocks noChangeShapeType="1"/>
            </p:cNvSpPr>
            <p:nvPr/>
          </p:nvSpPr>
          <p:spPr bwMode="auto">
            <a:xfrm>
              <a:off x="3552" y="0"/>
              <a:ext cx="0" cy="432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" charset="0"/>
              </a:endParaRPr>
            </a:p>
          </p:txBody>
        </p:sp>
        <p:sp>
          <p:nvSpPr>
            <p:cNvPr id="14" name="Line 30"/>
            <p:cNvSpPr>
              <a:spLocks noChangeShapeType="1"/>
            </p:cNvSpPr>
            <p:nvPr/>
          </p:nvSpPr>
          <p:spPr bwMode="auto">
            <a:xfrm>
              <a:off x="5616" y="0"/>
              <a:ext cx="0" cy="432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" charset="0"/>
              </a:endParaRPr>
            </a:p>
          </p:txBody>
        </p:sp>
        <p:sp>
          <p:nvSpPr>
            <p:cNvPr id="15" name="Line 31"/>
            <p:cNvSpPr>
              <a:spLocks noChangeShapeType="1"/>
            </p:cNvSpPr>
            <p:nvPr/>
          </p:nvSpPr>
          <p:spPr bwMode="auto">
            <a:xfrm>
              <a:off x="5664" y="0"/>
              <a:ext cx="0" cy="432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" charset="0"/>
              </a:endParaRPr>
            </a:p>
          </p:txBody>
        </p:sp>
        <p:sp>
          <p:nvSpPr>
            <p:cNvPr id="16" name="Rectangle 32"/>
            <p:cNvSpPr>
              <a:spLocks noChangeArrowheads="1"/>
            </p:cNvSpPr>
            <p:nvPr/>
          </p:nvSpPr>
          <p:spPr bwMode="auto">
            <a:xfrm>
              <a:off x="5376" y="3888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" charset="0"/>
              </a:endParaRPr>
            </a:p>
          </p:txBody>
        </p:sp>
        <p:sp>
          <p:nvSpPr>
            <p:cNvPr id="17" name="Rectangle 33"/>
            <p:cNvSpPr>
              <a:spLocks noChangeArrowheads="1"/>
            </p:cNvSpPr>
            <p:nvPr/>
          </p:nvSpPr>
          <p:spPr bwMode="auto">
            <a:xfrm>
              <a:off x="5520" y="3888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" charset="0"/>
              </a:endParaRPr>
            </a:p>
          </p:txBody>
        </p:sp>
        <p:sp>
          <p:nvSpPr>
            <p:cNvPr id="18" name="Rectangle 34"/>
            <p:cNvSpPr>
              <a:spLocks noChangeArrowheads="1"/>
            </p:cNvSpPr>
            <p:nvPr/>
          </p:nvSpPr>
          <p:spPr bwMode="auto">
            <a:xfrm>
              <a:off x="5520" y="3744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" charset="0"/>
              </a:endParaRPr>
            </a:p>
          </p:txBody>
        </p:sp>
        <p:sp>
          <p:nvSpPr>
            <p:cNvPr id="19" name="Rectangle 35"/>
            <p:cNvSpPr>
              <a:spLocks noChangeArrowheads="1"/>
            </p:cNvSpPr>
            <p:nvPr/>
          </p:nvSpPr>
          <p:spPr bwMode="auto">
            <a:xfrm>
              <a:off x="384" y="1584"/>
              <a:ext cx="3072" cy="33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" charset="0"/>
              </a:endParaRPr>
            </a:p>
          </p:txBody>
        </p:sp>
        <p:sp>
          <p:nvSpPr>
            <p:cNvPr id="20" name="Rectangle 36"/>
            <p:cNvSpPr>
              <a:spLocks noChangeArrowheads="1"/>
            </p:cNvSpPr>
            <p:nvPr/>
          </p:nvSpPr>
          <p:spPr bwMode="auto">
            <a:xfrm>
              <a:off x="384" y="2112"/>
              <a:ext cx="4656" cy="240"/>
            </a:xfrm>
            <a:prstGeom prst="rect">
              <a:avLst/>
            </a:prstGeom>
            <a:solidFill>
              <a:srgbClr val="245CA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" charset="0"/>
              </a:endParaRPr>
            </a:p>
          </p:txBody>
        </p:sp>
        <p:sp>
          <p:nvSpPr>
            <p:cNvPr id="21" name="Line 37"/>
            <p:cNvSpPr>
              <a:spLocks noChangeShapeType="1"/>
            </p:cNvSpPr>
            <p:nvPr/>
          </p:nvSpPr>
          <p:spPr bwMode="auto">
            <a:xfrm>
              <a:off x="384" y="0"/>
              <a:ext cx="0" cy="432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auto">
            <a:xfrm>
              <a:off x="5040" y="0"/>
              <a:ext cx="0" cy="432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" charset="0"/>
              </a:endParaRPr>
            </a:p>
          </p:txBody>
        </p:sp>
      </p:grpSp>
      <p:sp>
        <p:nvSpPr>
          <p:cNvPr id="8207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4800600" cy="533400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8208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52800"/>
            <a:ext cx="7315200" cy="381000"/>
          </a:xfrm>
        </p:spPr>
        <p:txBody>
          <a:bodyPr anchor="ctr"/>
          <a:lstStyle>
            <a:lvl1pPr marL="0" indent="0">
              <a:buFont typeface="Webdings" pitchFamily="18" charset="2"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24700" y="76200"/>
            <a:ext cx="1866900" cy="6324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76200"/>
            <a:ext cx="5448300" cy="6324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46760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524000" y="1066800"/>
            <a:ext cx="7467600" cy="5334000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066800"/>
            <a:ext cx="3657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066800"/>
            <a:ext cx="3657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1371600" y="914400"/>
            <a:ext cx="7772400" cy="5638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Times" charset="0"/>
            </a:endParaRPr>
          </a:p>
        </p:txBody>
      </p:sp>
      <p:grpSp>
        <p:nvGrpSpPr>
          <p:cNvPr id="1027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auto">
            <a:xfrm>
              <a:off x="864" y="4128"/>
              <a:ext cx="4896" cy="192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auto">
            <a:xfrm>
              <a:off x="0" y="0"/>
              <a:ext cx="864" cy="576"/>
            </a:xfrm>
            <a:prstGeom prst="rect">
              <a:avLst/>
            </a:prstGeom>
            <a:gradFill rotWithShape="0">
              <a:gsLst>
                <a:gs pos="0">
                  <a:srgbClr val="83AFDC"/>
                </a:gs>
                <a:gs pos="100000">
                  <a:srgbClr val="8BB6E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auto">
            <a:xfrm>
              <a:off x="0" y="576"/>
              <a:ext cx="864" cy="3744"/>
            </a:xfrm>
            <a:prstGeom prst="rect">
              <a:avLst/>
            </a:prstGeom>
            <a:gradFill rotWithShape="0">
              <a:gsLst>
                <a:gs pos="0">
                  <a:srgbClr val="166CC7"/>
                </a:gs>
                <a:gs pos="100000">
                  <a:srgbClr val="6CB4F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816" y="0"/>
              <a:ext cx="4944" cy="576"/>
            </a:xfrm>
            <a:prstGeom prst="rect">
              <a:avLst/>
            </a:prstGeom>
            <a:gradFill rotWithShape="0">
              <a:gsLst>
                <a:gs pos="0">
                  <a:srgbClr val="065EB8"/>
                </a:gs>
                <a:gs pos="100000">
                  <a:srgbClr val="166BC5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" charset="0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auto">
            <a:xfrm>
              <a:off x="96" y="4128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96" y="3984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" charset="0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auto">
            <a:xfrm>
              <a:off x="240" y="3984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" charset="0"/>
              </a:endParaRPr>
            </a:p>
          </p:txBody>
        </p:sp>
        <p:sp>
          <p:nvSpPr>
            <p:cNvPr id="1040" name="Line 16"/>
            <p:cNvSpPr>
              <a:spLocks noChangeShapeType="1"/>
            </p:cNvSpPr>
            <p:nvPr userDrawn="1"/>
          </p:nvSpPr>
          <p:spPr bwMode="auto">
            <a:xfrm>
              <a:off x="864" y="0"/>
              <a:ext cx="0" cy="432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" charset="0"/>
              </a:endParaRPr>
            </a:p>
          </p:txBody>
        </p:sp>
        <p:sp>
          <p:nvSpPr>
            <p:cNvPr id="1041" name="Line 17"/>
            <p:cNvSpPr>
              <a:spLocks noChangeShapeType="1"/>
            </p:cNvSpPr>
            <p:nvPr userDrawn="1"/>
          </p:nvSpPr>
          <p:spPr bwMode="auto">
            <a:xfrm>
              <a:off x="816" y="0"/>
              <a:ext cx="0" cy="432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" charset="0"/>
              </a:endParaRPr>
            </a:p>
          </p:txBody>
        </p:sp>
        <p:sp>
          <p:nvSpPr>
            <p:cNvPr id="1042" name="Line 18"/>
            <p:cNvSpPr>
              <a:spLocks noChangeShapeType="1"/>
            </p:cNvSpPr>
            <p:nvPr userDrawn="1"/>
          </p:nvSpPr>
          <p:spPr bwMode="auto">
            <a:xfrm rot="5400000">
              <a:off x="2880" y="-2304"/>
              <a:ext cx="0" cy="576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" charset="0"/>
              </a:endParaRPr>
            </a:p>
          </p:txBody>
        </p:sp>
        <p:sp>
          <p:nvSpPr>
            <p:cNvPr id="1043" name="Line 19"/>
            <p:cNvSpPr>
              <a:spLocks noChangeShapeType="1"/>
            </p:cNvSpPr>
            <p:nvPr userDrawn="1"/>
          </p:nvSpPr>
          <p:spPr bwMode="auto">
            <a:xfrm rot="5400000">
              <a:off x="2928" y="1296"/>
              <a:ext cx="0" cy="566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" charset="0"/>
              </a:endParaRPr>
            </a:p>
          </p:txBody>
        </p:sp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762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066800"/>
            <a:ext cx="7467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/>
        </p:nvSpPr>
        <p:spPr bwMode="gray">
          <a:xfrm>
            <a:off x="8382000" y="6629400"/>
            <a:ext cx="523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defRPr/>
            </a:pPr>
            <a:r>
              <a:rPr lang="ru-RU" sz="900">
                <a:solidFill>
                  <a:srgbClr val="FFFFFF"/>
                </a:solidFill>
                <a:latin typeface="Arial" charset="0"/>
              </a:rPr>
              <a:t>Стр. </a:t>
            </a:r>
            <a:fld id="{9B0A445A-C024-4910-B97B-BF456A6DA2D9}" type="slidenum">
              <a:rPr lang="en-US" sz="900">
                <a:solidFill>
                  <a:srgbClr val="FFFFFF"/>
                </a:solidFill>
                <a:latin typeface="Arial" charset="0"/>
              </a:rPr>
              <a:pPr algn="r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6" name="Rectangle 22"/>
          <p:cNvSpPr>
            <a:spLocks noGrp="1" noChangeArrowheads="1"/>
          </p:cNvSpPr>
          <p:nvPr/>
        </p:nvSpPr>
        <p:spPr bwMode="gray">
          <a:xfrm>
            <a:off x="1635125" y="6629400"/>
            <a:ext cx="1108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ru-RU" sz="900">
                <a:solidFill>
                  <a:srgbClr val="FFFFFF"/>
                </a:solidFill>
                <a:latin typeface="Arial" charset="0"/>
              </a:rPr>
              <a:t>20.01.2006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/>
        </p:nvSpPr>
        <p:spPr bwMode="gray">
          <a:xfrm>
            <a:off x="2819400" y="6629400"/>
            <a:ext cx="48768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900">
                <a:solidFill>
                  <a:srgbClr val="FFFFFF"/>
                </a:solidFill>
                <a:latin typeface="Arial" charset="0"/>
              </a:rPr>
              <a:t>Презентация</a:t>
            </a:r>
            <a:endParaRPr lang="en-US" sz="900">
              <a:solidFill>
                <a:srgbClr val="FFFFFF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4" r:id="rId2"/>
    <p:sldLayoutId id="2147483723" r:id="rId3"/>
    <p:sldLayoutId id="2147483722" r:id="rId4"/>
    <p:sldLayoutId id="2147483721" r:id="rId5"/>
    <p:sldLayoutId id="2147483720" r:id="rId6"/>
    <p:sldLayoutId id="2147483719" r:id="rId7"/>
    <p:sldLayoutId id="2147483718" r:id="rId8"/>
    <p:sldLayoutId id="2147483717" r:id="rId9"/>
    <p:sldLayoutId id="2147483716" r:id="rId10"/>
    <p:sldLayoutId id="2147483715" r:id="rId11"/>
    <p:sldLayoutId id="214748371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18" charset="2"/>
        <a:buChar char="4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18" charset="2"/>
        <a:buChar char="&lt;"/>
        <a:defRPr sz="2000">
          <a:solidFill>
            <a:schemeClr val="tx1"/>
          </a:solidFill>
          <a:latin typeface="+mn-lt"/>
        </a:defRPr>
      </a:lvl2pPr>
      <a:lvl3pPr marL="1203325" indent="-2889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18" charset="2"/>
        <a:buChar char="="/>
        <a:defRPr sz="2400">
          <a:solidFill>
            <a:schemeClr val="tx1"/>
          </a:solidFill>
          <a:latin typeface="+mn-lt"/>
        </a:defRPr>
      </a:lvl3pPr>
      <a:lvl4pPr marL="1603375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642910" y="1357298"/>
            <a:ext cx="7929618" cy="1643074"/>
          </a:xfrm>
          <a:prstGeom prst="rect">
            <a:avLst/>
          </a:prstGeom>
          <a:solidFill>
            <a:schemeClr val="tx2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1412776"/>
            <a:ext cx="8001056" cy="2000264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ru-RU" b="1" dirty="0" smtClean="0"/>
              <a:t>ОПЫТ РАБОТЫ МО УЧИТЕЛЕЙ ИНФОРМАТИКИ </a:t>
            </a:r>
            <a:r>
              <a:rPr lang="ru-RU" b="1" dirty="0" err="1" smtClean="0"/>
              <a:t>г.НОВОРОССИЙСКА</a:t>
            </a:r>
            <a:r>
              <a:rPr lang="ru-RU" b="1" dirty="0" smtClean="0"/>
              <a:t> В УСЛОВИЯХ РЕАЛИЗАЦИИ ФГОС</a:t>
            </a:r>
            <a:br>
              <a:rPr lang="ru-RU" b="1" dirty="0" smtClean="0"/>
            </a:br>
            <a:endParaRPr lang="ru-RU" sz="2000" b="1" dirty="0" smtClean="0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617055" y="3327375"/>
            <a:ext cx="7920880" cy="74969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tx2"/>
                </a:solidFill>
                <a:latin typeface="Times" charset="0"/>
              </a:rPr>
              <a:t>Главный специалист МКУ ЦРО </a:t>
            </a:r>
            <a:r>
              <a:rPr lang="ru-RU" sz="2000" b="1" dirty="0" err="1" smtClean="0">
                <a:solidFill>
                  <a:schemeClr val="tx2"/>
                </a:solidFill>
                <a:latin typeface="Times" charset="0"/>
              </a:rPr>
              <a:t>Сарнавская</a:t>
            </a:r>
            <a:r>
              <a:rPr lang="ru-RU" sz="2000" b="1" dirty="0" smtClean="0">
                <a:solidFill>
                  <a:schemeClr val="tx2"/>
                </a:solidFill>
                <a:latin typeface="Times" charset="0"/>
              </a:rPr>
              <a:t> М.А.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" charset="0"/>
              </a:rPr>
              <a:t>Учитель информатики </a:t>
            </a:r>
            <a:r>
              <a:rPr lang="ru-RU" sz="2000" b="1" dirty="0" smtClean="0">
                <a:solidFill>
                  <a:schemeClr val="tx2"/>
                </a:solidFill>
                <a:latin typeface="Times" charset="0"/>
              </a:rPr>
              <a:t>ЧОУ «Гимназия </a:t>
            </a:r>
            <a:r>
              <a:rPr lang="ru-RU" sz="2000" b="1" dirty="0">
                <a:solidFill>
                  <a:schemeClr val="tx2"/>
                </a:solidFill>
                <a:latin typeface="Times" charset="0"/>
              </a:rPr>
              <a:t>№1» Пруцкова Л.А.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Сетевая составляющая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2000" dirty="0"/>
              <a:t>В современных условиях важным компонентом УМК нового поколения становится его сетевая составляющая, реализованная в форме </a:t>
            </a:r>
            <a:r>
              <a:rPr lang="ru-RU" sz="2000" dirty="0" err="1"/>
              <a:t>Web</a:t>
            </a:r>
            <a:r>
              <a:rPr lang="ru-RU" sz="2000" dirty="0"/>
              <a:t>-сайта и ориентированная на всех участников образовательного процесса: </a:t>
            </a:r>
            <a:r>
              <a:rPr lang="ru-RU" sz="2000" dirty="0" smtClean="0"/>
              <a:t> </a:t>
            </a:r>
          </a:p>
          <a:p>
            <a:pPr marL="0" indent="0">
              <a:buNone/>
            </a:pPr>
            <a:endParaRPr lang="ru-RU" sz="2000" dirty="0"/>
          </a:p>
          <a:p>
            <a:pPr lvl="1"/>
            <a:r>
              <a:rPr lang="ru-RU" dirty="0" smtClean="0"/>
              <a:t>учеников: возможен просмотр и изучение пропущенного урока;</a:t>
            </a:r>
          </a:p>
          <a:p>
            <a:pPr lvl="1"/>
            <a:r>
              <a:rPr lang="ru-RU" dirty="0"/>
              <a:t>р</a:t>
            </a:r>
            <a:r>
              <a:rPr lang="ru-RU" dirty="0" smtClean="0"/>
              <a:t>одителей: возможность отслеживать материал изучаемый на уроке;</a:t>
            </a:r>
          </a:p>
          <a:p>
            <a:pPr lvl="1"/>
            <a:r>
              <a:rPr lang="ru-RU" dirty="0"/>
              <a:t>у</a:t>
            </a:r>
            <a:r>
              <a:rPr lang="ru-RU" dirty="0" smtClean="0"/>
              <a:t>чителей: возможность получать консультации, методические и дидактические материалы, обмениваться собственными методическими разработками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6543675"/>
            <a:ext cx="77866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0998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Сайт методических материалов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/>
              <a:t>Данное </a:t>
            </a:r>
            <a:r>
              <a:rPr lang="ru-RU" dirty="0" smtClean="0"/>
              <a:t>электронное методическое </a:t>
            </a:r>
            <a:r>
              <a:rPr lang="ru-RU" dirty="0"/>
              <a:t>пособие предназначено в помощь учителю, работающему в 5– 6 классах по учебно-методическому комплекту (УМК) по информатике для 5–9 классов (авторы </a:t>
            </a:r>
            <a:r>
              <a:rPr lang="ru-RU" dirty="0" err="1"/>
              <a:t>Босова</a:t>
            </a:r>
            <a:r>
              <a:rPr lang="ru-RU" dirty="0"/>
              <a:t> Л. Л,, </a:t>
            </a:r>
            <a:r>
              <a:rPr lang="ru-RU" dirty="0" err="1"/>
              <a:t>Босова</a:t>
            </a:r>
            <a:r>
              <a:rPr lang="ru-RU" dirty="0"/>
              <a:t> А.Ю., издательство «БИНОМ. Лаборатория знаний»). </a:t>
            </a:r>
            <a:endParaRPr lang="ru-RU" dirty="0" smtClean="0"/>
          </a:p>
          <a:p>
            <a:pPr marL="0" indent="0">
              <a:buNone/>
            </a:pPr>
            <a:r>
              <a:rPr lang="ru-RU" sz="2800" b="1" dirty="0" smtClean="0">
                <a:latin typeface="Times" charset="0"/>
              </a:rPr>
              <a:t>Адрес сайта: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" charset="0"/>
              </a:rPr>
              <a:t>https</a:t>
            </a:r>
            <a:r>
              <a:rPr lang="en-US" sz="3200" b="1" dirty="0">
                <a:solidFill>
                  <a:srgbClr val="FF0000"/>
                </a:solidFill>
                <a:latin typeface="Times" charset="0"/>
              </a:rPr>
              <a:t>://sites.google.com/site/nvrskfgos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6543675"/>
            <a:ext cx="77866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4461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Состав разработок: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313" y="1066800"/>
            <a:ext cx="7786687" cy="5334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состав </a:t>
            </a:r>
            <a:r>
              <a:rPr lang="ru-RU" dirty="0" smtClean="0"/>
              <a:t>методических разработок входят</a:t>
            </a:r>
            <a:r>
              <a:rPr lang="ru-RU" dirty="0"/>
              <a:t>: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рабочая </a:t>
            </a:r>
            <a:r>
              <a:rPr lang="ru-RU" dirty="0"/>
              <a:t>программа по информатике для основной </a:t>
            </a:r>
            <a:r>
              <a:rPr lang="ru-RU" dirty="0" smtClean="0"/>
              <a:t>школы </a:t>
            </a:r>
            <a:r>
              <a:rPr lang="ru-RU" b="1" dirty="0" smtClean="0"/>
              <a:t>Нечаевой Р.Л. </a:t>
            </a:r>
            <a:r>
              <a:rPr lang="ru-RU" dirty="0" smtClean="0"/>
              <a:t>(МАОУ лицей МТ); </a:t>
            </a:r>
          </a:p>
          <a:p>
            <a:r>
              <a:rPr lang="ru-RU" dirty="0" smtClean="0"/>
              <a:t>Все поурочные </a:t>
            </a:r>
            <a:r>
              <a:rPr lang="ru-RU" dirty="0"/>
              <a:t>планы </a:t>
            </a:r>
            <a:r>
              <a:rPr lang="ru-RU" dirty="0" smtClean="0"/>
              <a:t>разработаны в строгом соответствии с </a:t>
            </a:r>
            <a:r>
              <a:rPr lang="ru-RU" dirty="0"/>
              <a:t>рабочей </a:t>
            </a:r>
            <a:r>
              <a:rPr lang="ru-RU" dirty="0" smtClean="0"/>
              <a:t>программой        Нечаевой Р.Л. и содержат: </a:t>
            </a:r>
          </a:p>
          <a:p>
            <a:pPr lvl="1"/>
            <a:r>
              <a:rPr lang="ru-RU" dirty="0" smtClean="0"/>
              <a:t>конспект урока в соответствии с требованием ФГОС;</a:t>
            </a:r>
          </a:p>
          <a:p>
            <a:pPr lvl="1"/>
            <a:r>
              <a:rPr lang="ru-RU" dirty="0" smtClean="0"/>
              <a:t>мультимедийные презентации к урокам;</a:t>
            </a:r>
          </a:p>
          <a:p>
            <a:pPr lvl="1"/>
            <a:r>
              <a:rPr lang="ru-RU" dirty="0" smtClean="0"/>
              <a:t>файлы заготовки;</a:t>
            </a:r>
          </a:p>
          <a:p>
            <a:pPr lvl="1"/>
            <a:r>
              <a:rPr lang="ru-RU" dirty="0"/>
              <a:t>д</a:t>
            </a:r>
            <a:r>
              <a:rPr lang="ru-RU" dirty="0" smtClean="0"/>
              <a:t>ополнительные материалы для чтения;</a:t>
            </a:r>
          </a:p>
          <a:p>
            <a:pPr lvl="1"/>
            <a:r>
              <a:rPr lang="ru-RU" dirty="0"/>
              <a:t>п</a:t>
            </a:r>
            <a:r>
              <a:rPr lang="ru-RU" dirty="0" smtClean="0"/>
              <a:t>римеры заданий;</a:t>
            </a:r>
          </a:p>
          <a:p>
            <a:pPr lvl="1"/>
            <a:r>
              <a:rPr lang="ru-RU" dirty="0" smtClean="0"/>
              <a:t>интерактивные тесты.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6543675"/>
            <a:ext cx="77866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9364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836712"/>
            <a:ext cx="7884368" cy="6021288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разработке материалов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привлечены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13 молодых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специалистов города. (стаж работы 1-4 года)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наставники:</a:t>
            </a:r>
          </a:p>
          <a:p>
            <a:r>
              <a:rPr lang="ru-RU" dirty="0" smtClean="0"/>
              <a:t>Поплавская </a:t>
            </a:r>
            <a:r>
              <a:rPr lang="ru-RU" dirty="0"/>
              <a:t>Е.Н</a:t>
            </a:r>
            <a:r>
              <a:rPr lang="ru-RU" dirty="0" smtClean="0"/>
              <a:t>.,</a:t>
            </a:r>
          </a:p>
          <a:p>
            <a:r>
              <a:rPr lang="ru-RU" dirty="0" smtClean="0"/>
              <a:t>Чернова </a:t>
            </a:r>
            <a:r>
              <a:rPr lang="ru-RU" dirty="0"/>
              <a:t>С.А., </a:t>
            </a:r>
            <a:endParaRPr lang="ru-RU" dirty="0" smtClean="0"/>
          </a:p>
          <a:p>
            <a:r>
              <a:rPr lang="ru-RU" dirty="0" smtClean="0"/>
              <a:t>Пруцкова </a:t>
            </a:r>
            <a:r>
              <a:rPr lang="ru-RU" dirty="0"/>
              <a:t>Л.А., </a:t>
            </a:r>
            <a:endParaRPr lang="ru-RU" dirty="0" smtClean="0"/>
          </a:p>
          <a:p>
            <a:r>
              <a:rPr lang="ru-RU" dirty="0" err="1" smtClean="0"/>
              <a:t>Доброхотова</a:t>
            </a:r>
            <a:r>
              <a:rPr lang="ru-RU" dirty="0" smtClean="0"/>
              <a:t> </a:t>
            </a:r>
            <a:r>
              <a:rPr lang="ru-RU" dirty="0"/>
              <a:t>Л.А</a:t>
            </a:r>
            <a:r>
              <a:rPr lang="ru-RU" dirty="0" smtClean="0"/>
              <a:t>.,</a:t>
            </a:r>
          </a:p>
          <a:p>
            <a:r>
              <a:rPr lang="ru-RU" dirty="0" smtClean="0"/>
              <a:t>Нечаева </a:t>
            </a:r>
            <a:r>
              <a:rPr lang="ru-RU" dirty="0"/>
              <a:t>Р.Л., </a:t>
            </a:r>
            <a:endParaRPr lang="ru-RU" dirty="0" smtClean="0"/>
          </a:p>
          <a:p>
            <a:r>
              <a:rPr lang="ru-RU" dirty="0" err="1" smtClean="0"/>
              <a:t>Миленина</a:t>
            </a:r>
            <a:r>
              <a:rPr lang="ru-RU" dirty="0" smtClean="0"/>
              <a:t> </a:t>
            </a:r>
            <a:r>
              <a:rPr lang="ru-RU" dirty="0"/>
              <a:t>Т.В</a:t>
            </a:r>
            <a:r>
              <a:rPr lang="ru-RU" dirty="0" smtClean="0"/>
              <a:t>. </a:t>
            </a:r>
            <a:endParaRPr lang="ru-RU" dirty="0"/>
          </a:p>
          <a:p>
            <a:pPr>
              <a:buNone/>
            </a:pPr>
            <a:endParaRPr lang="ru-RU" sz="2200" dirty="0" smtClean="0"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buFont typeface="Webdings" pitchFamily="18" charset="2"/>
              <a:buNone/>
            </a:pPr>
            <a:endParaRPr lang="ru-RU" sz="2200" dirty="0" smtClean="0">
              <a:latin typeface="Calibri" pitchFamily="34" charset="0"/>
              <a:cs typeface="Calibri" pitchFamily="34" charset="0"/>
            </a:endParaRPr>
          </a:p>
          <a:p>
            <a:endParaRPr lang="ru-RU" sz="22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6543675"/>
            <a:ext cx="77866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467600" cy="762000"/>
          </a:xfrm>
        </p:spPr>
        <p:txBody>
          <a:bodyPr/>
          <a:lstStyle/>
          <a:p>
            <a:r>
              <a:rPr lang="ru-RU" b="1" dirty="0" smtClean="0"/>
              <a:t>МОЛОДЫЕ СПЕЦИАЛИСТЫ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6543675"/>
            <a:ext cx="77866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0" t="519" r="14631" b="-519"/>
          <a:stretch/>
        </p:blipFill>
        <p:spPr bwMode="auto">
          <a:xfrm>
            <a:off x="0" y="49816"/>
            <a:ext cx="9144000" cy="680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 bwMode="auto">
          <a:xfrm>
            <a:off x="1187624" y="5764733"/>
            <a:ext cx="7200800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Times" charset="0"/>
              </a:rPr>
              <a:t>https://sites.google.com/site/nvrskfgos/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96456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оформления на основе двух цветовых схем">
  <a:themeElements>
    <a:clrScheme name="">
      <a:dk1>
        <a:srgbClr val="333333"/>
      </a:dk1>
      <a:lt1>
        <a:srgbClr val="BDE0FF"/>
      </a:lt1>
      <a:dk2>
        <a:srgbClr val="FFFFFF"/>
      </a:dk2>
      <a:lt2>
        <a:srgbClr val="808080"/>
      </a:lt2>
      <a:accent1>
        <a:srgbClr val="245CA8"/>
      </a:accent1>
      <a:accent2>
        <a:srgbClr val="EB7734"/>
      </a:accent2>
      <a:accent3>
        <a:srgbClr val="DBEDFF"/>
      </a:accent3>
      <a:accent4>
        <a:srgbClr val="2A2A2A"/>
      </a:accent4>
      <a:accent5>
        <a:srgbClr val="ACB5D1"/>
      </a:accent5>
      <a:accent6>
        <a:srgbClr val="D56B2E"/>
      </a:accent6>
      <a:hlink>
        <a:srgbClr val="82AEDB"/>
      </a:hlink>
      <a:folHlink>
        <a:srgbClr val="FCAF26"/>
      </a:folHlink>
    </a:clrScheme>
    <a:fontScheme name="Шаблон оформления на основе двух цветовых схе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Шаблон оформления на основе двух цветовых схем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на основе двух цветовых схем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на основе двух цветовых схем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на основе двух цветовых схем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на основе двух цветовых схем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на основе двух цветовых схем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на основе двух цветовых схем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на основе двух цветовых схем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на основе двух цветовых схем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на основе двух цветовых схем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на основе двух цветовых схем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на основе двух цветовых схем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3372</TotalTime>
  <Words>252</Words>
  <Application>Microsoft Office PowerPoint</Application>
  <PresentationFormat>Экран (4:3)</PresentationFormat>
  <Paragraphs>37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Шаблон оформления на основе двух цветовых схем</vt:lpstr>
      <vt:lpstr>ОПЫТ РАБОТЫ МО УЧИТЕЛЕЙ ИНФОРМАТИКИ г.НОВОРОССИЙСКА В УСЛОВИЯХ РЕАЛИЗАЦИИ ФГОС </vt:lpstr>
      <vt:lpstr>Сетевая составляющая</vt:lpstr>
      <vt:lpstr>Сайт методических материалов</vt:lpstr>
      <vt:lpstr>Состав разработок:</vt:lpstr>
      <vt:lpstr>МОЛОДЫЕ СПЕЦИАЛИСТЫ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</dc:title>
  <dc:creator>Елочка</dc:creator>
  <cp:lastModifiedBy>OEM</cp:lastModifiedBy>
  <cp:revision>244</cp:revision>
  <dcterms:created xsi:type="dcterms:W3CDTF">2009-04-01T16:21:37Z</dcterms:created>
  <dcterms:modified xsi:type="dcterms:W3CDTF">2016-06-30T18:07:30Z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TC101020411049</vt:lpwstr>
  </property>
</Properties>
</file>