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7" r:id="rId2"/>
    <p:sldId id="332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407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8" r:id="rId32"/>
    <p:sldId id="395" r:id="rId33"/>
    <p:sldId id="396" r:id="rId34"/>
    <p:sldId id="397" r:id="rId35"/>
    <p:sldId id="399" r:id="rId36"/>
    <p:sldId id="400" r:id="rId37"/>
    <p:sldId id="401" r:id="rId38"/>
    <p:sldId id="402" r:id="rId39"/>
    <p:sldId id="406" r:id="rId40"/>
    <p:sldId id="403" r:id="rId41"/>
    <p:sldId id="404" r:id="rId42"/>
    <p:sldId id="405" r:id="rId43"/>
    <p:sldId id="331" r:id="rId44"/>
  </p:sldIdLst>
  <p:sldSz cx="9144000" cy="6858000" type="screen4x3"/>
  <p:notesSz cx="6858000" cy="9144000"/>
  <p:custDataLst>
    <p:tags r:id="rId46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66FF66"/>
    <a:srgbClr val="E6E6FF"/>
    <a:srgbClr val="000099"/>
    <a:srgbClr val="FFCC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2" autoAdjust="0"/>
    <p:restoredTop sz="81311" autoAdjust="0"/>
  </p:normalViewPr>
  <p:slideViewPr>
    <p:cSldViewPr snapToGrid="0">
      <p:cViewPr>
        <p:scale>
          <a:sx n="66" d="100"/>
          <a:sy n="66" d="100"/>
        </p:scale>
        <p:origin x="-107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3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1.wmf"/><Relationship Id="rId4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3.wmf"/><Relationship Id="rId1" Type="http://schemas.openxmlformats.org/officeDocument/2006/relationships/image" Target="../media/image48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7.wmf"/><Relationship Id="rId5" Type="http://schemas.openxmlformats.org/officeDocument/2006/relationships/image" Target="../media/image96.wmf"/><Relationship Id="rId4" Type="http://schemas.openxmlformats.org/officeDocument/2006/relationships/image" Target="../media/image106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1257DE-AF16-4FE4-9535-FA213AC792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202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E79DAB7-930B-4CF0-A4DF-73B61820266F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E4D875-533C-4910-981B-C470F247B678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44758B5-4CB2-416F-B4A3-066B9DB0996F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B2961FB-5555-438F-B3F9-1407D5C022F7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6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	  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07F0A460-6F4C-4DA4-9EDB-F2A5A06EFD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094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Множества и логика в задачах ЕГЭ по информатике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Symbol" pitchFamily="18" charset="2"/>
              <a:buChar char="Ó"/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6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68195BDB-059D-4380-920A-FDE93F6A3A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67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5709ED68-A1D5-4E7A-80DF-E8BC83C60A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5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8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6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7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8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8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8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9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9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1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0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10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14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3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98713"/>
            <a:ext cx="8723313" cy="2271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5400" b="1" smtClean="0">
                <a:solidFill>
                  <a:schemeClr val="accent2"/>
                </a:solidFill>
              </a:rPr>
              <a:t>Множества и логика </a:t>
            </a:r>
            <a:br>
              <a:rPr lang="ru-RU" altLang="ru-RU" sz="5400" b="1" smtClean="0">
                <a:solidFill>
                  <a:schemeClr val="accent2"/>
                </a:solidFill>
              </a:rPr>
            </a:br>
            <a:r>
              <a:rPr lang="ru-RU" altLang="ru-RU" sz="5400" b="1" smtClean="0">
                <a:solidFill>
                  <a:schemeClr val="accent2"/>
                </a:solidFill>
              </a:rPr>
              <a:t>в задачах ЕГЭ по информатике</a:t>
            </a: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82838" y="1039813"/>
            <a:ext cx="6400800" cy="522287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i="1" smtClean="0"/>
              <a:t>К.Ю. Поляков </a:t>
            </a:r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 bwMode="auto">
          <a:xfrm>
            <a:off x="1057275" y="5287963"/>
            <a:ext cx="75168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i="1" kern="0" dirty="0">
                <a:latin typeface="+mn-lt"/>
              </a:rPr>
              <a:t>Множества и логика в задачах ЕГЭ // Информатика, № 10, 2015, с. 38-42.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 с отрезками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35F201-C5B2-474A-928A-AD50001639E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273843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i="1" dirty="0">
                <a:ea typeface="Calibri" pitchFamily="34" charset="0"/>
                <a:cs typeface="Times New Roman" pitchFamily="18" charset="0"/>
              </a:rPr>
              <a:t>На числовой прямой даны два отрезка: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[37; 60]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[40; 77]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i="1" dirty="0">
                <a:ea typeface="Calibri" pitchFamily="34" charset="0"/>
                <a:cs typeface="Times New Roman" pitchFamily="18" charset="0"/>
              </a:rPr>
              <a:t>Укажите наименьшую возможную длину такого отрезка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2800" i="1" dirty="0">
                <a:ea typeface="Calibri" pitchFamily="34" charset="0"/>
                <a:cs typeface="Times New Roman" pitchFamily="18" charset="0"/>
              </a:rPr>
              <a:t>, что выражение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err="1">
                <a:latin typeface="Times New Roman" pitchFamily="18" charset="0"/>
                <a:ea typeface="Calibri" pitchFamily="34" charset="0"/>
                <a:cs typeface="TimesNewRomanPS-ItalicMT"/>
              </a:rPr>
              <a:t>x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NewRomanPS-ItalicMT"/>
              </a:rPr>
              <a:t> </a:t>
            </a:r>
            <a:r>
              <a:rPr lang="ru-RU" sz="2800" dirty="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→ (((</a:t>
            </a:r>
            <a:r>
              <a:rPr lang="ru-RU" sz="2800" i="1" dirty="0" err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800" dirty="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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¬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err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800" dirty="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)) → </a:t>
            </a:r>
            <a:r>
              <a:rPr lang="ru-RU" sz="2800" dirty="0">
                <a:ea typeface="Calibri" pitchFamily="34" charset="0"/>
                <a:cs typeface="Times New Roman" pitchFamily="18" charset="0"/>
                <a:sym typeface="Symbol" pitchFamily="18" charset="2"/>
              </a:rPr>
              <a:t>¬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 sz="2800" i="1" dirty="0" err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800" dirty="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))</a:t>
            </a:r>
            <a:endParaRPr lang="ru-RU" dirty="0">
              <a:sym typeface="Symbol" pitchFamily="18" charset="2"/>
            </a:endParaRPr>
          </a:p>
          <a:p>
            <a:pPr algn="just">
              <a:defRPr/>
            </a:pPr>
            <a:r>
              <a:rPr lang="ru-RU" sz="2800" i="1" dirty="0">
                <a:ea typeface="Calibri" pitchFamily="34" charset="0"/>
                <a:cs typeface="Calibri" pitchFamily="34" charset="0"/>
                <a:sym typeface="Symbol" pitchFamily="18" charset="2"/>
              </a:rPr>
              <a:t>истинно при любом значении переменной </a:t>
            </a:r>
            <a:r>
              <a:rPr lang="ru-RU" sz="3200" i="1" dirty="0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х</a:t>
            </a:r>
            <a:r>
              <a:rPr lang="ru-RU" sz="2800" i="1" dirty="0">
                <a:ea typeface="Calibri" pitchFamily="34" charset="0"/>
                <a:cs typeface="Calibri" pitchFamily="34" charset="0"/>
                <a:sym typeface="Symbol" pitchFamily="18" charset="2"/>
              </a:rPr>
              <a:t>.</a:t>
            </a:r>
            <a:endParaRPr lang="ru-RU" sz="2800" dirty="0"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6150" name="Прямоугольник 4"/>
          <p:cNvSpPr>
            <a:spLocks noChangeArrowheads="1"/>
          </p:cNvSpPr>
          <p:nvPr/>
        </p:nvSpPr>
        <p:spPr bwMode="auto">
          <a:xfrm>
            <a:off x="854075" y="4210050"/>
            <a:ext cx="618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Прямоугольник 5"/>
          <p:cNvSpPr>
            <a:spLocks noChangeArrowheads="1"/>
          </p:cNvSpPr>
          <p:nvPr/>
        </p:nvSpPr>
        <p:spPr bwMode="auto">
          <a:xfrm>
            <a:off x="406400" y="37147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6152" name="Прямоугольник 6"/>
          <p:cNvSpPr>
            <a:spLocks noChangeArrowheads="1"/>
          </p:cNvSpPr>
          <p:nvPr/>
        </p:nvSpPr>
        <p:spPr bwMode="auto">
          <a:xfrm>
            <a:off x="406400" y="47815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174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2260600" y="5295900"/>
          <a:ext cx="2540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5295900"/>
                        <a:ext cx="2540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 bwMode="auto">
          <a:xfrm>
            <a:off x="4114800" y="2755900"/>
            <a:ext cx="1663700" cy="5842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 с отрезками</a:t>
            </a:r>
          </a:p>
        </p:txBody>
      </p:sp>
      <p:sp>
        <p:nvSpPr>
          <p:cNvPr id="1843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3BBFC-C2A1-4221-937A-9835EB3B8D2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406400" y="8064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18438" name="Object 2"/>
          <p:cNvGraphicFramePr>
            <a:graphicFrameLocks noChangeAspect="1"/>
          </p:cNvGraphicFramePr>
          <p:nvPr/>
        </p:nvGraphicFramePr>
        <p:xfrm>
          <a:off x="723900" y="1346200"/>
          <a:ext cx="2540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346200"/>
                        <a:ext cx="2540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463925" y="1346200"/>
          <a:ext cx="31305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Формула" r:id="rId5" imgW="1346200" imgH="228600" progId="Equation.3">
                  <p:embed/>
                </p:oleObj>
              </mc:Choice>
              <mc:Fallback>
                <p:oleObj name="Формула" r:id="rId5" imgW="1346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1346200"/>
                        <a:ext cx="31305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479800" y="1762125"/>
          <a:ext cx="27162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Формула" r:id="rId7" imgW="1167893" imgH="253890" progId="Equation.3">
                  <p:embed/>
                </p:oleObj>
              </mc:Choice>
              <mc:Fallback>
                <p:oleObj name="Формула" r:id="rId7" imgW="1167893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762125"/>
                        <a:ext cx="27162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482975" y="2298700"/>
          <a:ext cx="23034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Формула" r:id="rId9" imgW="990600" imgH="228600" progId="Equation.3">
                  <p:embed/>
                </p:oleObj>
              </mc:Choice>
              <mc:Fallback>
                <p:oleObj name="Формула" r:id="rId9" imgW="990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298700"/>
                        <a:ext cx="230346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479800" y="2847975"/>
          <a:ext cx="21558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Формула" r:id="rId11" imgW="926698" imgH="203112" progId="Equation.3">
                  <p:embed/>
                </p:oleObj>
              </mc:Choice>
              <mc:Fallback>
                <p:oleObj name="Формула" r:id="rId11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2847975"/>
                        <a:ext cx="21558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686300" y="3365500"/>
            <a:ext cx="1308100" cy="571500"/>
            <a:chOff x="4559300" y="3441700"/>
            <a:chExt cx="1308100" cy="571500"/>
          </a:xfrm>
        </p:grpSpPr>
        <p:sp>
          <p:nvSpPr>
            <p:cNvPr id="12" name="Скругленная прямоугольная выноска 11"/>
            <p:cNvSpPr/>
            <p:nvPr/>
          </p:nvSpPr>
          <p:spPr bwMode="auto">
            <a:xfrm>
              <a:off x="4559300" y="3441700"/>
              <a:ext cx="1308100" cy="571500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18455" name="Object 7"/>
            <p:cNvGraphicFramePr>
              <a:graphicFrameLocks noChangeAspect="1"/>
            </p:cNvGraphicFramePr>
            <p:nvPr/>
          </p:nvGraphicFramePr>
          <p:xfrm>
            <a:off x="4756150" y="3481388"/>
            <a:ext cx="9747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name="Формула" r:id="rId13" imgW="418918" imgH="215806" progId="Equation.3">
                    <p:embed/>
                  </p:oleObj>
                </mc:Choice>
                <mc:Fallback>
                  <p:oleObj name="Формула" r:id="rId13" imgW="418918" imgH="215806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50" y="3481388"/>
                          <a:ext cx="9747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Прямоугольник 14"/>
          <p:cNvSpPr>
            <a:spLocks noChangeArrowheads="1"/>
          </p:cNvSpPr>
          <p:nvPr/>
        </p:nvSpPr>
        <p:spPr bwMode="auto">
          <a:xfrm>
            <a:off x="5848350" y="2749550"/>
            <a:ext cx="2290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7183" name="Прямоугольник 15"/>
          <p:cNvSpPr>
            <a:spLocks noChangeArrowheads="1"/>
          </p:cNvSpPr>
          <p:nvPr/>
        </p:nvSpPr>
        <p:spPr bwMode="auto">
          <a:xfrm>
            <a:off x="406400" y="3486150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741363" y="3921125"/>
          <a:ext cx="44116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Формула" r:id="rId15" imgW="1536033" imgH="253890" progId="Equation.3">
                  <p:embed/>
                </p:oleObj>
              </mc:Choice>
              <mc:Fallback>
                <p:oleObj name="Формула" r:id="rId15" imgW="1536033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3921125"/>
                        <a:ext cx="441166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Прямоугольник 17"/>
          <p:cNvSpPr>
            <a:spLocks noChangeArrowheads="1"/>
          </p:cNvSpPr>
          <p:nvPr/>
        </p:nvSpPr>
        <p:spPr bwMode="auto">
          <a:xfrm>
            <a:off x="762000" y="4718050"/>
            <a:ext cx="4597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[37; 60]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[40; 77]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660400" y="5365750"/>
            <a:ext cx="2844800" cy="641350"/>
            <a:chOff x="660400" y="5366534"/>
            <a:chExt cx="2844800" cy="64056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660400" y="5372876"/>
              <a:ext cx="2768600" cy="634224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3" name="Прямоугольник 18"/>
            <p:cNvSpPr>
              <a:spLocks noChangeArrowheads="1"/>
            </p:cNvSpPr>
            <p:nvPr/>
          </p:nvSpPr>
          <p:spPr bwMode="auto">
            <a:xfrm>
              <a:off x="762000" y="5366534"/>
              <a:ext cx="2743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altLang="ru-RU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min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[</a:t>
              </a:r>
              <a:r>
                <a:rPr lang="en-US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40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; 60]</a:t>
              </a:r>
              <a:endParaRPr lang="ru-RU" altLang="ru-RU" sz="20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619500" y="5372100"/>
            <a:ext cx="2044700" cy="635000"/>
            <a:chOff x="3619500" y="5372100"/>
            <a:chExt cx="2044700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500" y="5372100"/>
              <a:ext cx="2044700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95700" y="5403850"/>
              <a:ext cx="1943100" cy="5857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длина</a:t>
              </a: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 20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182" grpId="0"/>
      <p:bldP spid="7183" grpId="0"/>
      <p:bldP spid="71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 с отрезками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EBE81F-F28B-4C33-966A-30655F6FA6F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2678113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На числовой прямой даны два отрезка:</a:t>
            </a:r>
            <a:r>
              <a:rPr lang="ru-RU" sz="2800" dirty="0"/>
              <a:t> </a:t>
            </a:r>
          </a:p>
          <a:p>
            <a:pPr>
              <a:defRPr/>
            </a:pP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= 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0]</a:t>
            </a:r>
            <a:r>
              <a:rPr lang="ru-RU" sz="2800" dirty="0"/>
              <a:t> и 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x-none" sz="2800" i="1" dirty="0"/>
              <a:t> = 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/>
              <a:t>. </a:t>
            </a:r>
            <a:r>
              <a:rPr lang="ru-RU" sz="2800" i="1" dirty="0"/>
              <a:t>Укажите наибольшую возможную длину такого отрезка </a:t>
            </a:r>
            <a:r>
              <a:rPr 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i="1" dirty="0"/>
              <a:t>, что выражение</a:t>
            </a:r>
            <a:endParaRPr lang="ru-RU" sz="2800" dirty="0"/>
          </a:p>
          <a:p>
            <a:pPr algn="ctr">
              <a:defRPr/>
            </a:pP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 → ((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истинно при любом значении переменной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i="1" dirty="0"/>
              <a:t>.</a:t>
            </a:r>
            <a:endParaRPr lang="ru-RU" sz="2800" dirty="0"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854075" y="4210050"/>
            <a:ext cx="618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Прямоугольник 5"/>
          <p:cNvSpPr>
            <a:spLocks noChangeArrowheads="1"/>
          </p:cNvSpPr>
          <p:nvPr/>
        </p:nvSpPr>
        <p:spPr bwMode="auto">
          <a:xfrm>
            <a:off x="406400" y="37147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8200" name="Прямоугольник 6"/>
          <p:cNvSpPr>
            <a:spLocks noChangeArrowheads="1"/>
          </p:cNvSpPr>
          <p:nvPr/>
        </p:nvSpPr>
        <p:spPr bwMode="auto">
          <a:xfrm>
            <a:off x="406400" y="47815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2555875" y="5324475"/>
          <a:ext cx="19494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3" imgW="837836" imgH="203112" progId="Equation.3">
                  <p:embed/>
                </p:oleObj>
              </mc:Choice>
              <mc:Fallback>
                <p:oleObj name="Формула" r:id="rId3" imgW="83783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324475"/>
                        <a:ext cx="19494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 bwMode="auto">
          <a:xfrm>
            <a:off x="3970338" y="1730375"/>
            <a:ext cx="1663700" cy="5842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 с отрезками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9E3ACC-8DA0-4D03-9E9D-3D5E39586A6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20485" name="Прямоугольник 3"/>
          <p:cNvSpPr>
            <a:spLocks noChangeArrowheads="1"/>
          </p:cNvSpPr>
          <p:nvPr/>
        </p:nvSpPr>
        <p:spPr bwMode="auto">
          <a:xfrm>
            <a:off x="406400" y="8064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20486" name="Object 2"/>
          <p:cNvGraphicFramePr>
            <a:graphicFrameLocks noChangeAspect="1"/>
          </p:cNvGraphicFramePr>
          <p:nvPr/>
        </p:nvGraphicFramePr>
        <p:xfrm>
          <a:off x="1019175" y="1374775"/>
          <a:ext cx="19494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Формула" r:id="rId3" imgW="837836" imgH="203112" progId="Equation.3">
                  <p:embed/>
                </p:oleObj>
              </mc:Choice>
              <mc:Fallback>
                <p:oleObj name="Формула" r:id="rId3" imgW="8378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374775"/>
                        <a:ext cx="19494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3294063" y="1303338"/>
          <a:ext cx="22733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Формула" r:id="rId5" imgW="977900" imgH="228600" progId="Equation.3">
                  <p:embed/>
                </p:oleObj>
              </mc:Choice>
              <mc:Fallback>
                <p:oleObj name="Формула" r:id="rId5" imgW="977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1303338"/>
                        <a:ext cx="22733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335338" y="1793875"/>
          <a:ext cx="2155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Формула" r:id="rId7" imgW="927100" imgH="228600" progId="Equation.3">
                  <p:embed/>
                </p:oleObj>
              </mc:Choice>
              <mc:Fallback>
                <p:oleObj name="Формула" r:id="rId7" imgW="927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1793875"/>
                        <a:ext cx="21558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530725" y="2384425"/>
            <a:ext cx="1308100" cy="571500"/>
            <a:chOff x="4559300" y="3441700"/>
            <a:chExt cx="1308100" cy="571500"/>
          </a:xfrm>
        </p:grpSpPr>
        <p:sp>
          <p:nvSpPr>
            <p:cNvPr id="12" name="Скругленная прямоугольная выноска 11"/>
            <p:cNvSpPr/>
            <p:nvPr/>
          </p:nvSpPr>
          <p:spPr bwMode="auto">
            <a:xfrm>
              <a:off x="4559300" y="3441700"/>
              <a:ext cx="1308100" cy="571500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20522" name="Object 7"/>
            <p:cNvGraphicFramePr>
              <a:graphicFrameLocks noChangeAspect="1"/>
            </p:cNvGraphicFramePr>
            <p:nvPr/>
          </p:nvGraphicFramePr>
          <p:xfrm>
            <a:off x="4786313" y="3511550"/>
            <a:ext cx="9144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6" name="Формула" r:id="rId9" imgW="393529" imgH="190417" progId="Equation.3">
                    <p:embed/>
                  </p:oleObj>
                </mc:Choice>
                <mc:Fallback>
                  <p:oleObj name="Формула" r:id="rId9" imgW="393529" imgH="190417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6313" y="3511550"/>
                          <a:ext cx="914400" cy="441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0" name="Прямоугольник 14"/>
          <p:cNvSpPr>
            <a:spLocks noChangeArrowheads="1"/>
          </p:cNvSpPr>
          <p:nvPr/>
        </p:nvSpPr>
        <p:spPr bwMode="auto">
          <a:xfrm>
            <a:off x="5759450" y="1757363"/>
            <a:ext cx="2289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</a:t>
            </a:r>
            <a:r>
              <a:rPr lang="en-US" altLang="ru-RU" sz="2800" b="1">
                <a:solidFill>
                  <a:srgbClr val="000000"/>
                </a:solidFill>
              </a:rPr>
              <a:t>2</a:t>
            </a:r>
            <a:endParaRPr lang="ru-RU" altLang="ru-RU" sz="1600"/>
          </a:p>
        </p:txBody>
      </p:sp>
      <p:sp>
        <p:nvSpPr>
          <p:cNvPr id="9231" name="Прямоугольник 15"/>
          <p:cNvSpPr>
            <a:spLocks noChangeArrowheads="1"/>
          </p:cNvSpPr>
          <p:nvPr/>
        </p:nvSpPr>
        <p:spPr bwMode="auto">
          <a:xfrm>
            <a:off x="406400" y="2673350"/>
            <a:ext cx="1993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825500" y="3141663"/>
          <a:ext cx="30622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Формула" r:id="rId11" imgW="1066800" imgH="228600" progId="Equation.3">
                  <p:embed/>
                </p:oleObj>
              </mc:Choice>
              <mc:Fallback>
                <p:oleObj name="Формула" r:id="rId11" imgW="1066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3141663"/>
                        <a:ext cx="30622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Прямоугольник 17"/>
          <p:cNvSpPr>
            <a:spLocks noChangeArrowheads="1"/>
          </p:cNvSpPr>
          <p:nvPr/>
        </p:nvSpPr>
        <p:spPr bwMode="auto">
          <a:xfrm>
            <a:off x="4264025" y="3148013"/>
            <a:ext cx="459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[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0]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55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2032000" y="5667375"/>
            <a:ext cx="2844800" cy="641350"/>
            <a:chOff x="660400" y="5366534"/>
            <a:chExt cx="2844800" cy="64056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660400" y="5372876"/>
              <a:ext cx="2768600" cy="634224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20" name="Прямоугольник 18"/>
            <p:cNvSpPr>
              <a:spLocks noChangeArrowheads="1"/>
            </p:cNvSpPr>
            <p:nvPr/>
          </p:nvSpPr>
          <p:spPr bwMode="auto">
            <a:xfrm>
              <a:off x="762000" y="5366534"/>
              <a:ext cx="2743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altLang="ru-RU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max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[</a:t>
              </a:r>
              <a:r>
                <a:rPr lang="en-US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25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; </a:t>
              </a:r>
              <a:r>
                <a:rPr lang="en-US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55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]</a:t>
              </a:r>
              <a:endParaRPr lang="ru-RU" altLang="ru-RU" sz="20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4991100" y="5673725"/>
            <a:ext cx="2044700" cy="635000"/>
            <a:chOff x="3619500" y="5372100"/>
            <a:chExt cx="2044700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500" y="5372100"/>
              <a:ext cx="2044700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95700" y="5403850"/>
              <a:ext cx="1943100" cy="5857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длина</a:t>
              </a: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 30</a:t>
              </a:r>
              <a:endParaRPr lang="ru-RU" sz="2000" dirty="0"/>
            </a:p>
          </p:txBody>
        </p:sp>
      </p:grp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635000" y="4394200"/>
            <a:ext cx="7462838" cy="1338263"/>
            <a:chOff x="3728" y="3282"/>
            <a:chExt cx="5129" cy="921"/>
          </a:xfrm>
        </p:grpSpPr>
        <p:sp>
          <p:nvSpPr>
            <p:cNvPr id="2050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3728" y="3282"/>
              <a:ext cx="5129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4832" y="3585"/>
              <a:ext cx="748" cy="203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04" name="Line 22"/>
            <p:cNvSpPr>
              <a:spLocks noChangeShapeType="1"/>
            </p:cNvSpPr>
            <p:nvPr/>
          </p:nvSpPr>
          <p:spPr bwMode="auto">
            <a:xfrm>
              <a:off x="3744" y="3783"/>
              <a:ext cx="5104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Oval 21"/>
            <p:cNvSpPr>
              <a:spLocks noChangeArrowheads="1"/>
            </p:cNvSpPr>
            <p:nvPr/>
          </p:nvSpPr>
          <p:spPr bwMode="auto">
            <a:xfrm flipV="1">
              <a:off x="4788" y="3735"/>
              <a:ext cx="85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06" name="Rectangle 20"/>
            <p:cNvSpPr>
              <a:spLocks noChangeArrowheads="1"/>
            </p:cNvSpPr>
            <p:nvPr/>
          </p:nvSpPr>
          <p:spPr bwMode="auto">
            <a:xfrm>
              <a:off x="4688" y="3854"/>
              <a:ext cx="26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0</a:t>
              </a:r>
              <a:endParaRPr lang="en-US" alt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07" name="Rectangle 19"/>
            <p:cNvSpPr>
              <a:spLocks noChangeArrowheads="1"/>
            </p:cNvSpPr>
            <p:nvPr/>
          </p:nvSpPr>
          <p:spPr bwMode="auto">
            <a:xfrm>
              <a:off x="5428" y="3854"/>
              <a:ext cx="27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0</a:t>
              </a:r>
              <a:endParaRPr lang="en-US" alt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08" name="Rectangle 18"/>
            <p:cNvSpPr>
              <a:spLocks noChangeArrowheads="1"/>
            </p:cNvSpPr>
            <p:nvPr/>
          </p:nvSpPr>
          <p:spPr bwMode="auto">
            <a:xfrm>
              <a:off x="8490" y="3791"/>
              <a:ext cx="26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ru-RU" altLang="ru-RU" sz="4000">
                <a:ea typeface="Calibri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20509" name="Object 17"/>
            <p:cNvGraphicFramePr>
              <a:graphicFrameLocks noChangeAspect="1"/>
            </p:cNvGraphicFramePr>
            <p:nvPr/>
          </p:nvGraphicFramePr>
          <p:xfrm>
            <a:off x="5087" y="3327"/>
            <a:ext cx="244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8" name="Формула" r:id="rId13" imgW="152268" imgH="164957" progId="Equation.3">
                    <p:embed/>
                  </p:oleObj>
                </mc:Choice>
                <mc:Fallback>
                  <p:oleObj name="Формула" r:id="rId13" imgW="152268" imgH="164957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7" y="3327"/>
                          <a:ext cx="244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0" name="Oval 16"/>
            <p:cNvSpPr>
              <a:spLocks noChangeArrowheads="1"/>
            </p:cNvSpPr>
            <p:nvPr/>
          </p:nvSpPr>
          <p:spPr bwMode="auto">
            <a:xfrm flipV="1">
              <a:off x="8009" y="3735"/>
              <a:ext cx="85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11" name="Rectangle 15"/>
            <p:cNvSpPr>
              <a:spLocks noChangeArrowheads="1"/>
            </p:cNvSpPr>
            <p:nvPr/>
          </p:nvSpPr>
          <p:spPr bwMode="auto">
            <a:xfrm>
              <a:off x="7927" y="3854"/>
              <a:ext cx="27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55</a:t>
              </a:r>
              <a:endParaRPr lang="en-US" alt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12" name="Rectangle 14"/>
            <p:cNvSpPr>
              <a:spLocks noChangeArrowheads="1"/>
            </p:cNvSpPr>
            <p:nvPr/>
          </p:nvSpPr>
          <p:spPr bwMode="auto">
            <a:xfrm>
              <a:off x="5886" y="3594"/>
              <a:ext cx="2177" cy="198"/>
            </a:xfrm>
            <a:prstGeom prst="rect">
              <a:avLst/>
            </a:prstGeom>
            <a:solidFill>
              <a:srgbClr val="660066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aphicFrame>
          <p:nvGraphicFramePr>
            <p:cNvPr id="20513" name="Object 13"/>
            <p:cNvGraphicFramePr>
              <a:graphicFrameLocks noChangeAspect="1"/>
            </p:cNvGraphicFramePr>
            <p:nvPr/>
          </p:nvGraphicFramePr>
          <p:xfrm>
            <a:off x="6744" y="3289"/>
            <a:ext cx="244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9" name="Формула" r:id="rId15" imgW="152268" imgH="203024" progId="Equation.3">
                    <p:embed/>
                  </p:oleObj>
                </mc:Choice>
                <mc:Fallback>
                  <p:oleObj name="Формула" r:id="rId15" imgW="152268" imgH="20302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4" y="3289"/>
                          <a:ext cx="244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4" name="Oval 12"/>
            <p:cNvSpPr>
              <a:spLocks noChangeArrowheads="1"/>
            </p:cNvSpPr>
            <p:nvPr/>
          </p:nvSpPr>
          <p:spPr bwMode="auto">
            <a:xfrm flipV="1">
              <a:off x="5861" y="3735"/>
              <a:ext cx="85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15" name="Rectangle 11"/>
            <p:cNvSpPr>
              <a:spLocks noChangeArrowheads="1"/>
            </p:cNvSpPr>
            <p:nvPr/>
          </p:nvSpPr>
          <p:spPr bwMode="auto">
            <a:xfrm>
              <a:off x="5780" y="3854"/>
              <a:ext cx="27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25</a:t>
              </a:r>
              <a:endParaRPr lang="en-US" alt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516" name="Oval 10"/>
            <p:cNvSpPr>
              <a:spLocks noChangeArrowheads="1"/>
            </p:cNvSpPr>
            <p:nvPr/>
          </p:nvSpPr>
          <p:spPr bwMode="auto">
            <a:xfrm flipV="1">
              <a:off x="5537" y="3735"/>
              <a:ext cx="85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  <p:grpSp>
        <p:nvGrpSpPr>
          <p:cNvPr id="6" name="Группа 43"/>
          <p:cNvGrpSpPr>
            <a:grpSpLocks/>
          </p:cNvGrpSpPr>
          <p:nvPr/>
        </p:nvGrpSpPr>
        <p:grpSpPr bwMode="auto">
          <a:xfrm>
            <a:off x="1081088" y="3457575"/>
            <a:ext cx="5932487" cy="1571625"/>
            <a:chOff x="1081669" y="3456878"/>
            <a:chExt cx="5932448" cy="1572323"/>
          </a:xfrm>
        </p:grpSpPr>
        <p:sp>
          <p:nvSpPr>
            <p:cNvPr id="20499" name="Овал 38"/>
            <p:cNvSpPr>
              <a:spLocks noChangeArrowheads="1"/>
            </p:cNvSpPr>
            <p:nvPr/>
          </p:nvSpPr>
          <p:spPr bwMode="auto">
            <a:xfrm>
              <a:off x="1081669" y="3456878"/>
              <a:ext cx="613317" cy="334537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0500" name="Полилиния 39"/>
            <p:cNvSpPr>
              <a:spLocks noChangeArrowheads="1"/>
            </p:cNvSpPr>
            <p:nvPr/>
          </p:nvSpPr>
          <p:spPr bwMode="auto">
            <a:xfrm flipH="1">
              <a:off x="1661532" y="3713357"/>
              <a:ext cx="1873405" cy="1315844"/>
            </a:xfrm>
            <a:custGeom>
              <a:avLst/>
              <a:gdLst>
                <a:gd name="T0" fmla="*/ 48881 w 2955073"/>
                <a:gd name="T1" fmla="*/ 0 h 501805"/>
                <a:gd name="T2" fmla="*/ 11067 w 2955073"/>
                <a:gd name="T3" fmla="*/ 1111211466 h 501805"/>
                <a:gd name="T4" fmla="*/ 0 w 2955073"/>
                <a:gd name="T5" fmla="*/ 2147483646 h 501805"/>
                <a:gd name="T6" fmla="*/ 0 60000 65536"/>
                <a:gd name="T7" fmla="*/ 0 60000 65536"/>
                <a:gd name="T8" fmla="*/ 0 60000 65536"/>
                <a:gd name="T9" fmla="*/ 0 w 2955073"/>
                <a:gd name="T10" fmla="*/ 0 h 501805"/>
                <a:gd name="T11" fmla="*/ 2955073 w 2955073"/>
                <a:gd name="T12" fmla="*/ 501805 h 5018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55073" h="501805">
                  <a:moveTo>
                    <a:pt x="2955073" y="0"/>
                  </a:moveTo>
                  <a:cubicBezTo>
                    <a:pt x="2058329" y="52968"/>
                    <a:pt x="1161585" y="105937"/>
                    <a:pt x="669073" y="189571"/>
                  </a:cubicBezTo>
                  <a:cubicBezTo>
                    <a:pt x="176561" y="273205"/>
                    <a:pt x="88280" y="387505"/>
                    <a:pt x="0" y="501805"/>
                  </a:cubicBez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Скругленная прямоугольная выноска 41"/>
            <p:cNvSpPr/>
            <p:nvPr/>
          </p:nvSpPr>
          <p:spPr bwMode="auto">
            <a:xfrm>
              <a:off x="3537515" y="3755461"/>
              <a:ext cx="3476602" cy="571754"/>
            </a:xfrm>
            <a:prstGeom prst="wedgeRoundRectCallout">
              <a:avLst>
                <a:gd name="adj1" fmla="val -51219"/>
                <a:gd name="adj2" fmla="val 146853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2800" dirty="0">
                  <a:latin typeface="Arial" charset="0"/>
                </a:rPr>
                <a:t>Нельзя перекрыть!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230" grpId="0"/>
      <p:bldP spid="9231" grpId="0"/>
      <p:bldP spid="92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 чисел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55769-F5AB-4C17-ABA7-65C5D905390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06400" y="882650"/>
            <a:ext cx="8394700" cy="31702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i="1" dirty="0">
                <a:ea typeface="Calibri" pitchFamily="34" charset="0"/>
                <a:cs typeface="Times New Roman" pitchFamily="18" charset="0"/>
              </a:rPr>
              <a:t>Элементами множеств </a:t>
            </a: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 являются натуральные числа, причём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</a:t>
            </a:r>
            <a:endParaRPr lang="ru-RU" sz="1600" dirty="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{2, 4, 6, 8, 10, 12} </a:t>
            </a:r>
            <a:r>
              <a:rPr lang="ru-RU" sz="2400" i="1" dirty="0"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2800" dirty="0">
                <a:ea typeface="TimesNewRoman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{4, 8, 12, 116}.</a:t>
            </a:r>
          </a:p>
          <a:p>
            <a:pPr>
              <a:defRPr/>
            </a:pPr>
            <a:r>
              <a:rPr lang="ru-RU" sz="2400" i="1" dirty="0">
                <a:ea typeface="Calibri" pitchFamily="34" charset="0"/>
                <a:cs typeface="Times New Roman" pitchFamily="18" charset="0"/>
              </a:rPr>
              <a:t>Известно, что выражение</a:t>
            </a:r>
            <a:endParaRPr lang="ru-RU" sz="1600" dirty="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ea typeface="Calibri" pitchFamily="34" charset="0"/>
                <a:cs typeface="Arial" pitchFamily="34" charset="0"/>
              </a:rPr>
              <a:t>(</a:t>
            </a:r>
            <a:r>
              <a:rPr lang="ru-RU" sz="2800" i="1" dirty="0"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sz="2800" i="1" dirty="0"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>
                <a:ea typeface="TimesNewRoman"/>
                <a:cs typeface="Symbol" pitchFamily="18" charset="2"/>
                <a:sym typeface="Symbol" pitchFamily="18" charset="2"/>
              </a:rPr>
              <a:t>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ea typeface="TimesNewRoman"/>
                <a:cs typeface="Times New Roman" pitchFamily="18" charset="0"/>
              </a:rPr>
              <a:t>P</a:t>
            </a:r>
            <a:r>
              <a:rPr lang="ru-RU" sz="2800" dirty="0">
                <a:ea typeface="TimesNewRoman"/>
                <a:cs typeface="TimesNewRoman"/>
              </a:rPr>
              <a:t>) </a:t>
            </a:r>
            <a:r>
              <a:rPr lang="ru-RU" sz="2800" dirty="0">
                <a:cs typeface="Calibri" pitchFamily="34" charset="0"/>
              </a:rPr>
              <a:t>→ </a:t>
            </a:r>
            <a:r>
              <a:rPr lang="ru-RU" sz="2800" dirty="0">
                <a:ea typeface="TimesNewRoman"/>
                <a:cs typeface="TimesNewRoman"/>
              </a:rPr>
              <a:t>(((</a:t>
            </a:r>
            <a:r>
              <a:rPr lang="ru-RU" sz="2800" i="1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</a:t>
            </a:r>
            <a:r>
              <a:rPr lang="ru-RU" sz="2800" i="1" dirty="0">
                <a:ea typeface="TimesNewRoman"/>
                <a:cs typeface="TimesNewRoman"/>
              </a:rPr>
              <a:t> </a:t>
            </a:r>
            <a:r>
              <a:rPr lang="ru-RU" sz="2800" dirty="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 dirty="0">
                <a:ea typeface="TimesNewRoman"/>
                <a:cs typeface="TimesNewRoman"/>
              </a:rPr>
              <a:t> </a:t>
            </a:r>
            <a:r>
              <a:rPr lang="ru-RU" sz="2400" i="1" dirty="0">
                <a:latin typeface="Times New Roman" pitchFamily="18" charset="0"/>
                <a:cs typeface="Calibri" pitchFamily="34" charset="0"/>
              </a:rPr>
              <a:t>Q</a:t>
            </a:r>
            <a:r>
              <a:rPr lang="ru-RU" sz="2800" dirty="0">
                <a:ea typeface="TimesNewRoman"/>
                <a:cs typeface="TimesNewRoman"/>
              </a:rPr>
              <a:t>) </a:t>
            </a:r>
            <a:r>
              <a:rPr lang="ru-RU" sz="2800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</a:t>
            </a:r>
            <a:r>
              <a:rPr lang="ru-RU" sz="2800" dirty="0">
                <a:ea typeface="TimesNewRoman"/>
                <a:cs typeface="TimesNewRoman"/>
              </a:rPr>
              <a:t> ¬(</a:t>
            </a:r>
            <a:r>
              <a:rPr lang="ru-RU" sz="2800" i="1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 </a:t>
            </a:r>
            <a:r>
              <a:rPr lang="ru-RU" sz="2800" dirty="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 </a:t>
            </a:r>
            <a:r>
              <a:rPr lang="ru-RU" sz="2800" i="1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A</a:t>
            </a:r>
            <a:r>
              <a:rPr lang="ru-RU" sz="2800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)) </a:t>
            </a:r>
            <a:r>
              <a:rPr lang="ru-RU" sz="2800" dirty="0">
                <a:latin typeface="Times New Roman" pitchFamily="18" charset="0"/>
                <a:cs typeface="Calibri" pitchFamily="34" charset="0"/>
                <a:sym typeface="Symbol" pitchFamily="18" charset="2"/>
              </a:rPr>
              <a:t>→ </a:t>
            </a:r>
            <a:r>
              <a:rPr lang="ru-RU" sz="2800" dirty="0">
                <a:ea typeface="TimesNewRoman"/>
                <a:cs typeface="TimesNewRoman"/>
                <a:sym typeface="Symbol" pitchFamily="18" charset="2"/>
              </a:rPr>
              <a:t>¬</a:t>
            </a:r>
            <a:r>
              <a:rPr lang="ru-RU" sz="2800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(</a:t>
            </a:r>
            <a:r>
              <a:rPr lang="ru-RU" sz="2800" i="1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 </a:t>
            </a:r>
            <a:r>
              <a:rPr lang="ru-RU" sz="2800" dirty="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 dirty="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 </a:t>
            </a:r>
            <a:r>
              <a:rPr lang="ru-RU" sz="2400" i="1" dirty="0">
                <a:latin typeface="Times New Roman" pitchFamily="18" charset="0"/>
                <a:cs typeface="Calibri" pitchFamily="34" charset="0"/>
                <a:sym typeface="Symbol" pitchFamily="18" charset="2"/>
              </a:rPr>
              <a:t>P</a:t>
            </a:r>
            <a:r>
              <a:rPr lang="ru-RU" sz="2800" dirty="0">
                <a:ea typeface="TimesNewRoman"/>
                <a:cs typeface="TimesNewRoman"/>
                <a:sym typeface="Symbol" pitchFamily="18" charset="2"/>
              </a:rPr>
              <a:t>))</a:t>
            </a:r>
            <a:endParaRPr lang="ru-RU" sz="2400" i="1" dirty="0">
              <a:latin typeface="Times New Roman" pitchFamily="18" charset="0"/>
              <a:cs typeface="Calibri" pitchFamily="34" charset="0"/>
              <a:sym typeface="Symbol" pitchFamily="18" charset="2"/>
            </a:endParaRPr>
          </a:p>
          <a:p>
            <a:pPr>
              <a:defRPr/>
            </a:pPr>
            <a:r>
              <a:rPr lang="ru-RU" sz="2400" i="1" dirty="0">
                <a:cs typeface="Calibri" pitchFamily="34" charset="0"/>
                <a:sym typeface="Symbol" pitchFamily="18" charset="2"/>
              </a:rPr>
              <a:t>истинно при любом значении переменной </a:t>
            </a:r>
            <a:r>
              <a:rPr lang="ru-RU" sz="2400" i="1" dirty="0">
                <a:latin typeface="Times New Roman" pitchFamily="18" charset="0"/>
                <a:cs typeface="Calibri" pitchFamily="34" charset="0"/>
                <a:sym typeface="Symbol" pitchFamily="18" charset="2"/>
              </a:rPr>
              <a:t>х</a:t>
            </a:r>
            <a:r>
              <a:rPr lang="ru-RU" sz="2400" i="1" dirty="0">
                <a:cs typeface="Calibri" pitchFamily="34" charset="0"/>
                <a:sym typeface="Symbol" pitchFamily="18" charset="2"/>
              </a:rPr>
              <a:t>. Определите наименьшее возможное значение суммы элементов множества </a:t>
            </a:r>
            <a:r>
              <a:rPr lang="ru-RU" sz="2400" i="1" dirty="0">
                <a:latin typeface="Times New Roman" pitchFamily="18" charset="0"/>
                <a:cs typeface="Calibri" pitchFamily="34" charset="0"/>
                <a:sym typeface="Symbol" pitchFamily="18" charset="2"/>
              </a:rPr>
              <a:t>A</a:t>
            </a:r>
            <a:r>
              <a:rPr lang="ru-RU" sz="2400" i="1" dirty="0">
                <a:cs typeface="Calibri" pitchFamily="34" charset="0"/>
                <a:sym typeface="Symbol" pitchFamily="18" charset="2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 dirty="0">
              <a:latin typeface="Times New Roman" pitchFamily="18" charset="0"/>
              <a:ea typeface="TimesNewRoman"/>
              <a:cs typeface="TimesNewRoman"/>
              <a:sym typeface="Symbol" pitchFamily="18" charset="2"/>
            </a:endParaRPr>
          </a:p>
        </p:txBody>
      </p:sp>
      <p:sp>
        <p:nvSpPr>
          <p:cNvPr id="10246" name="Прямоугольник 4"/>
          <p:cNvSpPr>
            <a:spLocks noChangeArrowheads="1"/>
          </p:cNvSpPr>
          <p:nvPr/>
        </p:nvSpPr>
        <p:spPr bwMode="auto">
          <a:xfrm>
            <a:off x="854075" y="4600575"/>
            <a:ext cx="618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Прямоугольник 5"/>
          <p:cNvSpPr>
            <a:spLocks noChangeArrowheads="1"/>
          </p:cNvSpPr>
          <p:nvPr/>
        </p:nvSpPr>
        <p:spPr bwMode="auto">
          <a:xfrm>
            <a:off x="406400" y="4105275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10248" name="Прямоугольник 6"/>
          <p:cNvSpPr>
            <a:spLocks noChangeArrowheads="1"/>
          </p:cNvSpPr>
          <p:nvPr/>
        </p:nvSpPr>
        <p:spPr bwMode="auto">
          <a:xfrm>
            <a:off x="406400" y="5172075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60600" y="5686425"/>
          <a:ext cx="2540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5686425"/>
                        <a:ext cx="2540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 чисел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278174-D53F-4B6B-8CFA-8C9DF0DA443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114800" y="2755900"/>
            <a:ext cx="1663700" cy="5842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22533" name="Object 2"/>
          <p:cNvGraphicFramePr>
            <a:graphicFrameLocks noChangeAspect="1"/>
          </p:cNvGraphicFramePr>
          <p:nvPr/>
        </p:nvGraphicFramePr>
        <p:xfrm>
          <a:off x="723900" y="1346200"/>
          <a:ext cx="2540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346200"/>
                        <a:ext cx="2540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3"/>
          <p:cNvGraphicFramePr>
            <a:graphicFrameLocks noChangeAspect="1"/>
          </p:cNvGraphicFramePr>
          <p:nvPr/>
        </p:nvGraphicFramePr>
        <p:xfrm>
          <a:off x="3463925" y="1346200"/>
          <a:ext cx="31305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5" imgW="1346200" imgH="228600" progId="Equation.3">
                  <p:embed/>
                </p:oleObj>
              </mc:Choice>
              <mc:Fallback>
                <p:oleObj name="Формула" r:id="rId5" imgW="1346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1346200"/>
                        <a:ext cx="31305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"/>
          <p:cNvGraphicFramePr>
            <a:graphicFrameLocks noChangeAspect="1"/>
          </p:cNvGraphicFramePr>
          <p:nvPr/>
        </p:nvGraphicFramePr>
        <p:xfrm>
          <a:off x="3479800" y="1762125"/>
          <a:ext cx="27162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Формула" r:id="rId7" imgW="1167893" imgH="253890" progId="Equation.3">
                  <p:embed/>
                </p:oleObj>
              </mc:Choice>
              <mc:Fallback>
                <p:oleObj name="Формула" r:id="rId7" imgW="1167893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1762125"/>
                        <a:ext cx="27162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5"/>
          <p:cNvGraphicFramePr>
            <a:graphicFrameLocks noChangeAspect="1"/>
          </p:cNvGraphicFramePr>
          <p:nvPr/>
        </p:nvGraphicFramePr>
        <p:xfrm>
          <a:off x="3482975" y="2298700"/>
          <a:ext cx="23034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Формула" r:id="rId9" imgW="990600" imgH="228600" progId="Equation.3">
                  <p:embed/>
                </p:oleObj>
              </mc:Choice>
              <mc:Fallback>
                <p:oleObj name="Формула" r:id="rId9" imgW="990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298700"/>
                        <a:ext cx="230346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3479800" y="2847975"/>
          <a:ext cx="21558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Формула" r:id="rId11" imgW="926698" imgH="203112" progId="Equation.3">
                  <p:embed/>
                </p:oleObj>
              </mc:Choice>
              <mc:Fallback>
                <p:oleObj name="Формула" r:id="rId11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2847975"/>
                        <a:ext cx="21558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8" name="Группа 9"/>
          <p:cNvGrpSpPr>
            <a:grpSpLocks/>
          </p:cNvGrpSpPr>
          <p:nvPr/>
        </p:nvGrpSpPr>
        <p:grpSpPr bwMode="auto">
          <a:xfrm>
            <a:off x="4686300" y="3365500"/>
            <a:ext cx="1308100" cy="571500"/>
            <a:chOff x="4559300" y="3441700"/>
            <a:chExt cx="1308100" cy="571500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4559300" y="3441700"/>
              <a:ext cx="1308100" cy="571500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4756150" y="3481388"/>
            <a:ext cx="9747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7" name="Формула" r:id="rId13" imgW="418918" imgH="215806" progId="Equation.3">
                    <p:embed/>
                  </p:oleObj>
                </mc:Choice>
                <mc:Fallback>
                  <p:oleObj name="Формула" r:id="rId13" imgW="418918" imgH="215806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50" y="3481388"/>
                          <a:ext cx="9747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9" name="Прямоугольник 12"/>
          <p:cNvSpPr>
            <a:spLocks noChangeArrowheads="1"/>
          </p:cNvSpPr>
          <p:nvPr/>
        </p:nvSpPr>
        <p:spPr bwMode="auto">
          <a:xfrm>
            <a:off x="5848350" y="2749550"/>
            <a:ext cx="2290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11278" name="Прямоугольник 13"/>
          <p:cNvSpPr>
            <a:spLocks noChangeArrowheads="1"/>
          </p:cNvSpPr>
          <p:nvPr/>
        </p:nvSpPr>
        <p:spPr bwMode="auto">
          <a:xfrm>
            <a:off x="406400" y="3486150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741363" y="3921125"/>
          <a:ext cx="44116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Формула" r:id="rId15" imgW="1536033" imgH="253890" progId="Equation.3">
                  <p:embed/>
                </p:oleObj>
              </mc:Choice>
              <mc:Fallback>
                <p:oleObj name="Формула" r:id="rId15" imgW="1536033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3921125"/>
                        <a:ext cx="441166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Прямоугольник 15"/>
          <p:cNvSpPr>
            <a:spLocks noChangeArrowheads="1"/>
          </p:cNvSpPr>
          <p:nvPr/>
        </p:nvSpPr>
        <p:spPr bwMode="auto">
          <a:xfrm>
            <a:off x="762000" y="4718050"/>
            <a:ext cx="80692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{2, 4, 6, 8, 10, 12}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{4, 8, 12, 116}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660400" y="5365750"/>
            <a:ext cx="3019425" cy="641350"/>
            <a:chOff x="660399" y="5366534"/>
            <a:chExt cx="3019503" cy="640566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60399" y="5372876"/>
              <a:ext cx="3019503" cy="634224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549" name="Прямоугольник 18"/>
            <p:cNvSpPr>
              <a:spLocks noChangeArrowheads="1"/>
            </p:cNvSpPr>
            <p:nvPr/>
          </p:nvSpPr>
          <p:spPr bwMode="auto">
            <a:xfrm>
              <a:off x="761999" y="5366534"/>
              <a:ext cx="29179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altLang="ru-RU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min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</a:t>
              </a:r>
              <a:r>
                <a:rPr lang="en-US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{4, 8, 12}</a:t>
              </a:r>
              <a:endParaRPr lang="ru-RU" altLang="ru-RU" sz="20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4165600" y="5372100"/>
            <a:ext cx="2044700" cy="635000"/>
            <a:chOff x="3619500" y="5372100"/>
            <a:chExt cx="2044700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500" y="5372100"/>
              <a:ext cx="2044700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95700" y="5403850"/>
              <a:ext cx="1943100" cy="5857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сумма</a:t>
              </a: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 2</a:t>
              </a: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4</a:t>
              </a:r>
              <a:endParaRPr lang="ru-RU" sz="2000" dirty="0"/>
            </a:p>
          </p:txBody>
        </p:sp>
      </p:grpSp>
      <p:sp>
        <p:nvSpPr>
          <p:cNvPr id="22545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2009775" y="5873750"/>
            <a:ext cx="3019425" cy="560388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 чисел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2355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76D7C5-D4DA-4E1B-B709-2F1AA8FD461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06400" y="882650"/>
            <a:ext cx="8394700" cy="34163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i="1" dirty="0"/>
              <a:t>Элементами множеств </a:t>
            </a:r>
            <a:r>
              <a:rPr lang="x-none" sz="2400" i="1"/>
              <a:t>А</a:t>
            </a:r>
            <a:r>
              <a:rPr lang="ru-RU" sz="2400" i="1" dirty="0"/>
              <a:t>, </a:t>
            </a:r>
            <a:r>
              <a:rPr lang="x-none" sz="2400" i="1"/>
              <a:t>P</a:t>
            </a:r>
            <a:r>
              <a:rPr lang="ru-RU" sz="2400" i="1" dirty="0"/>
              <a:t> и </a:t>
            </a:r>
            <a:r>
              <a:rPr lang="x-none" sz="2400" i="1"/>
              <a:t>Q</a:t>
            </a:r>
            <a:r>
              <a:rPr lang="ru-RU" sz="2400" i="1" dirty="0"/>
              <a:t> являются натуральные числа, причём</a:t>
            </a:r>
            <a:r>
              <a:rPr lang="ru-RU" sz="2400" dirty="0"/>
              <a:t> </a:t>
            </a: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x-none" sz="2400">
                <a:latin typeface="Times New Roman" pitchFamily="18" charset="0"/>
                <a:cs typeface="Times New Roman" pitchFamily="18" charset="0"/>
              </a:rPr>
              <a:t> = { 2, 4, 6, 8, 10, 12, 14, 16, 18, 20}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x-none" sz="2400">
                <a:latin typeface="Times New Roman" pitchFamily="18" charset="0"/>
                <a:cs typeface="Times New Roman" pitchFamily="18" charset="0"/>
              </a:rPr>
              <a:t> = { 3, 6, 9, 12, 15, 18, 21, 24, 27, 30 }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400" i="1" dirty="0"/>
              <a:t>Известно, что выражение</a:t>
            </a:r>
            <a:endParaRPr lang="ru-RU" sz="2400" dirty="0"/>
          </a:p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→ ¬(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(¬(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→ ¬(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)) </a:t>
            </a:r>
          </a:p>
          <a:p>
            <a:pPr>
              <a:defRPr/>
            </a:pPr>
            <a:r>
              <a:rPr lang="ru-RU" sz="2400" i="1" dirty="0"/>
              <a:t>истинно при любом значении переменной х. Определите наибольшее возможное количество элементов множества </a:t>
            </a:r>
            <a:r>
              <a:rPr lang="x-none" sz="2400" i="1"/>
              <a:t>A</a:t>
            </a:r>
            <a:r>
              <a:rPr lang="ru-RU" sz="2400" i="1" dirty="0"/>
              <a:t>.</a:t>
            </a:r>
            <a:endParaRPr lang="ru-RU" sz="2800" dirty="0">
              <a:latin typeface="Times New Roman" pitchFamily="18" charset="0"/>
              <a:ea typeface="TimesNewRoman"/>
              <a:cs typeface="TimesNewRoman"/>
              <a:sym typeface="Symbol" pitchFamily="18" charset="2"/>
            </a:endParaRPr>
          </a:p>
        </p:txBody>
      </p:sp>
      <p:sp>
        <p:nvSpPr>
          <p:cNvPr id="12294" name="Прямоугольник 4"/>
          <p:cNvSpPr>
            <a:spLocks noChangeArrowheads="1"/>
          </p:cNvSpPr>
          <p:nvPr/>
        </p:nvSpPr>
        <p:spPr bwMode="auto">
          <a:xfrm>
            <a:off x="854075" y="4800600"/>
            <a:ext cx="618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Прямоугольник 5"/>
          <p:cNvSpPr>
            <a:spLocks noChangeArrowheads="1"/>
          </p:cNvSpPr>
          <p:nvPr/>
        </p:nvSpPr>
        <p:spPr bwMode="auto">
          <a:xfrm>
            <a:off x="406400" y="4306888"/>
            <a:ext cx="6197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12296" name="Прямоугольник 6"/>
          <p:cNvSpPr>
            <a:spLocks noChangeArrowheads="1"/>
          </p:cNvSpPr>
          <p:nvPr/>
        </p:nvSpPr>
        <p:spPr bwMode="auto">
          <a:xfrm>
            <a:off x="406400" y="5373688"/>
            <a:ext cx="6197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098675" y="5886450"/>
          <a:ext cx="28654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Формула" r:id="rId3" imgW="1231366" imgH="228501" progId="Equation.3">
                  <p:embed/>
                </p:oleObj>
              </mc:Choice>
              <mc:Fallback>
                <p:oleObj name="Формула" r:id="rId3" imgW="1231366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5886450"/>
                        <a:ext cx="28654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294" grpId="0"/>
      <p:bldP spid="12295" grpId="0"/>
      <p:bldP spid="122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 чисел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AE7556-1DE2-4165-95EE-818BFA11220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217988" y="3124200"/>
            <a:ext cx="1547812" cy="500063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463925" y="1346200"/>
          <a:ext cx="32194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Формула" r:id="rId3" imgW="1384300" imgH="228600" progId="Equation.3">
                  <p:embed/>
                </p:oleObj>
              </mc:Choice>
              <mc:Fallback>
                <p:oleObj name="Формула" r:id="rId3" imgW="13843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1346200"/>
                        <a:ext cx="32194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3502025" y="3121025"/>
          <a:ext cx="2155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Формула" r:id="rId5" imgW="927100" imgH="228600" progId="Equation.3">
                  <p:embed/>
                </p:oleObj>
              </mc:Choice>
              <mc:Fallback>
                <p:oleObj name="Формула" r:id="rId5" imgW="927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3121025"/>
                        <a:ext cx="21558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870450" y="3689350"/>
            <a:ext cx="1006475" cy="571500"/>
            <a:chOff x="4710461" y="3441700"/>
            <a:chExt cx="1005778" cy="571500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4710461" y="3441700"/>
              <a:ext cx="1005778" cy="571500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24600" name="Object 7"/>
            <p:cNvGraphicFramePr>
              <a:graphicFrameLocks noChangeAspect="1"/>
            </p:cNvGraphicFramePr>
            <p:nvPr/>
          </p:nvGraphicFramePr>
          <p:xfrm>
            <a:off x="4843346" y="3482045"/>
            <a:ext cx="7969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3" name="Формула" r:id="rId7" imgW="342603" imgH="215713" progId="Equation.3">
                    <p:embed/>
                  </p:oleObj>
                </mc:Choice>
                <mc:Fallback>
                  <p:oleObj name="Формула" r:id="rId7" imgW="342603" imgH="215713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3346" y="3482045"/>
                          <a:ext cx="7969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6" name="Прямоугольник 12"/>
          <p:cNvSpPr>
            <a:spLocks noChangeArrowheads="1"/>
          </p:cNvSpPr>
          <p:nvPr/>
        </p:nvSpPr>
        <p:spPr bwMode="auto">
          <a:xfrm>
            <a:off x="5848350" y="3105150"/>
            <a:ext cx="229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2</a:t>
            </a:r>
            <a:endParaRPr lang="ru-RU" altLang="ru-RU" sz="1600"/>
          </a:p>
        </p:txBody>
      </p:sp>
      <p:sp>
        <p:nvSpPr>
          <p:cNvPr id="13327" name="Прямоугольник 13"/>
          <p:cNvSpPr>
            <a:spLocks noChangeArrowheads="1"/>
          </p:cNvSpPr>
          <p:nvPr/>
        </p:nvSpPr>
        <p:spPr bwMode="auto">
          <a:xfrm>
            <a:off x="406400" y="3208338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785813" y="3671888"/>
          <a:ext cx="29162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Формула" r:id="rId9" imgW="1016000" imgH="241300" progId="Equation.3">
                  <p:embed/>
                </p:oleObj>
              </mc:Choice>
              <mc:Fallback>
                <p:oleObj name="Формула" r:id="rId9" imgW="10160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671888"/>
                        <a:ext cx="291623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Прямоугольник 15"/>
          <p:cNvSpPr>
            <a:spLocks noChangeArrowheads="1"/>
          </p:cNvSpPr>
          <p:nvPr/>
        </p:nvSpPr>
        <p:spPr bwMode="auto">
          <a:xfrm>
            <a:off x="762000" y="4340225"/>
            <a:ext cx="80692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 2, 4, 6, 8, 10, 12, 14, 16, 18, 20}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 3, 6, 9, 12, 15, 18, 21, 24, 27, 30 }</a:t>
            </a:r>
            <a:r>
              <a:rPr lang="ru-RU" altLang="ru-RU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20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738188" y="5567363"/>
            <a:ext cx="5729287" cy="639762"/>
            <a:chOff x="660399" y="5366534"/>
            <a:chExt cx="5729249" cy="640566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60399" y="5372892"/>
              <a:ext cx="5729249" cy="634208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8" name="Прямоугольник 18"/>
            <p:cNvSpPr>
              <a:spLocks noChangeArrowheads="1"/>
            </p:cNvSpPr>
            <p:nvPr/>
          </p:nvSpPr>
          <p:spPr bwMode="auto">
            <a:xfrm>
              <a:off x="761999" y="5366534"/>
              <a:ext cx="561649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altLang="ru-RU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max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</a:t>
              </a:r>
              <a:r>
                <a:rPr lang="ru-RU" altLang="ru-RU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{ 3, 9, 15, 21, 24, 27, 30 }</a:t>
              </a:r>
              <a:endParaRPr lang="ru-RU" altLang="ru-RU" sz="20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6664325" y="5572125"/>
            <a:ext cx="1308100" cy="635000"/>
            <a:chOff x="3619500" y="5372100"/>
            <a:chExt cx="1309340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500" y="5372100"/>
              <a:ext cx="1242602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95772" y="5403850"/>
              <a:ext cx="1233068" cy="5857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7 </a:t>
              </a: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шт.</a:t>
              </a:r>
              <a:endParaRPr lang="ru-RU" sz="2000" dirty="0"/>
            </a:p>
          </p:txBody>
        </p:sp>
      </p:grpSp>
      <p:sp>
        <p:nvSpPr>
          <p:cNvPr id="24590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24591" name="Object 9"/>
          <p:cNvGraphicFramePr>
            <a:graphicFrameLocks noChangeAspect="1"/>
          </p:cNvGraphicFramePr>
          <p:nvPr/>
        </p:nvGraphicFramePr>
        <p:xfrm>
          <a:off x="549275" y="1336675"/>
          <a:ext cx="28654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Формула" r:id="rId11" imgW="1231366" imgH="228501" progId="Equation.3">
                  <p:embed/>
                </p:oleObj>
              </mc:Choice>
              <mc:Fallback>
                <p:oleObj name="Формула" r:id="rId11" imgW="1231366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336675"/>
                        <a:ext cx="28654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0"/>
          <p:cNvGraphicFramePr>
            <a:graphicFrameLocks noChangeAspect="1"/>
          </p:cNvGraphicFramePr>
          <p:nvPr/>
        </p:nvGraphicFramePr>
        <p:xfrm>
          <a:off x="3467100" y="1758950"/>
          <a:ext cx="4194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Формула" r:id="rId13" imgW="1803400" imgH="228600" progId="Equation.3">
                  <p:embed/>
                </p:oleObj>
              </mc:Choice>
              <mc:Fallback>
                <p:oleObj name="Формула" r:id="rId13" imgW="18034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758950"/>
                        <a:ext cx="4194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3478213" y="2171700"/>
          <a:ext cx="31892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Формула" r:id="rId15" imgW="1371600" imgH="228600" progId="Equation.3">
                  <p:embed/>
                </p:oleObj>
              </mc:Choice>
              <mc:Fallback>
                <p:oleObj name="Формула" r:id="rId15" imgW="1371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2171700"/>
                        <a:ext cx="31892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503613" y="2673350"/>
          <a:ext cx="2155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Формула" r:id="rId17" imgW="927100" imgH="228600" progId="Equation.3">
                  <p:embed/>
                </p:oleObj>
              </mc:Choice>
              <mc:Fallback>
                <p:oleObj name="Формула" r:id="rId17" imgW="927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673350"/>
                        <a:ext cx="21558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26" grpId="0"/>
      <p:bldP spid="13327" grpId="0"/>
      <p:bldP spid="133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BF6D05-204C-4BAE-85B5-8748D313E35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273843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Для какого наибольшего натурального числа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i="1" dirty="0"/>
              <a:t> </a:t>
            </a:r>
            <a:r>
              <a:rPr lang="ru-RU" sz="2800" i="1" dirty="0"/>
              <a:t>выражение</a:t>
            </a:r>
            <a:endParaRPr lang="ru-RU" sz="2800" dirty="0"/>
          </a:p>
          <a:p>
            <a:pPr algn="ctr">
              <a:defRPr/>
            </a:pP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¬ДЕЛ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6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¬ДЕЛ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4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тождественно истинно (то есть принимает значение </a:t>
            </a:r>
            <a:r>
              <a:rPr lang="ru-RU" sz="2800" dirty="0"/>
              <a:t>1</a:t>
            </a:r>
            <a:r>
              <a:rPr lang="ru-RU" sz="2800" i="1" dirty="0"/>
              <a:t> при любом натуральном значении переменной </a:t>
            </a:r>
            <a:r>
              <a:rPr lang="x-none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/>
              <a:t>)? </a:t>
            </a:r>
            <a:endParaRPr lang="ru-RU" sz="2800" dirty="0"/>
          </a:p>
        </p:txBody>
      </p:sp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854075" y="5084763"/>
            <a:ext cx="4545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Прямоугольник 5"/>
          <p:cNvSpPr>
            <a:spLocks noChangeArrowheads="1"/>
          </p:cNvSpPr>
          <p:nvPr/>
        </p:nvSpPr>
        <p:spPr bwMode="auto">
          <a:xfrm>
            <a:off x="406400" y="4646613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14344" name="Прямоугольник 6"/>
          <p:cNvSpPr>
            <a:spLocks noChangeArrowheads="1"/>
          </p:cNvSpPr>
          <p:nvPr/>
        </p:nvSpPr>
        <p:spPr bwMode="auto">
          <a:xfrm>
            <a:off x="406400" y="5708650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14345" name="Прямоугольник 8"/>
          <p:cNvSpPr>
            <a:spLocks noChangeArrowheads="1"/>
          </p:cNvSpPr>
          <p:nvPr/>
        </p:nvSpPr>
        <p:spPr bwMode="auto">
          <a:xfrm>
            <a:off x="406400" y="3648075"/>
            <a:ext cx="8324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 = 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endParaRPr lang="ru-RU" altLang="ru-RU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3821113" y="5741988"/>
          <a:ext cx="22844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Формула" r:id="rId3" imgW="1040948" imgH="241195" progId="Equation.3">
                  <p:embed/>
                </p:oleObj>
              </mc:Choice>
              <mc:Fallback>
                <p:oleObj name="Формула" r:id="rId3" imgW="1040948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5741988"/>
                        <a:ext cx="228441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 bwMode="auto">
          <a:xfrm>
            <a:off x="2174875" y="4541838"/>
            <a:ext cx="657225" cy="587375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</a:p>
        </p:txBody>
      </p:sp>
      <p:sp>
        <p:nvSpPr>
          <p:cNvPr id="2662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680170-3741-49E6-9C7D-18CF5CAD1D5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094163" y="2343150"/>
            <a:ext cx="1547812" cy="500063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367088" y="1376363"/>
          <a:ext cx="30130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Формула" r:id="rId3" imgW="1295400" imgH="241300" progId="Equation.3">
                  <p:embed/>
                </p:oleObj>
              </mc:Choice>
              <mc:Fallback>
                <p:oleObj name="Формула" r:id="rId3" imgW="1295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376363"/>
                        <a:ext cx="30130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3390900" y="2370138"/>
          <a:ext cx="2155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Формула" r:id="rId5" imgW="926698" imgH="203112" progId="Equation.3">
                  <p:embed/>
                </p:oleObj>
              </mc:Choice>
              <mc:Fallback>
                <p:oleObj name="Формула" r:id="rId5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2370138"/>
                        <a:ext cx="2155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537075" y="2908300"/>
            <a:ext cx="1428750" cy="571500"/>
            <a:chOff x="4498590" y="3441700"/>
            <a:chExt cx="1429520" cy="571654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4498590" y="3441700"/>
              <a:ext cx="1429520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26649" name="Object 7"/>
            <p:cNvGraphicFramePr>
              <a:graphicFrameLocks noChangeAspect="1"/>
            </p:cNvGraphicFramePr>
            <p:nvPr/>
          </p:nvGraphicFramePr>
          <p:xfrm>
            <a:off x="4637356" y="3452967"/>
            <a:ext cx="1209675" cy="560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2" name="Формула" r:id="rId7" imgW="520474" imgH="241195" progId="Equation.3">
                    <p:embed/>
                  </p:oleObj>
                </mc:Choice>
                <mc:Fallback>
                  <p:oleObj name="Формула" r:id="rId7" imgW="520474" imgH="24119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7356" y="3452967"/>
                          <a:ext cx="1209675" cy="560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3" name="Прямоугольник 12"/>
          <p:cNvSpPr>
            <a:spLocks noChangeArrowheads="1"/>
          </p:cNvSpPr>
          <p:nvPr/>
        </p:nvSpPr>
        <p:spPr bwMode="auto">
          <a:xfrm>
            <a:off x="5726113" y="2325688"/>
            <a:ext cx="2289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15374" name="Прямоугольник 13"/>
          <p:cNvSpPr>
            <a:spLocks noChangeArrowheads="1"/>
          </p:cNvSpPr>
          <p:nvPr/>
        </p:nvSpPr>
        <p:spPr bwMode="auto">
          <a:xfrm>
            <a:off x="406400" y="3208338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882650" y="3635375"/>
          <a:ext cx="50657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Уравнение" r:id="rId9" imgW="1764534" imgH="266584" progId="Equation.3">
                  <p:embed/>
                </p:oleObj>
              </mc:Choice>
              <mc:Fallback>
                <p:oleObj name="Уравнение" r:id="rId9" imgW="1764534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635375"/>
                        <a:ext cx="5065713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Прямоугольник 15"/>
          <p:cNvSpPr>
            <a:spLocks noChangeArrowheads="1"/>
          </p:cNvSpPr>
          <p:nvPr/>
        </p:nvSpPr>
        <p:spPr bwMode="auto">
          <a:xfrm>
            <a:off x="784225" y="5154613"/>
            <a:ext cx="3309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∙D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endParaRPr lang="ru-RU" altLang="ru-RU" sz="2000" baseline="-250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4648200" y="4802188"/>
            <a:ext cx="774700" cy="635000"/>
            <a:chOff x="3606478" y="5372100"/>
            <a:chExt cx="776133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201" y="5372100"/>
              <a:ext cx="718877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06478" y="5403850"/>
              <a:ext cx="776133" cy="5842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12</a:t>
              </a:r>
              <a:endParaRPr lang="ru-RU" sz="2000" dirty="0"/>
            </a:p>
          </p:txBody>
        </p:sp>
      </p:grpSp>
      <p:sp>
        <p:nvSpPr>
          <p:cNvPr id="26638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26639" name="Object 10"/>
          <p:cNvGraphicFramePr>
            <a:graphicFrameLocks noChangeAspect="1"/>
          </p:cNvGraphicFramePr>
          <p:nvPr/>
        </p:nvGraphicFramePr>
        <p:xfrm>
          <a:off x="725488" y="1360488"/>
          <a:ext cx="22844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Формула" r:id="rId11" imgW="1040948" imgH="241195" progId="Equation.3">
                  <p:embed/>
                </p:oleObj>
              </mc:Choice>
              <mc:Fallback>
                <p:oleObj name="Формула" r:id="rId11" imgW="1040948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1360488"/>
                        <a:ext cx="228441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3376613" y="1844675"/>
          <a:ext cx="25701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Формула" r:id="rId13" imgW="1104900" imgH="241300" progId="Equation.3">
                  <p:embed/>
                </p:oleObj>
              </mc:Choice>
              <mc:Fallback>
                <p:oleObj name="Формула" r:id="rId13" imgW="11049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1844675"/>
                        <a:ext cx="25701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Скругленная прямоугольная выноска 23"/>
          <p:cNvSpPr/>
          <p:nvPr/>
        </p:nvSpPr>
        <p:spPr bwMode="auto">
          <a:xfrm>
            <a:off x="6299200" y="3722688"/>
            <a:ext cx="2565400" cy="1328737"/>
          </a:xfrm>
          <a:prstGeom prst="wedgeRoundRectCallout">
            <a:avLst>
              <a:gd name="adj1" fmla="val -63851"/>
              <a:gd name="adj2" fmla="val -2772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Одновременно делятся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на 6 и на 4!</a:t>
            </a:r>
          </a:p>
        </p:txBody>
      </p:sp>
      <p:sp>
        <p:nvSpPr>
          <p:cNvPr id="15379" name="Прямоугольник 15"/>
          <p:cNvSpPr>
            <a:spLocks noChangeArrowheads="1"/>
          </p:cNvSpPr>
          <p:nvPr/>
        </p:nvSpPr>
        <p:spPr bwMode="auto">
          <a:xfrm>
            <a:off x="762000" y="4540250"/>
            <a:ext cx="25161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∙D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12</a:t>
            </a:r>
            <a:endParaRPr lang="ru-RU" altLang="ru-RU" sz="2000" baseline="-25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Скругленная прямоугольная выноска 33"/>
          <p:cNvSpPr/>
          <p:nvPr/>
        </p:nvSpPr>
        <p:spPr bwMode="auto">
          <a:xfrm>
            <a:off x="2741613" y="5829300"/>
            <a:ext cx="3201987" cy="593725"/>
          </a:xfrm>
          <a:prstGeom prst="wedgeRoundRectCallout">
            <a:avLst>
              <a:gd name="adj1" fmla="val -50269"/>
              <a:gd name="adj2" fmla="val -8413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любой делитель 12!</a:t>
            </a:r>
          </a:p>
        </p:txBody>
      </p:sp>
      <p:sp>
        <p:nvSpPr>
          <p:cNvPr id="15381" name="Полилиния 34"/>
          <p:cNvSpPr>
            <a:spLocks noChangeArrowheads="1"/>
          </p:cNvSpPr>
          <p:nvPr/>
        </p:nvSpPr>
        <p:spPr bwMode="auto">
          <a:xfrm>
            <a:off x="3236913" y="5095875"/>
            <a:ext cx="1416050" cy="457200"/>
          </a:xfrm>
          <a:custGeom>
            <a:avLst/>
            <a:gdLst>
              <a:gd name="T0" fmla="*/ 0 w 1416205"/>
              <a:gd name="T1" fmla="*/ 457200 h 457200"/>
              <a:gd name="T2" fmla="*/ 590300 w 1416205"/>
              <a:gd name="T3" fmla="*/ 111513 h 457200"/>
              <a:gd name="T4" fmla="*/ 1414500 w 1416205"/>
              <a:gd name="T5" fmla="*/ 0 h 457200"/>
              <a:gd name="T6" fmla="*/ 0 60000 65536"/>
              <a:gd name="T7" fmla="*/ 0 60000 65536"/>
              <a:gd name="T8" fmla="*/ 0 60000 65536"/>
              <a:gd name="T9" fmla="*/ 0 w 1416205"/>
              <a:gd name="T10" fmla="*/ 0 h 457200"/>
              <a:gd name="T11" fmla="*/ 1416205 w 1416205"/>
              <a:gd name="T12" fmla="*/ 457200 h 457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6205" h="457200">
                <a:moveTo>
                  <a:pt x="0" y="457200"/>
                </a:moveTo>
                <a:cubicBezTo>
                  <a:pt x="177490" y="322456"/>
                  <a:pt x="354981" y="187713"/>
                  <a:pt x="591015" y="111513"/>
                </a:cubicBezTo>
                <a:cubicBezTo>
                  <a:pt x="827049" y="35313"/>
                  <a:pt x="1121627" y="17656"/>
                  <a:pt x="1416205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Прямоугольник 35"/>
          <p:cNvSpPr>
            <a:spLocks noChangeArrowheads="1"/>
          </p:cNvSpPr>
          <p:nvPr/>
        </p:nvSpPr>
        <p:spPr bwMode="auto">
          <a:xfrm rot="-1091767">
            <a:off x="3409950" y="4765675"/>
            <a:ext cx="766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FF0000"/>
                </a:solidFill>
              </a:rPr>
              <a:t>max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" grpId="0" animBg="1"/>
      <p:bldP spid="15373" grpId="0"/>
      <p:bldP spid="15374" grpId="0"/>
      <p:bldP spid="15375" grpId="0"/>
      <p:bldP spid="24" grpId="0" animBg="1"/>
      <p:bldP spid="15379" grpId="0"/>
      <p:bldP spid="34" grpId="0" animBg="1"/>
      <p:bldP spid="15381" grpId="0" animBg="1"/>
      <p:bldP spid="153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Постановка задачи</a:t>
            </a:r>
          </a:p>
        </p:txBody>
      </p:sp>
      <p:sp>
        <p:nvSpPr>
          <p:cNvPr id="71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4E01F5-5E22-48A4-BE7F-94D77EF5796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200025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i="1">
                <a:ea typeface="Calibri" pitchFamily="34" charset="0"/>
                <a:cs typeface="Times New Roman" pitchFamily="18" charset="0"/>
              </a:rPr>
              <a:t>На числовой прямой даны два отрезка: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[37; 60]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=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[40; 77]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Укажите наименьшую возможную длину такого отрезка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, что выражение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NewRomanPS-ItalicMT"/>
              </a:rPr>
              <a:t>x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NewRomanPS-ItalicMT"/>
              </a:rPr>
              <a:t> </a:t>
            </a:r>
            <a:r>
              <a:rPr lang="ru-RU" sz="240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40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→ (((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40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40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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¬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40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40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)) → </a:t>
            </a:r>
            <a:r>
              <a:rPr lang="ru-RU" sz="2400">
                <a:ea typeface="Calibri" pitchFamily="34" charset="0"/>
                <a:cs typeface="Times New Roman" pitchFamily="18" charset="0"/>
                <a:sym typeface="Symbol" pitchFamily="18" charset="2"/>
              </a:rPr>
              <a:t>¬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x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NewRomanPS-ItalicMT"/>
                <a:sym typeface="Symbol" pitchFamily="18" charset="2"/>
              </a:rPr>
              <a:t> </a:t>
            </a:r>
            <a:r>
              <a:rPr lang="ru-RU" sz="2400">
                <a:ea typeface="Calibri" pitchFamily="34" charset="0"/>
                <a:cs typeface="Arial" pitchFamily="34" charset="0"/>
                <a:sym typeface="Symbol" pitchFamily="18" charset="2"/>
              </a:rPr>
              <a:t></a:t>
            </a:r>
            <a:r>
              <a:rPr lang="ru-RU" sz="2400">
                <a:latin typeface="Times New Roman" pitchFamily="18" charset="0"/>
                <a:ea typeface="Calibri" pitchFamily="34" charset="0"/>
                <a:cs typeface="SymbolMT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))</a:t>
            </a:r>
            <a:endParaRPr lang="ru-RU" sz="1600">
              <a:sym typeface="Symbol" pitchFamily="18" charset="2"/>
            </a:endParaRPr>
          </a:p>
          <a:p>
            <a:pPr algn="just">
              <a:defRPr/>
            </a:pPr>
            <a:r>
              <a:rPr lang="ru-RU" sz="2400" i="1">
                <a:ea typeface="Calibri" pitchFamily="34" charset="0"/>
                <a:cs typeface="Calibri" pitchFamily="34" charset="0"/>
                <a:sym typeface="Symbol" pitchFamily="18" charset="2"/>
              </a:rPr>
              <a:t>истинно при любом значении переменной </a:t>
            </a:r>
            <a:r>
              <a:rPr lang="ru-RU" sz="2800" i="1">
                <a:latin typeface="Times New Roman" pitchFamily="18" charset="0"/>
                <a:ea typeface="Calibri" pitchFamily="34" charset="0"/>
                <a:cs typeface="Calibri" pitchFamily="34" charset="0"/>
                <a:sym typeface="Symbol" pitchFamily="18" charset="2"/>
              </a:rPr>
              <a:t>х</a:t>
            </a:r>
            <a:r>
              <a:rPr lang="ru-RU" sz="2400" i="1">
                <a:ea typeface="Calibri" pitchFamily="34" charset="0"/>
                <a:cs typeface="Calibri" pitchFamily="34" charset="0"/>
                <a:sym typeface="Symbol" pitchFamily="18" charset="2"/>
              </a:rPr>
              <a:t>.</a:t>
            </a:r>
            <a:endParaRPr lang="ru-RU" sz="2400"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06400" y="3035300"/>
            <a:ext cx="8394700" cy="31702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i="1">
                <a:ea typeface="Calibri" pitchFamily="34" charset="0"/>
                <a:cs typeface="Times New Roman" pitchFamily="18" charset="0"/>
              </a:rPr>
              <a:t>Элементами множеств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 являются натуральные числа, причём</a:t>
            </a:r>
            <a:r>
              <a:rPr lang="ru-RU" sz="2400">
                <a:ea typeface="Calibri" pitchFamily="34" charset="0"/>
                <a:cs typeface="Times New Roman" pitchFamily="18" charset="0"/>
              </a:rPr>
              <a:t> 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{2, 4, 6, 8, 10, 12} </a:t>
            </a:r>
            <a:r>
              <a:rPr lang="ru-RU" sz="2400" i="1"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2800">
                <a:ea typeface="TimesNewRoman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{4, 8, 12, 116}.</a:t>
            </a:r>
          </a:p>
          <a:p>
            <a:pPr>
              <a:defRPr/>
            </a:pPr>
            <a:r>
              <a:rPr lang="ru-RU" sz="2400" i="1">
                <a:ea typeface="Calibri" pitchFamily="34" charset="0"/>
                <a:cs typeface="Times New Roman" pitchFamily="18" charset="0"/>
              </a:rPr>
              <a:t>Известно, что выражение</a:t>
            </a: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>
                <a:ea typeface="Calibri" pitchFamily="34" charset="0"/>
                <a:cs typeface="Arial" pitchFamily="34" charset="0"/>
              </a:rPr>
              <a:t>(</a:t>
            </a:r>
            <a:r>
              <a:rPr lang="ru-RU" sz="2800" i="1"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sz="2800" i="1">
                <a:ea typeface="Calibri" pitchFamily="34" charset="0"/>
                <a:cs typeface="Arial" pitchFamily="34" charset="0"/>
              </a:rPr>
              <a:t> </a:t>
            </a:r>
            <a:r>
              <a:rPr lang="ru-RU" sz="2800">
                <a:ea typeface="TimesNewRoman"/>
                <a:cs typeface="Symbol" pitchFamily="18" charset="2"/>
                <a:sym typeface="Symbol" pitchFamily="18" charset="2"/>
              </a:rPr>
              <a:t></a:t>
            </a:r>
            <a:r>
              <a:rPr lang="ru-RU" sz="280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ea typeface="TimesNewRoman"/>
                <a:cs typeface="Times New Roman" pitchFamily="18" charset="0"/>
              </a:rPr>
              <a:t>P</a:t>
            </a:r>
            <a:r>
              <a:rPr lang="ru-RU" sz="2800">
                <a:ea typeface="TimesNewRoman"/>
                <a:cs typeface="TimesNewRoman"/>
              </a:rPr>
              <a:t>) </a:t>
            </a:r>
            <a:r>
              <a:rPr lang="ru-RU" sz="2800">
                <a:cs typeface="Calibri" pitchFamily="34" charset="0"/>
              </a:rPr>
              <a:t>→ </a:t>
            </a:r>
            <a:r>
              <a:rPr lang="ru-RU" sz="2800">
                <a:ea typeface="TimesNewRoman"/>
                <a:cs typeface="TimesNewRoman"/>
              </a:rPr>
              <a:t>(((</a:t>
            </a:r>
            <a:r>
              <a:rPr lang="ru-RU" sz="2800" i="1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</a:t>
            </a:r>
            <a:r>
              <a:rPr lang="ru-RU" sz="2800" i="1">
                <a:ea typeface="TimesNewRoman"/>
                <a:cs typeface="TimesNewRoman"/>
              </a:rPr>
              <a:t> </a:t>
            </a:r>
            <a:r>
              <a:rPr lang="ru-RU" sz="280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>
                <a:ea typeface="TimesNewRoman"/>
                <a:cs typeface="TimesNewRoman"/>
              </a:rPr>
              <a:t> </a:t>
            </a:r>
            <a:r>
              <a:rPr lang="ru-RU" sz="2400" i="1">
                <a:latin typeface="Times New Roman" pitchFamily="18" charset="0"/>
                <a:cs typeface="Calibri" pitchFamily="34" charset="0"/>
              </a:rPr>
              <a:t>Q</a:t>
            </a:r>
            <a:r>
              <a:rPr lang="ru-RU" sz="2800">
                <a:ea typeface="TimesNewRoman"/>
                <a:cs typeface="TimesNewRoman"/>
              </a:rPr>
              <a:t>) </a:t>
            </a:r>
            <a:r>
              <a:rPr lang="ru-RU" sz="280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</a:t>
            </a:r>
            <a:r>
              <a:rPr lang="ru-RU" sz="2800">
                <a:ea typeface="TimesNewRoman"/>
                <a:cs typeface="TimesNewRoman"/>
              </a:rPr>
              <a:t> ¬(</a:t>
            </a:r>
            <a:r>
              <a:rPr lang="ru-RU" sz="2800" i="1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 </a:t>
            </a:r>
            <a:r>
              <a:rPr lang="ru-RU" sz="280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 A)) </a:t>
            </a:r>
            <a:r>
              <a:rPr lang="ru-RU" sz="2800">
                <a:latin typeface="Times New Roman" pitchFamily="18" charset="0"/>
                <a:cs typeface="Calibri" pitchFamily="34" charset="0"/>
                <a:sym typeface="Symbol" pitchFamily="18" charset="2"/>
              </a:rPr>
              <a:t>→ </a:t>
            </a:r>
            <a:r>
              <a:rPr lang="ru-RU" sz="2800">
                <a:ea typeface="TimesNewRoman"/>
                <a:cs typeface="TimesNewRoman"/>
                <a:sym typeface="Symbol" pitchFamily="18" charset="2"/>
              </a:rPr>
              <a:t>¬</a:t>
            </a:r>
            <a:r>
              <a:rPr lang="ru-RU" sz="280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(</a:t>
            </a:r>
            <a:r>
              <a:rPr lang="ru-RU" sz="2800" i="1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x </a:t>
            </a:r>
            <a:r>
              <a:rPr lang="ru-RU" sz="2800">
                <a:cs typeface="Calibri" pitchFamily="34" charset="0"/>
                <a:sym typeface="Symbol" pitchFamily="18" charset="2"/>
              </a:rPr>
              <a:t></a:t>
            </a:r>
            <a:r>
              <a:rPr lang="ru-RU" sz="2800">
                <a:latin typeface="Times New Roman" pitchFamily="18" charset="0"/>
                <a:ea typeface="TimesNewRoman"/>
                <a:cs typeface="TimesNewRoman"/>
                <a:sym typeface="Symbol" pitchFamily="18" charset="2"/>
              </a:rPr>
              <a:t> </a:t>
            </a:r>
            <a:r>
              <a:rPr lang="ru-RU" sz="2400" i="1">
                <a:latin typeface="Times New Roman" pitchFamily="18" charset="0"/>
                <a:cs typeface="Calibri" pitchFamily="34" charset="0"/>
                <a:sym typeface="Symbol" pitchFamily="18" charset="2"/>
              </a:rPr>
              <a:t>P</a:t>
            </a:r>
            <a:r>
              <a:rPr lang="ru-RU" sz="2800">
                <a:ea typeface="TimesNewRoman"/>
                <a:cs typeface="TimesNewRoman"/>
                <a:sym typeface="Symbol" pitchFamily="18" charset="2"/>
              </a:rPr>
              <a:t>))</a:t>
            </a:r>
            <a:endParaRPr lang="ru-RU" sz="2400" i="1">
              <a:latin typeface="Times New Roman" pitchFamily="18" charset="0"/>
              <a:cs typeface="Calibri" pitchFamily="34" charset="0"/>
              <a:sym typeface="Symbol" pitchFamily="18" charset="2"/>
            </a:endParaRPr>
          </a:p>
          <a:p>
            <a:pPr>
              <a:defRPr/>
            </a:pPr>
            <a:r>
              <a:rPr lang="ru-RU" sz="2400" i="1">
                <a:cs typeface="Calibri" pitchFamily="34" charset="0"/>
                <a:sym typeface="Symbol" pitchFamily="18" charset="2"/>
              </a:rPr>
              <a:t>истинно при любом значении переменной </a:t>
            </a:r>
            <a:r>
              <a:rPr lang="ru-RU" sz="2400" i="1">
                <a:latin typeface="Times New Roman" pitchFamily="18" charset="0"/>
                <a:cs typeface="Calibri" pitchFamily="34" charset="0"/>
                <a:sym typeface="Symbol" pitchFamily="18" charset="2"/>
              </a:rPr>
              <a:t>х</a:t>
            </a:r>
            <a:r>
              <a:rPr lang="ru-RU" sz="2400" i="1">
                <a:cs typeface="Calibri" pitchFamily="34" charset="0"/>
                <a:sym typeface="Symbol" pitchFamily="18" charset="2"/>
              </a:rPr>
              <a:t>. Определите наименьшее возможное значение суммы элементов множества </a:t>
            </a:r>
            <a:r>
              <a:rPr lang="ru-RU" sz="2400" i="1">
                <a:latin typeface="Times New Roman" pitchFamily="18" charset="0"/>
                <a:cs typeface="Calibri" pitchFamily="34" charset="0"/>
                <a:sym typeface="Symbol" pitchFamily="18" charset="2"/>
              </a:rPr>
              <a:t>A</a:t>
            </a:r>
            <a:r>
              <a:rPr lang="ru-RU" sz="2400" i="1">
                <a:cs typeface="Calibri" pitchFamily="34" charset="0"/>
                <a:sym typeface="Symbol" pitchFamily="18" charset="2"/>
              </a:rPr>
              <a:t>.</a:t>
            </a:r>
            <a:r>
              <a:rPr lang="ru-RU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800">
              <a:latin typeface="Times New Roman" pitchFamily="18" charset="0"/>
              <a:ea typeface="TimesNewRoman"/>
              <a:cs typeface="TimesNewRoman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A</a:t>
            </a:r>
            <a:r>
              <a:rPr lang="en-US" altLang="ru-RU" baseline="-25000" smtClean="0"/>
              <a:t>min</a:t>
            </a:r>
            <a:r>
              <a:rPr lang="en-US" altLang="ru-RU" smtClean="0"/>
              <a:t> </a:t>
            </a:r>
            <a:r>
              <a:rPr lang="en-US" altLang="ru-RU" smtClean="0">
                <a:sym typeface="Symbol" pitchFamily="18" charset="2"/>
              </a:rPr>
              <a:t> a</a:t>
            </a:r>
            <a:r>
              <a:rPr lang="en-US" altLang="ru-RU" baseline="-25000" smtClean="0">
                <a:sym typeface="Symbol" pitchFamily="18" charset="2"/>
              </a:rPr>
              <a:t>max</a:t>
            </a:r>
            <a:r>
              <a:rPr lang="en-US" altLang="ru-RU" smtClean="0">
                <a:sym typeface="Symbol" pitchFamily="18" charset="2"/>
              </a:rPr>
              <a:t> </a:t>
            </a:r>
            <a:endParaRPr lang="ru-RU" altLang="ru-RU" smtClean="0"/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23840D-8452-472F-BBC0-8B6820104FA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27652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84502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Почему максимальное число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 </a:t>
            </a: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дает минимальное множество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?</a:t>
            </a:r>
            <a:endParaRPr lang="ru-RU" altLang="ru-RU" sz="1800"/>
          </a:p>
        </p:txBody>
      </p:sp>
      <p:sp>
        <p:nvSpPr>
          <p:cNvPr id="27653" name="AutoShape 37"/>
          <p:cNvSpPr>
            <a:spLocks noChangeAspect="1" noChangeArrowheads="1" noTextEdit="1"/>
          </p:cNvSpPr>
          <p:nvPr/>
        </p:nvSpPr>
        <p:spPr bwMode="auto">
          <a:xfrm>
            <a:off x="742950" y="1933575"/>
            <a:ext cx="73279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09563" y="1939925"/>
            <a:ext cx="7761287" cy="1003300"/>
            <a:chOff x="309563" y="1940298"/>
            <a:chExt cx="7761287" cy="1003038"/>
          </a:xfrm>
        </p:grpSpPr>
        <p:sp>
          <p:nvSpPr>
            <p:cNvPr id="27679" name="Line 11"/>
            <p:cNvSpPr>
              <a:spLocks noChangeShapeType="1"/>
            </p:cNvSpPr>
            <p:nvPr/>
          </p:nvSpPr>
          <p:spPr bwMode="auto">
            <a:xfrm>
              <a:off x="1099940" y="2487532"/>
              <a:ext cx="6860687" cy="5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Oval 20"/>
            <p:cNvSpPr>
              <a:spLocks noChangeArrowheads="1"/>
            </p:cNvSpPr>
            <p:nvPr/>
          </p:nvSpPr>
          <p:spPr bwMode="auto">
            <a:xfrm flipV="1">
              <a:off x="1386250" y="2422993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81" name="Rectangle 19"/>
            <p:cNvSpPr>
              <a:spLocks noChangeArrowheads="1"/>
            </p:cNvSpPr>
            <p:nvPr/>
          </p:nvSpPr>
          <p:spPr bwMode="auto">
            <a:xfrm>
              <a:off x="3078571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7709266" y="2498288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7683" name="Oval 17"/>
            <p:cNvSpPr>
              <a:spLocks noChangeArrowheads="1"/>
            </p:cNvSpPr>
            <p:nvPr/>
          </p:nvSpPr>
          <p:spPr bwMode="auto">
            <a:xfrm flipV="1">
              <a:off x="6832862" y="2422993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84" name="Rectangle 16"/>
            <p:cNvSpPr>
              <a:spLocks noChangeArrowheads="1"/>
            </p:cNvSpPr>
            <p:nvPr/>
          </p:nvSpPr>
          <p:spPr bwMode="auto">
            <a:xfrm>
              <a:off x="6732048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36</a:t>
              </a:r>
            </a:p>
          </p:txBody>
        </p:sp>
        <p:sp>
          <p:nvSpPr>
            <p:cNvPr id="27685" name="Rectangle 15"/>
            <p:cNvSpPr>
              <a:spLocks noChangeArrowheads="1"/>
            </p:cNvSpPr>
            <p:nvPr/>
          </p:nvSpPr>
          <p:spPr bwMode="auto">
            <a:xfrm>
              <a:off x="4899933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27686" name="Rectangle 14"/>
            <p:cNvSpPr>
              <a:spLocks noChangeArrowheads="1"/>
            </p:cNvSpPr>
            <p:nvPr/>
          </p:nvSpPr>
          <p:spPr bwMode="auto">
            <a:xfrm>
              <a:off x="1261241" y="2582995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87" name="Oval 13"/>
            <p:cNvSpPr>
              <a:spLocks noChangeArrowheads="1"/>
            </p:cNvSpPr>
            <p:nvPr/>
          </p:nvSpPr>
          <p:spPr bwMode="auto">
            <a:xfrm flipV="1">
              <a:off x="5016876" y="2422993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88" name="Oval 12"/>
            <p:cNvSpPr>
              <a:spLocks noChangeArrowheads="1"/>
            </p:cNvSpPr>
            <p:nvPr/>
          </p:nvSpPr>
          <p:spPr bwMode="auto">
            <a:xfrm flipV="1">
              <a:off x="3200891" y="2422993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89" name="Oval 10"/>
            <p:cNvSpPr>
              <a:spLocks noChangeArrowheads="1"/>
            </p:cNvSpPr>
            <p:nvPr/>
          </p:nvSpPr>
          <p:spPr bwMode="auto">
            <a:xfrm flipV="1">
              <a:off x="2293571" y="2422993"/>
              <a:ext cx="114255" cy="1156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90" name="Oval 9"/>
            <p:cNvSpPr>
              <a:spLocks noChangeArrowheads="1"/>
            </p:cNvSpPr>
            <p:nvPr/>
          </p:nvSpPr>
          <p:spPr bwMode="auto">
            <a:xfrm flipV="1">
              <a:off x="4109556" y="2422993"/>
              <a:ext cx="114255" cy="1156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91" name="Oval 8"/>
            <p:cNvSpPr>
              <a:spLocks noChangeArrowheads="1"/>
            </p:cNvSpPr>
            <p:nvPr/>
          </p:nvSpPr>
          <p:spPr bwMode="auto">
            <a:xfrm flipV="1">
              <a:off x="5924197" y="2422993"/>
              <a:ext cx="114255" cy="1156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92" name="Rectangle 7"/>
            <p:cNvSpPr>
              <a:spLocks noChangeArrowheads="1"/>
            </p:cNvSpPr>
            <p:nvPr/>
          </p:nvSpPr>
          <p:spPr bwMode="auto">
            <a:xfrm>
              <a:off x="2156464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7693" name="Rectangle 6"/>
            <p:cNvSpPr>
              <a:spLocks noChangeArrowheads="1"/>
            </p:cNvSpPr>
            <p:nvPr/>
          </p:nvSpPr>
          <p:spPr bwMode="auto">
            <a:xfrm>
              <a:off x="3984547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27694" name="Rectangle 5"/>
            <p:cNvSpPr>
              <a:spLocks noChangeArrowheads="1"/>
            </p:cNvSpPr>
            <p:nvPr/>
          </p:nvSpPr>
          <p:spPr bwMode="auto">
            <a:xfrm>
              <a:off x="5812630" y="2582995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ea typeface="Calibri" pitchFamily="34" charset="0"/>
                  <a:cs typeface="Times New Roman" pitchFamily="18" charset="0"/>
                </a:rPr>
                <a:t>30</a:t>
              </a:r>
            </a:p>
          </p:txBody>
        </p:sp>
        <p:sp>
          <p:nvSpPr>
            <p:cNvPr id="27695" name="Rectangle 3"/>
            <p:cNvSpPr>
              <a:spLocks noChangeArrowheads="1"/>
            </p:cNvSpPr>
            <p:nvPr/>
          </p:nvSpPr>
          <p:spPr bwMode="auto">
            <a:xfrm>
              <a:off x="309563" y="1940298"/>
              <a:ext cx="79575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a=6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09563" y="3100388"/>
            <a:ext cx="7761287" cy="1011237"/>
            <a:chOff x="309563" y="3100648"/>
            <a:chExt cx="7761287" cy="1011106"/>
          </a:xfrm>
        </p:grpSpPr>
        <p:sp>
          <p:nvSpPr>
            <p:cNvPr id="27668" name="Line 21"/>
            <p:cNvSpPr>
              <a:spLocks noChangeShapeType="1"/>
            </p:cNvSpPr>
            <p:nvPr/>
          </p:nvSpPr>
          <p:spPr bwMode="auto">
            <a:xfrm>
              <a:off x="1099940" y="3642504"/>
              <a:ext cx="6860687" cy="5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Oval 30"/>
            <p:cNvSpPr>
              <a:spLocks noChangeArrowheads="1"/>
            </p:cNvSpPr>
            <p:nvPr/>
          </p:nvSpPr>
          <p:spPr bwMode="auto">
            <a:xfrm flipV="1">
              <a:off x="1386250" y="3591411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70" name="Rectangle 29"/>
            <p:cNvSpPr>
              <a:spLocks noChangeArrowheads="1"/>
            </p:cNvSpPr>
            <p:nvPr/>
          </p:nvSpPr>
          <p:spPr bwMode="auto">
            <a:xfrm>
              <a:off x="3078571" y="3751413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7671" name="Rectangle 28"/>
            <p:cNvSpPr>
              <a:spLocks noChangeArrowheads="1"/>
            </p:cNvSpPr>
            <p:nvPr/>
          </p:nvSpPr>
          <p:spPr bwMode="auto">
            <a:xfrm>
              <a:off x="7709266" y="3666706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7672" name="Oval 27"/>
            <p:cNvSpPr>
              <a:spLocks noChangeArrowheads="1"/>
            </p:cNvSpPr>
            <p:nvPr/>
          </p:nvSpPr>
          <p:spPr bwMode="auto">
            <a:xfrm flipV="1">
              <a:off x="6832862" y="3591411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73" name="Rectangle 26"/>
            <p:cNvSpPr>
              <a:spLocks noChangeArrowheads="1"/>
            </p:cNvSpPr>
            <p:nvPr/>
          </p:nvSpPr>
          <p:spPr bwMode="auto">
            <a:xfrm>
              <a:off x="6732048" y="3751413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36</a:t>
              </a:r>
            </a:p>
          </p:txBody>
        </p:sp>
        <p:sp>
          <p:nvSpPr>
            <p:cNvPr id="27674" name="Rectangle 25"/>
            <p:cNvSpPr>
              <a:spLocks noChangeArrowheads="1"/>
            </p:cNvSpPr>
            <p:nvPr/>
          </p:nvSpPr>
          <p:spPr bwMode="auto">
            <a:xfrm>
              <a:off x="4899933" y="3751413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27675" name="Rectangle 24"/>
            <p:cNvSpPr>
              <a:spLocks noChangeArrowheads="1"/>
            </p:cNvSpPr>
            <p:nvPr/>
          </p:nvSpPr>
          <p:spPr bwMode="auto">
            <a:xfrm>
              <a:off x="1261241" y="3751413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76" name="Oval 23"/>
            <p:cNvSpPr>
              <a:spLocks noChangeArrowheads="1"/>
            </p:cNvSpPr>
            <p:nvPr/>
          </p:nvSpPr>
          <p:spPr bwMode="auto">
            <a:xfrm flipV="1">
              <a:off x="5016876" y="3591411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77" name="Oval 22"/>
            <p:cNvSpPr>
              <a:spLocks noChangeArrowheads="1"/>
            </p:cNvSpPr>
            <p:nvPr/>
          </p:nvSpPr>
          <p:spPr bwMode="auto">
            <a:xfrm flipV="1">
              <a:off x="3200891" y="3591411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78" name="Rectangle 2"/>
            <p:cNvSpPr>
              <a:spLocks noChangeArrowheads="1"/>
            </p:cNvSpPr>
            <p:nvPr/>
          </p:nvSpPr>
          <p:spPr bwMode="auto">
            <a:xfrm>
              <a:off x="309563" y="3100648"/>
              <a:ext cx="1000069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a=12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09563" y="4241800"/>
            <a:ext cx="7761287" cy="1019175"/>
            <a:chOff x="309563" y="4242175"/>
            <a:chExt cx="7761287" cy="1019040"/>
          </a:xfrm>
        </p:grpSpPr>
        <p:sp>
          <p:nvSpPr>
            <p:cNvPr id="27657" name="Line 31"/>
            <p:cNvSpPr>
              <a:spLocks noChangeShapeType="1"/>
            </p:cNvSpPr>
            <p:nvPr/>
          </p:nvSpPr>
          <p:spPr bwMode="auto">
            <a:xfrm>
              <a:off x="1099940" y="4798821"/>
              <a:ext cx="6860687" cy="5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Oval 36"/>
            <p:cNvSpPr>
              <a:spLocks noChangeArrowheads="1"/>
            </p:cNvSpPr>
            <p:nvPr/>
          </p:nvSpPr>
          <p:spPr bwMode="auto">
            <a:xfrm flipV="1">
              <a:off x="1386250" y="4734282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59" name="Rectangle 35"/>
            <p:cNvSpPr>
              <a:spLocks noChangeArrowheads="1"/>
            </p:cNvSpPr>
            <p:nvPr/>
          </p:nvSpPr>
          <p:spPr bwMode="auto">
            <a:xfrm>
              <a:off x="7709266" y="4809577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7660" name="Rectangle 34"/>
            <p:cNvSpPr>
              <a:spLocks noChangeArrowheads="1"/>
            </p:cNvSpPr>
            <p:nvPr/>
          </p:nvSpPr>
          <p:spPr bwMode="auto">
            <a:xfrm>
              <a:off x="4899933" y="4894284"/>
              <a:ext cx="362928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27661" name="Rectangle 33"/>
            <p:cNvSpPr>
              <a:spLocks noChangeArrowheads="1"/>
            </p:cNvSpPr>
            <p:nvPr/>
          </p:nvSpPr>
          <p:spPr bwMode="auto">
            <a:xfrm>
              <a:off x="1261241" y="4894284"/>
              <a:ext cx="361584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ea typeface="Calibri" pitchFamily="34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7662" name="Oval 32"/>
            <p:cNvSpPr>
              <a:spLocks noChangeArrowheads="1"/>
            </p:cNvSpPr>
            <p:nvPr/>
          </p:nvSpPr>
          <p:spPr bwMode="auto">
            <a:xfrm flipV="1">
              <a:off x="5016876" y="4734282"/>
              <a:ext cx="114255" cy="1156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2400"/>
            </a:p>
          </p:txBody>
        </p:sp>
        <p:sp>
          <p:nvSpPr>
            <p:cNvPr id="27663" name="Rectangle 4"/>
            <p:cNvSpPr>
              <a:spLocks noChangeArrowheads="1"/>
            </p:cNvSpPr>
            <p:nvPr/>
          </p:nvSpPr>
          <p:spPr bwMode="auto">
            <a:xfrm>
              <a:off x="309563" y="4242175"/>
              <a:ext cx="947646" cy="360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a=24</a:t>
              </a:r>
              <a:endParaRPr lang="ru-RU" altLang="ru-RU" sz="24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3078163" y="4894552"/>
              <a:ext cx="363537" cy="36031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2400" smtClean="0">
                  <a:solidFill>
                    <a:schemeClr val="bg1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44" name="Oval 22"/>
            <p:cNvSpPr>
              <a:spLocks noChangeArrowheads="1"/>
            </p:cNvSpPr>
            <p:nvPr/>
          </p:nvSpPr>
          <p:spPr bwMode="auto">
            <a:xfrm flipV="1">
              <a:off x="3200400" y="4734235"/>
              <a:ext cx="114300" cy="11587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ru-RU" altLang="ru-RU" sz="2400" smtClean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Oval 27"/>
            <p:cNvSpPr>
              <a:spLocks noChangeArrowheads="1"/>
            </p:cNvSpPr>
            <p:nvPr/>
          </p:nvSpPr>
          <p:spPr bwMode="auto">
            <a:xfrm flipV="1">
              <a:off x="6832600" y="4740584"/>
              <a:ext cx="114300" cy="11587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ru-RU" altLang="ru-RU" sz="2400" smtClean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6732588" y="4900901"/>
              <a:ext cx="361950" cy="36031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0" tIns="10800" rIns="0" bIns="1080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2400" smtClean="0">
                  <a:solidFill>
                    <a:schemeClr val="bg1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39E08C-A7EA-47A1-913B-84D20E5A575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181610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Для какого наибольшего натурального числа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i="1" dirty="0"/>
              <a:t> </a:t>
            </a:r>
            <a:r>
              <a:rPr lang="ru-RU" sz="2800" i="1" dirty="0"/>
              <a:t>выражение</a:t>
            </a:r>
            <a:endParaRPr lang="ru-RU" sz="2800" dirty="0"/>
          </a:p>
          <a:p>
            <a:pPr algn="ctr">
              <a:defRPr/>
            </a:pP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¬ДЕЛ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¬ 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¬ДЕЛ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тождественно истинно? </a:t>
            </a:r>
            <a:endParaRPr lang="ru-RU" sz="2800" dirty="0"/>
          </a:p>
        </p:txBody>
      </p:sp>
      <p:sp>
        <p:nvSpPr>
          <p:cNvPr id="16390" name="Прямоугольник 4"/>
          <p:cNvSpPr>
            <a:spLocks noChangeArrowheads="1"/>
          </p:cNvSpPr>
          <p:nvPr/>
        </p:nvSpPr>
        <p:spPr bwMode="auto">
          <a:xfrm>
            <a:off x="854075" y="4275138"/>
            <a:ext cx="439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Прямоугольник 5"/>
          <p:cNvSpPr>
            <a:spLocks noChangeArrowheads="1"/>
          </p:cNvSpPr>
          <p:nvPr/>
        </p:nvSpPr>
        <p:spPr bwMode="auto">
          <a:xfrm>
            <a:off x="406400" y="383698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16392" name="Прямоугольник 6"/>
          <p:cNvSpPr>
            <a:spLocks noChangeArrowheads="1"/>
          </p:cNvSpPr>
          <p:nvPr/>
        </p:nvSpPr>
        <p:spPr bwMode="auto">
          <a:xfrm>
            <a:off x="406400" y="494823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16393" name="Прямоугольник 8"/>
          <p:cNvSpPr>
            <a:spLocks noChangeArrowheads="1"/>
          </p:cNvSpPr>
          <p:nvPr/>
        </p:nvSpPr>
        <p:spPr bwMode="auto">
          <a:xfrm>
            <a:off x="406400" y="2811463"/>
            <a:ext cx="83248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 = 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2465388" y="5453063"/>
          <a:ext cx="21732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Формула" r:id="rId3" imgW="990170" imgH="241195" progId="Equation.3">
                  <p:embed/>
                </p:oleObj>
              </mc:Choice>
              <mc:Fallback>
                <p:oleObj name="Формула" r:id="rId3" imgW="990170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5453063"/>
                        <a:ext cx="21732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37120E-0470-4C4D-9C1D-C90BB4A6FC6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083050" y="1930400"/>
            <a:ext cx="1547813" cy="500063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373438" y="1376363"/>
          <a:ext cx="25987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Формула" r:id="rId3" imgW="1117600" imgH="241300" progId="Equation.3">
                  <p:embed/>
                </p:oleObj>
              </mc:Choice>
              <mc:Fallback>
                <p:oleObj name="Формула" r:id="rId3" imgW="1117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438" y="1376363"/>
                        <a:ext cx="25987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3379788" y="1957388"/>
          <a:ext cx="2155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Формула" r:id="rId5" imgW="926698" imgH="203112" progId="Equation.3">
                  <p:embed/>
                </p:oleObj>
              </mc:Choice>
              <mc:Fallback>
                <p:oleObj name="Формула" r:id="rId5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1957388"/>
                        <a:ext cx="2155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525963" y="2495550"/>
            <a:ext cx="1428750" cy="571500"/>
            <a:chOff x="4498590" y="3441700"/>
            <a:chExt cx="1429520" cy="571654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4498590" y="3441700"/>
              <a:ext cx="1429520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29721" name="Object 7"/>
            <p:cNvGraphicFramePr>
              <a:graphicFrameLocks noChangeAspect="1"/>
            </p:cNvGraphicFramePr>
            <p:nvPr/>
          </p:nvGraphicFramePr>
          <p:xfrm>
            <a:off x="4622559" y="3452699"/>
            <a:ext cx="1238917" cy="560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4" name="Формула" r:id="rId7" imgW="533169" imgH="241195" progId="Equation.3">
                    <p:embed/>
                  </p:oleObj>
                </mc:Choice>
                <mc:Fallback>
                  <p:oleObj name="Формула" r:id="rId7" imgW="533169" imgH="24119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2559" y="3452699"/>
                          <a:ext cx="1238917" cy="5605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9" name="Прямоугольник 12"/>
          <p:cNvSpPr>
            <a:spLocks noChangeArrowheads="1"/>
          </p:cNvSpPr>
          <p:nvPr/>
        </p:nvSpPr>
        <p:spPr bwMode="auto">
          <a:xfrm>
            <a:off x="5715000" y="1912938"/>
            <a:ext cx="2289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17420" name="Прямоугольник 13"/>
          <p:cNvSpPr>
            <a:spLocks noChangeArrowheads="1"/>
          </p:cNvSpPr>
          <p:nvPr/>
        </p:nvSpPr>
        <p:spPr bwMode="auto">
          <a:xfrm>
            <a:off x="406400" y="2751138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663575" y="3178175"/>
          <a:ext cx="5502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Уравнение" r:id="rId9" imgW="1916868" imgH="266584" progId="Equation.3">
                  <p:embed/>
                </p:oleObj>
              </mc:Choice>
              <mc:Fallback>
                <p:oleObj name="Уравнение" r:id="rId9" imgW="1916868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178175"/>
                        <a:ext cx="5502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072188" y="5483225"/>
            <a:ext cx="411162" cy="635000"/>
            <a:chOff x="3606478" y="5372100"/>
            <a:chExt cx="430116" cy="635000"/>
          </a:xfrm>
        </p:grpSpPr>
        <p:sp>
          <p:nvSpPr>
            <p:cNvPr id="21" name="Прямоугольник 20"/>
            <p:cNvSpPr/>
            <p:nvPr/>
          </p:nvSpPr>
          <p:spPr bwMode="auto">
            <a:xfrm>
              <a:off x="3619763" y="5372100"/>
              <a:ext cx="416831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606478" y="5403850"/>
              <a:ext cx="426795" cy="5842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7</a:t>
              </a:r>
              <a:endParaRPr lang="ru-RU" sz="2000" dirty="0"/>
            </a:p>
          </p:txBody>
        </p:sp>
      </p:grpSp>
      <p:sp>
        <p:nvSpPr>
          <p:cNvPr id="29708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29709" name="Object 10"/>
          <p:cNvGraphicFramePr>
            <a:graphicFrameLocks noChangeAspect="1"/>
          </p:cNvGraphicFramePr>
          <p:nvPr/>
        </p:nvGraphicFramePr>
        <p:xfrm>
          <a:off x="782638" y="1360488"/>
          <a:ext cx="21717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Формула" r:id="rId11" imgW="990170" imgH="241195" progId="Equation.3">
                  <p:embed/>
                </p:oleObj>
              </mc:Choice>
              <mc:Fallback>
                <p:oleObj name="Формула" r:id="rId11" imgW="990170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360488"/>
                        <a:ext cx="21717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Скругленная прямоугольная выноска 23"/>
          <p:cNvSpPr/>
          <p:nvPr/>
        </p:nvSpPr>
        <p:spPr bwMode="auto">
          <a:xfrm>
            <a:off x="6254750" y="2986088"/>
            <a:ext cx="2711450" cy="995362"/>
          </a:xfrm>
          <a:prstGeom prst="wedgeRoundRectCallout">
            <a:avLst>
              <a:gd name="adj1" fmla="val -60561"/>
              <a:gd name="adj2" fmla="val -417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Делятся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на 21 или на 35!</a:t>
            </a:r>
          </a:p>
        </p:txBody>
      </p:sp>
      <p:sp>
        <p:nvSpPr>
          <p:cNvPr id="17424" name="Прямоугольник 15"/>
          <p:cNvSpPr>
            <a:spLocks noChangeArrowheads="1"/>
          </p:cNvSpPr>
          <p:nvPr/>
        </p:nvSpPr>
        <p:spPr bwMode="auto">
          <a:xfrm>
            <a:off x="573088" y="4016375"/>
            <a:ext cx="33861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endParaRPr lang="ru-RU" altLang="ru-RU" sz="2000" baseline="-25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Скругленная прямоугольная выноска 33"/>
          <p:cNvSpPr/>
          <p:nvPr/>
        </p:nvSpPr>
        <p:spPr bwMode="auto">
          <a:xfrm>
            <a:off x="3411538" y="3967163"/>
            <a:ext cx="2130425" cy="593725"/>
          </a:xfrm>
          <a:prstGeom prst="wedgeRoundRectCallout">
            <a:avLst>
              <a:gd name="adj1" fmla="val -69089"/>
              <a:gd name="adj2" fmla="val 424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нет такого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ru-RU" sz="2400" dirty="0">
                <a:latin typeface="Arial" charset="0"/>
              </a:rPr>
              <a:t>!</a:t>
            </a:r>
          </a:p>
        </p:txBody>
      </p:sp>
      <p:sp>
        <p:nvSpPr>
          <p:cNvPr id="17426" name="Прямоугольник 35"/>
          <p:cNvSpPr>
            <a:spLocks noChangeArrowheads="1"/>
          </p:cNvSpPr>
          <p:nvPr/>
        </p:nvSpPr>
        <p:spPr bwMode="auto">
          <a:xfrm>
            <a:off x="4967288" y="5222875"/>
            <a:ext cx="766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FF0000"/>
                </a:solidFill>
              </a:rPr>
              <a:t>max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6" name="Умножение 25"/>
          <p:cNvSpPr/>
          <p:nvPr/>
        </p:nvSpPr>
        <p:spPr bwMode="auto">
          <a:xfrm>
            <a:off x="1784350" y="3857625"/>
            <a:ext cx="903288" cy="903288"/>
          </a:xfrm>
          <a:prstGeom prst="mathMultiply">
            <a:avLst>
              <a:gd name="adj1" fmla="val 847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7428" name="Прямоугольник 15"/>
          <p:cNvSpPr>
            <a:spLocks noChangeArrowheads="1"/>
          </p:cNvSpPr>
          <p:nvPr/>
        </p:nvSpPr>
        <p:spPr bwMode="auto">
          <a:xfrm>
            <a:off x="573088" y="4608513"/>
            <a:ext cx="3386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ru-RU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altLang="ru-RU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&lt; </a:t>
            </a:r>
            <a:r>
              <a:rPr lang="en-US" altLang="ru-RU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endParaRPr lang="ru-RU" altLang="ru-RU" sz="2000" baseline="-25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 bwMode="auto">
          <a:xfrm>
            <a:off x="488950" y="5540375"/>
            <a:ext cx="4227513" cy="592138"/>
          </a:xfrm>
          <a:prstGeom prst="wedgeRoundRectCallout">
            <a:avLst>
              <a:gd name="adj1" fmla="val 7401"/>
              <a:gd name="adj2" fmla="val -10858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Общий делитель 21 и 35!</a:t>
            </a:r>
          </a:p>
        </p:txBody>
      </p:sp>
      <p:sp>
        <p:nvSpPr>
          <p:cNvPr id="17430" name="Полилиния 34"/>
          <p:cNvSpPr>
            <a:spLocks noChangeArrowheads="1"/>
          </p:cNvSpPr>
          <p:nvPr/>
        </p:nvSpPr>
        <p:spPr bwMode="auto">
          <a:xfrm rot="875922">
            <a:off x="4594225" y="5597525"/>
            <a:ext cx="1416050" cy="457200"/>
          </a:xfrm>
          <a:custGeom>
            <a:avLst/>
            <a:gdLst>
              <a:gd name="T0" fmla="*/ 0 w 1416205"/>
              <a:gd name="T1" fmla="*/ 457200 h 457200"/>
              <a:gd name="T2" fmla="*/ 590300 w 1416205"/>
              <a:gd name="T3" fmla="*/ 111513 h 457200"/>
              <a:gd name="T4" fmla="*/ 1414500 w 1416205"/>
              <a:gd name="T5" fmla="*/ 0 h 457200"/>
              <a:gd name="T6" fmla="*/ 0 60000 65536"/>
              <a:gd name="T7" fmla="*/ 0 60000 65536"/>
              <a:gd name="T8" fmla="*/ 0 60000 65536"/>
              <a:gd name="T9" fmla="*/ 0 w 1416205"/>
              <a:gd name="T10" fmla="*/ 0 h 457200"/>
              <a:gd name="T11" fmla="*/ 1416205 w 1416205"/>
              <a:gd name="T12" fmla="*/ 457200 h 457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6205" h="457200">
                <a:moveTo>
                  <a:pt x="0" y="457200"/>
                </a:moveTo>
                <a:cubicBezTo>
                  <a:pt x="177490" y="322456"/>
                  <a:pt x="354981" y="187713"/>
                  <a:pt x="591015" y="111513"/>
                </a:cubicBezTo>
                <a:cubicBezTo>
                  <a:pt x="827049" y="35313"/>
                  <a:pt x="1121627" y="17656"/>
                  <a:pt x="1416205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419" grpId="0"/>
      <p:bldP spid="17420" grpId="0"/>
      <p:bldP spid="24" grpId="0" animBg="1"/>
      <p:bldP spid="17424" grpId="0"/>
      <p:bldP spid="34" grpId="0" animBg="1"/>
      <p:bldP spid="17426" grpId="0"/>
      <p:bldP spid="17428" grpId="0"/>
      <p:bldP spid="30" grpId="0" animBg="1"/>
      <p:bldP spid="174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Делимость-</a:t>
            </a:r>
            <a:r>
              <a:rPr lang="en-US" altLang="ru-RU" smtClean="0"/>
              <a:t>III</a:t>
            </a:r>
            <a:endParaRPr lang="ru-RU" altLang="ru-RU" smtClean="0"/>
          </a:p>
        </p:txBody>
      </p:sp>
      <p:sp>
        <p:nvSpPr>
          <p:cNvPr id="307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DFD4A8-BAC0-45C8-A913-DDDCDCE6331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181610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Для какого наименьшего натурального числа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i="1" dirty="0"/>
              <a:t> </a:t>
            </a:r>
            <a:r>
              <a:rPr lang="ru-RU" sz="2800" i="1" dirty="0"/>
              <a:t>выражение</a:t>
            </a:r>
            <a:endParaRPr lang="ru-RU" sz="2800" dirty="0"/>
          </a:p>
          <a:p>
            <a:pPr algn="ctr">
              <a:defRPr/>
            </a:pP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¬ 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тождественно истинно? </a:t>
            </a:r>
            <a:endParaRPr lang="ru-RU" sz="2800" dirty="0"/>
          </a:p>
        </p:txBody>
      </p:sp>
      <p:sp>
        <p:nvSpPr>
          <p:cNvPr id="18438" name="Прямоугольник 4"/>
          <p:cNvSpPr>
            <a:spLocks noChangeArrowheads="1"/>
          </p:cNvSpPr>
          <p:nvPr/>
        </p:nvSpPr>
        <p:spPr bwMode="auto">
          <a:xfrm>
            <a:off x="854075" y="4389438"/>
            <a:ext cx="439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Прямоугольник 5"/>
          <p:cNvSpPr>
            <a:spLocks noChangeArrowheads="1"/>
          </p:cNvSpPr>
          <p:nvPr/>
        </p:nvSpPr>
        <p:spPr bwMode="auto">
          <a:xfrm>
            <a:off x="406400" y="395128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18440" name="Прямоугольник 6"/>
          <p:cNvSpPr>
            <a:spLocks noChangeArrowheads="1"/>
          </p:cNvSpPr>
          <p:nvPr/>
        </p:nvSpPr>
        <p:spPr bwMode="auto">
          <a:xfrm>
            <a:off x="406400" y="497363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18441" name="Прямоугольник 8"/>
          <p:cNvSpPr>
            <a:spLocks noChangeArrowheads="1"/>
          </p:cNvSpPr>
          <p:nvPr/>
        </p:nvSpPr>
        <p:spPr bwMode="auto">
          <a:xfrm>
            <a:off x="406400" y="2811463"/>
            <a:ext cx="8324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 = 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409825" y="5478463"/>
          <a:ext cx="22844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Формула" r:id="rId3" imgW="1040948" imgH="241195" progId="Equation.3">
                  <p:embed/>
                </p:oleObj>
              </mc:Choice>
              <mc:Fallback>
                <p:oleObj name="Формула" r:id="rId3" imgW="1040948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5478463"/>
                        <a:ext cx="228441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  <p:bldP spid="184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692150" y="3951288"/>
          <a:ext cx="26590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Уравнение" r:id="rId3" imgW="927100" imgH="241300" progId="Equation.3">
                  <p:embed/>
                </p:oleObj>
              </mc:Choice>
              <mc:Fallback>
                <p:oleObj name="Уравнение" r:id="rId3" imgW="9271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951288"/>
                        <a:ext cx="26590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  <a:r>
              <a:rPr lang="en-US" altLang="ru-RU" smtClean="0"/>
              <a:t>-III</a:t>
            </a:r>
            <a:endParaRPr lang="ru-RU" altLang="ru-RU" smtClean="0"/>
          </a:p>
        </p:txBody>
      </p:sp>
      <p:sp>
        <p:nvSpPr>
          <p:cNvPr id="3174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974D5-28AF-42C5-AC53-AA8017B8C95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083050" y="1930400"/>
            <a:ext cx="1547813" cy="500063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3300413" y="1376363"/>
          <a:ext cx="27463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Формула" r:id="rId5" imgW="1180588" imgH="241195" progId="Equation.3">
                  <p:embed/>
                </p:oleObj>
              </mc:Choice>
              <mc:Fallback>
                <p:oleObj name="Формула" r:id="rId5" imgW="1180588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1376363"/>
                        <a:ext cx="27463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3379788" y="1928813"/>
          <a:ext cx="21558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Формула" r:id="rId7" imgW="927100" imgH="228600" progId="Equation.3">
                  <p:embed/>
                </p:oleObj>
              </mc:Choice>
              <mc:Fallback>
                <p:oleObj name="Формула" r:id="rId7" imgW="927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1928813"/>
                        <a:ext cx="21558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525963" y="2495550"/>
            <a:ext cx="1436687" cy="571500"/>
            <a:chOff x="4498590" y="3441700"/>
            <a:chExt cx="1437538" cy="571654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4498590" y="3441700"/>
              <a:ext cx="1429596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31763" name="Object 7"/>
            <p:cNvGraphicFramePr>
              <a:graphicFrameLocks noChangeAspect="1"/>
            </p:cNvGraphicFramePr>
            <p:nvPr/>
          </p:nvGraphicFramePr>
          <p:xfrm>
            <a:off x="4549494" y="3452507"/>
            <a:ext cx="1386634" cy="56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7" name="Формула" r:id="rId9" imgW="596900" imgH="241300" progId="Equation.3">
                    <p:embed/>
                  </p:oleObj>
                </mc:Choice>
                <mc:Fallback>
                  <p:oleObj name="Формула" r:id="rId9" imgW="596900" imgH="2413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9494" y="3452507"/>
                          <a:ext cx="1386634" cy="56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9" name="Прямоугольник 12"/>
          <p:cNvSpPr>
            <a:spLocks noChangeArrowheads="1"/>
          </p:cNvSpPr>
          <p:nvPr/>
        </p:nvSpPr>
        <p:spPr bwMode="auto">
          <a:xfrm>
            <a:off x="5715000" y="1912938"/>
            <a:ext cx="2289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2</a:t>
            </a:r>
            <a:endParaRPr lang="ru-RU" altLang="ru-RU" sz="1600"/>
          </a:p>
        </p:txBody>
      </p:sp>
      <p:sp>
        <p:nvSpPr>
          <p:cNvPr id="19470" name="Прямоугольник 13"/>
          <p:cNvSpPr>
            <a:spLocks noChangeArrowheads="1"/>
          </p:cNvSpPr>
          <p:nvPr/>
        </p:nvSpPr>
        <p:spPr bwMode="auto">
          <a:xfrm>
            <a:off x="406400" y="2751138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01675" y="3214688"/>
          <a:ext cx="36433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Уравнение" r:id="rId11" imgW="1269449" imgH="241195" progId="Equation.3">
                  <p:embed/>
                </p:oleObj>
              </mc:Choice>
              <mc:Fallback>
                <p:oleObj name="Уравнение" r:id="rId11" imgW="1269449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214688"/>
                        <a:ext cx="36433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31757" name="Object 10"/>
          <p:cNvGraphicFramePr>
            <a:graphicFrameLocks noChangeAspect="1"/>
          </p:cNvGraphicFramePr>
          <p:nvPr/>
        </p:nvGraphicFramePr>
        <p:xfrm>
          <a:off x="727075" y="1360488"/>
          <a:ext cx="22828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Формула" r:id="rId13" imgW="1040948" imgH="241195" progId="Equation.3">
                  <p:embed/>
                </p:oleObj>
              </mc:Choice>
              <mc:Fallback>
                <p:oleObj name="Формула" r:id="rId13" imgW="1040948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1360488"/>
                        <a:ext cx="22828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Скругленная прямоугольная выноска 23"/>
          <p:cNvSpPr/>
          <p:nvPr/>
        </p:nvSpPr>
        <p:spPr bwMode="auto">
          <a:xfrm>
            <a:off x="5908675" y="3132138"/>
            <a:ext cx="2465388" cy="1350962"/>
          </a:xfrm>
          <a:prstGeom prst="wedgeRoundRectCallout">
            <a:avLst>
              <a:gd name="adj1" fmla="val -112294"/>
              <a:gd name="adj2" fmla="val -1153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Не делятся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на 21 или делятся на 35!</a:t>
            </a:r>
          </a:p>
        </p:txBody>
      </p:sp>
      <p:sp>
        <p:nvSpPr>
          <p:cNvPr id="34" name="Скругленная прямоугольная выноска 33"/>
          <p:cNvSpPr/>
          <p:nvPr/>
        </p:nvSpPr>
        <p:spPr bwMode="auto">
          <a:xfrm>
            <a:off x="3622675" y="3967163"/>
            <a:ext cx="2132013" cy="593725"/>
          </a:xfrm>
          <a:prstGeom prst="wedgeRoundRectCallout">
            <a:avLst>
              <a:gd name="adj1" fmla="val -69089"/>
              <a:gd name="adj2" fmla="val 424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нет такого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ru-RU" sz="2400" dirty="0">
                <a:latin typeface="Arial" charset="0"/>
              </a:rPr>
              <a:t>!</a:t>
            </a:r>
          </a:p>
        </p:txBody>
      </p:sp>
      <p:sp>
        <p:nvSpPr>
          <p:cNvPr id="26" name="Умножение 25"/>
          <p:cNvSpPr/>
          <p:nvPr/>
        </p:nvSpPr>
        <p:spPr bwMode="auto">
          <a:xfrm>
            <a:off x="2063750" y="3868738"/>
            <a:ext cx="901700" cy="903287"/>
          </a:xfrm>
          <a:prstGeom prst="mathMultiply">
            <a:avLst>
              <a:gd name="adj1" fmla="val 847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706438" y="4654550"/>
          <a:ext cx="33877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Уравнение" r:id="rId15" imgW="1180588" imgH="241195" progId="Equation.3">
                  <p:embed/>
                </p:oleObj>
              </mc:Choice>
              <mc:Fallback>
                <p:oleObj name="Уравнение" r:id="rId15" imgW="1180588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4654550"/>
                        <a:ext cx="33877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469" grpId="0"/>
      <p:bldP spid="19470" grpId="0"/>
      <p:bldP spid="24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884363" y="3267075"/>
            <a:ext cx="379412" cy="50165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3708400" y="4044950"/>
            <a:ext cx="398463" cy="6350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700588" y="3186113"/>
            <a:ext cx="400050" cy="6350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132263" y="4044950"/>
            <a:ext cx="398462" cy="6350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27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  <a:r>
              <a:rPr lang="en-US" altLang="ru-RU" smtClean="0"/>
              <a:t>-III</a:t>
            </a:r>
            <a:endParaRPr lang="ru-RU" altLang="ru-RU" smtClean="0"/>
          </a:p>
        </p:txBody>
      </p:sp>
      <p:sp>
        <p:nvSpPr>
          <p:cNvPr id="327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700C3F-E08A-4A3F-9856-3AFD31291F0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  <p:sp>
        <p:nvSpPr>
          <p:cNvPr id="4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6027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Переход к другой импликации:</a:t>
            </a:r>
            <a:endParaRPr lang="ru-RU" altLang="ru-RU" sz="1800"/>
          </a:p>
        </p:txBody>
      </p:sp>
      <p:graphicFrame>
        <p:nvGraphicFramePr>
          <p:cNvPr id="20482" name="Object 10"/>
          <p:cNvGraphicFramePr>
            <a:graphicFrameLocks noChangeAspect="1"/>
          </p:cNvGraphicFramePr>
          <p:nvPr/>
        </p:nvGraphicFramePr>
        <p:xfrm>
          <a:off x="850900" y="1304925"/>
          <a:ext cx="42878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Формула" r:id="rId3" imgW="1955800" imgH="241300" progId="Equation.3">
                  <p:embed/>
                </p:oleObj>
              </mc:Choice>
              <mc:Fallback>
                <p:oleObj name="Формула" r:id="rId3" imgW="19558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1304925"/>
                        <a:ext cx="428783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84175" y="1836738"/>
            <a:ext cx="7956550" cy="936625"/>
            <a:chOff x="433" y="3902"/>
            <a:chExt cx="5012" cy="590"/>
          </a:xfrm>
        </p:grpSpPr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718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Если число делится на 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и на 21, оно должно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делиться на 35!</a:t>
              </a:r>
            </a:p>
          </p:txBody>
        </p:sp>
        <p:sp>
          <p:nvSpPr>
            <p:cNvPr id="3279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0493" name="Прямоугольник 22"/>
          <p:cNvSpPr>
            <a:spLocks noChangeArrowheads="1"/>
          </p:cNvSpPr>
          <p:nvPr/>
        </p:nvSpPr>
        <p:spPr bwMode="auto">
          <a:xfrm>
            <a:off x="647700" y="2854325"/>
            <a:ext cx="325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Делится на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на 21:</a:t>
            </a:r>
            <a:endParaRPr lang="ru-RU" altLang="ru-RU" sz="180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258888" y="3268663"/>
          <a:ext cx="43037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Уравнение" r:id="rId5" imgW="1548728" imgH="177723" progId="Equation.3">
                  <p:embed/>
                </p:oleObj>
              </mc:Choice>
              <mc:Fallback>
                <p:oleObj name="Уравнение" r:id="rId5" imgW="1548728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68663"/>
                        <a:ext cx="43037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Прямоугольник 27"/>
          <p:cNvSpPr>
            <a:spLocks noChangeArrowheads="1"/>
          </p:cNvSpPr>
          <p:nvPr/>
        </p:nvSpPr>
        <p:spPr bwMode="auto">
          <a:xfrm>
            <a:off x="647700" y="3713163"/>
            <a:ext cx="2303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Делится на </a:t>
            </a:r>
            <a:r>
              <a:rPr lang="en-US" altLang="ru-RU" sz="2400">
                <a:solidFill>
                  <a:srgbClr val="000000"/>
                </a:solidFill>
              </a:rPr>
              <a:t>35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  <a:endParaRPr lang="ru-RU" altLang="ru-RU" sz="18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863725" y="4103688"/>
          <a:ext cx="30702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Формула" r:id="rId7" imgW="1104900" imgH="203200" progId="Equation.3">
                  <p:embed/>
                </p:oleObj>
              </mc:Choice>
              <mc:Fallback>
                <p:oleObj name="Формула" r:id="rId7" imgW="11049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4103688"/>
                        <a:ext cx="30702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Скругленная прямоугольная выноска 34"/>
          <p:cNvSpPr/>
          <p:nvPr/>
        </p:nvSpPr>
        <p:spPr bwMode="auto">
          <a:xfrm>
            <a:off x="1325563" y="4927600"/>
            <a:ext cx="3024187" cy="1350963"/>
          </a:xfrm>
          <a:prstGeom prst="wedgeRoundRectCallout">
            <a:avLst>
              <a:gd name="adj1" fmla="val 30070"/>
              <a:gd name="adj2" fmla="val -7343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Этот сомножитель добавляется с помощью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Arial" charset="0"/>
              </a:rPr>
              <a:t>!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924550" y="4094163"/>
          <a:ext cx="13763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Уравнение" r:id="rId9" imgW="494870" imgH="177646" progId="Equation.3">
                  <p:embed/>
                </p:oleObj>
              </mc:Choice>
              <mc:Fallback>
                <p:oleObj name="Уравнение" r:id="rId9" imgW="494870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4094163"/>
                        <a:ext cx="13763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394450" y="5337175"/>
            <a:ext cx="411163" cy="635000"/>
            <a:chOff x="3606478" y="5372100"/>
            <a:chExt cx="430116" cy="63500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3619763" y="5372100"/>
              <a:ext cx="416831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606478" y="5403850"/>
              <a:ext cx="426795" cy="5842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5</a:t>
              </a:r>
              <a:endParaRPr lang="ru-RU" sz="2000" dirty="0"/>
            </a:p>
          </p:txBody>
        </p:sp>
      </p:grpSp>
      <p:sp>
        <p:nvSpPr>
          <p:cNvPr id="20497" name="Прямоугольник 39"/>
          <p:cNvSpPr>
            <a:spLocks noChangeArrowheads="1"/>
          </p:cNvSpPr>
          <p:nvPr/>
        </p:nvSpPr>
        <p:spPr bwMode="auto">
          <a:xfrm>
            <a:off x="5837238" y="4654550"/>
            <a:ext cx="681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FF0000"/>
                </a:solidFill>
              </a:rPr>
              <a:t>min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0498" name="Полилиния 41"/>
          <p:cNvSpPr>
            <a:spLocks noChangeArrowheads="1"/>
          </p:cNvSpPr>
          <p:nvPr/>
        </p:nvSpPr>
        <p:spPr bwMode="auto">
          <a:xfrm>
            <a:off x="6567488" y="4560888"/>
            <a:ext cx="11112" cy="747712"/>
          </a:xfrm>
          <a:custGeom>
            <a:avLst/>
            <a:gdLst>
              <a:gd name="T0" fmla="*/ 0 w 11152"/>
              <a:gd name="T1" fmla="*/ 0 h 747131"/>
              <a:gd name="T2" fmla="*/ 10719 w 11152"/>
              <a:gd name="T3" fmla="*/ 753547 h 747131"/>
              <a:gd name="T4" fmla="*/ 0 60000 65536"/>
              <a:gd name="T5" fmla="*/ 0 60000 65536"/>
              <a:gd name="T6" fmla="*/ 0 w 11152"/>
              <a:gd name="T7" fmla="*/ 0 h 747131"/>
              <a:gd name="T8" fmla="*/ 11152 w 11152"/>
              <a:gd name="T9" fmla="*/ 747131 h 747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2" h="747131">
                <a:moveTo>
                  <a:pt x="0" y="0"/>
                </a:moveTo>
                <a:lnTo>
                  <a:pt x="11152" y="747131"/>
                </a:ln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Полилиния 41"/>
          <p:cNvSpPr>
            <a:spLocks noChangeArrowheads="1"/>
          </p:cNvSpPr>
          <p:nvPr/>
        </p:nvSpPr>
        <p:spPr bwMode="auto">
          <a:xfrm>
            <a:off x="2184400" y="3713163"/>
            <a:ext cx="1628775" cy="379412"/>
          </a:xfrm>
          <a:custGeom>
            <a:avLst/>
            <a:gdLst>
              <a:gd name="T0" fmla="*/ 0 w 11152"/>
              <a:gd name="T1" fmla="*/ 0 h 747131"/>
              <a:gd name="T2" fmla="*/ 2147483646 w 11152"/>
              <a:gd name="T3" fmla="*/ 852 h 747131"/>
              <a:gd name="T4" fmla="*/ 0 60000 65536"/>
              <a:gd name="T5" fmla="*/ 0 60000 65536"/>
              <a:gd name="T6" fmla="*/ 0 w 11152"/>
              <a:gd name="T7" fmla="*/ 0 h 747131"/>
              <a:gd name="T8" fmla="*/ 11152 w 11152"/>
              <a:gd name="T9" fmla="*/ 747131 h 747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2" h="747131">
                <a:moveTo>
                  <a:pt x="0" y="0"/>
                </a:moveTo>
                <a:cubicBezTo>
                  <a:pt x="4175" y="7300"/>
                  <a:pt x="7740" y="256344"/>
                  <a:pt x="11152" y="747131"/>
                </a:cubicBezTo>
              </a:path>
            </a:pathLst>
          </a:custGeom>
          <a:noFill/>
          <a:ln w="12700" algn="ctr">
            <a:solidFill>
              <a:srgbClr val="008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Скругленная прямоугольная выноска 24"/>
          <p:cNvSpPr/>
          <p:nvPr/>
        </p:nvSpPr>
        <p:spPr bwMode="auto">
          <a:xfrm>
            <a:off x="5597525" y="2932113"/>
            <a:ext cx="3255963" cy="525462"/>
          </a:xfrm>
          <a:prstGeom prst="wedgeRoundRectCallout">
            <a:avLst>
              <a:gd name="adj1" fmla="val -56573"/>
              <a:gd name="adj2" fmla="val 4756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>
                <a:latin typeface="Arial" charset="0"/>
              </a:rPr>
              <a:t> – </a:t>
            </a:r>
            <a:r>
              <a:rPr lang="ru-RU" sz="2400" dirty="0">
                <a:latin typeface="Arial" charset="0"/>
              </a:rPr>
              <a:t>натуральные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 animBg="1"/>
      <p:bldP spid="30" grpId="0" animBg="1"/>
      <p:bldP spid="32" grpId="0" animBg="1"/>
      <p:bldP spid="4" grpId="0"/>
      <p:bldP spid="20493" grpId="0"/>
      <p:bldP spid="20494" grpId="0"/>
      <p:bldP spid="35" grpId="0" animBg="1"/>
      <p:bldP spid="20497" grpId="0"/>
      <p:bldP spid="20498" grpId="0" animBg="1"/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Делимость-</a:t>
            </a:r>
            <a:r>
              <a:rPr lang="en-US" altLang="ru-RU" smtClean="0"/>
              <a:t>IV</a:t>
            </a:r>
            <a:endParaRPr lang="ru-RU" altLang="ru-RU" smtClean="0"/>
          </a:p>
        </p:txBody>
      </p:sp>
      <p:sp>
        <p:nvSpPr>
          <p:cNvPr id="337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6D907-AD8D-4F4E-80EF-FD093E3F21E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1816100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Для какого наименьшего натурального числа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i="1" dirty="0"/>
              <a:t> </a:t>
            </a:r>
            <a:r>
              <a:rPr lang="ru-RU" sz="2800" i="1" dirty="0"/>
              <a:t>выражение</a:t>
            </a:r>
            <a:endParaRPr lang="ru-RU" sz="2800" dirty="0"/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 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 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x-none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тождественно истинно? </a:t>
            </a:r>
            <a:endParaRPr lang="ru-RU" sz="2800" dirty="0"/>
          </a:p>
        </p:txBody>
      </p:sp>
      <p:sp>
        <p:nvSpPr>
          <p:cNvPr id="21510" name="Прямоугольник 4"/>
          <p:cNvSpPr>
            <a:spLocks noChangeArrowheads="1"/>
          </p:cNvSpPr>
          <p:nvPr/>
        </p:nvSpPr>
        <p:spPr bwMode="auto">
          <a:xfrm>
            <a:off x="854075" y="4516438"/>
            <a:ext cx="439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Прямоугольник 5"/>
          <p:cNvSpPr>
            <a:spLocks noChangeArrowheads="1"/>
          </p:cNvSpPr>
          <p:nvPr/>
        </p:nvSpPr>
        <p:spPr bwMode="auto">
          <a:xfrm>
            <a:off x="406400" y="407828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21512" name="Прямоугольник 6"/>
          <p:cNvSpPr>
            <a:spLocks noChangeArrowheads="1"/>
          </p:cNvSpPr>
          <p:nvPr/>
        </p:nvSpPr>
        <p:spPr bwMode="auto">
          <a:xfrm>
            <a:off x="406400" y="510063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21513" name="Прямоугольник 8"/>
          <p:cNvSpPr>
            <a:spLocks noChangeArrowheads="1"/>
          </p:cNvSpPr>
          <p:nvPr/>
        </p:nvSpPr>
        <p:spPr bwMode="auto">
          <a:xfrm>
            <a:off x="406400" y="2811463"/>
            <a:ext cx="8324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 = D</a:t>
            </a:r>
            <a:r>
              <a:rPr lang="en-US" altLang="ru-RU" sz="2800" i="1" baseline="-25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ru-RU" altLang="ru-RU" sz="28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множество чисел, делящихся на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3380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2492375" y="5618163"/>
          <a:ext cx="2117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5618163"/>
                        <a:ext cx="21177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  <p:bldP spid="215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884363" y="2876550"/>
            <a:ext cx="379412" cy="50165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6196013" y="3654425"/>
            <a:ext cx="1130300" cy="6350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3546475" y="3665538"/>
            <a:ext cx="712788" cy="63500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298950" y="2817813"/>
            <a:ext cx="400050" cy="6350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287838" y="3665538"/>
            <a:ext cx="400050" cy="6350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482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Делимость</a:t>
            </a:r>
            <a:r>
              <a:rPr lang="en-US" altLang="ru-RU" smtClean="0"/>
              <a:t>-III</a:t>
            </a:r>
            <a:endParaRPr lang="ru-RU" altLang="ru-RU" smtClean="0"/>
          </a:p>
        </p:txBody>
      </p:sp>
      <p:sp>
        <p:nvSpPr>
          <p:cNvPr id="3482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743FD-E672-452F-B60D-7A5EDC2D2CC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graphicFrame>
        <p:nvGraphicFramePr>
          <p:cNvPr id="34825" name="Object 10"/>
          <p:cNvGraphicFramePr>
            <a:graphicFrameLocks noChangeAspect="1"/>
          </p:cNvGraphicFramePr>
          <p:nvPr/>
        </p:nvGraphicFramePr>
        <p:xfrm>
          <a:off x="642938" y="862013"/>
          <a:ext cx="21161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862013"/>
                        <a:ext cx="21161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84175" y="1368425"/>
            <a:ext cx="7956550" cy="936625"/>
            <a:chOff x="433" y="3902"/>
            <a:chExt cx="5012" cy="590"/>
          </a:xfrm>
        </p:grpSpPr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718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Если число делится на 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и на 21, оно должно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делиться на </a:t>
              </a:r>
              <a:r>
                <a:rPr lang="en-US" sz="2400" dirty="0">
                  <a:latin typeface="Arial" charset="0"/>
                </a:rPr>
                <a:t>18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3484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2541" name="Прямоугольник 22"/>
          <p:cNvSpPr>
            <a:spLocks noChangeArrowheads="1"/>
          </p:cNvSpPr>
          <p:nvPr/>
        </p:nvSpPr>
        <p:spPr bwMode="auto">
          <a:xfrm>
            <a:off x="647700" y="2474913"/>
            <a:ext cx="325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Делится на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и на 21:</a:t>
            </a:r>
            <a:endParaRPr lang="ru-RU" altLang="ru-RU" sz="180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58888" y="2890838"/>
          <a:ext cx="43037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Уравнение" r:id="rId5" imgW="1548728" imgH="177723" progId="Equation.3">
                  <p:embed/>
                </p:oleObj>
              </mc:Choice>
              <mc:Fallback>
                <p:oleObj name="Уравнение" r:id="rId5" imgW="1548728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90838"/>
                        <a:ext cx="43037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Прямоугольник 27"/>
          <p:cNvSpPr>
            <a:spLocks noChangeArrowheads="1"/>
          </p:cNvSpPr>
          <p:nvPr/>
        </p:nvSpPr>
        <p:spPr bwMode="auto">
          <a:xfrm>
            <a:off x="647700" y="3333750"/>
            <a:ext cx="230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Делится на </a:t>
            </a:r>
            <a:r>
              <a:rPr lang="en-US" altLang="ru-RU" sz="2400">
                <a:solidFill>
                  <a:srgbClr val="000000"/>
                </a:solidFill>
              </a:rPr>
              <a:t>18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  <a:endParaRPr lang="ru-RU" altLang="ru-RU" sz="180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87513" y="3724275"/>
          <a:ext cx="3422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Формула" r:id="rId7" imgW="1231366" imgH="203112" progId="Equation.3">
                  <p:embed/>
                </p:oleObj>
              </mc:Choice>
              <mc:Fallback>
                <p:oleObj name="Формула" r:id="rId7" imgW="1231366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3724275"/>
                        <a:ext cx="3422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Скругленная прямоугольная выноска 34"/>
          <p:cNvSpPr/>
          <p:nvPr/>
        </p:nvSpPr>
        <p:spPr bwMode="auto">
          <a:xfrm>
            <a:off x="1303338" y="4548188"/>
            <a:ext cx="3022600" cy="1350962"/>
          </a:xfrm>
          <a:prstGeom prst="wedgeRoundRectCallout">
            <a:avLst>
              <a:gd name="adj1" fmla="val 30070"/>
              <a:gd name="adj2" fmla="val -7343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Эти сомножители добавляются с помощью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Arial" charset="0"/>
              </a:rPr>
              <a:t>!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534025" y="3716338"/>
          <a:ext cx="2152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Уравнение" r:id="rId9" imgW="774028" imgH="177646" progId="Equation.3">
                  <p:embed/>
                </p:oleObj>
              </mc:Choice>
              <mc:Fallback>
                <p:oleObj name="Уравнение" r:id="rId9" imgW="774028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3716338"/>
                        <a:ext cx="21526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545263" y="5237163"/>
            <a:ext cx="703262" cy="635000"/>
            <a:chOff x="3460125" y="5372100"/>
            <a:chExt cx="735840" cy="63500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3460125" y="5372100"/>
              <a:ext cx="735840" cy="635000"/>
            </a:xfrm>
            <a:prstGeom prst="rect">
              <a:avLst/>
            </a:prstGeom>
            <a:solidFill>
              <a:srgbClr val="66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478396" y="5403850"/>
              <a:ext cx="682688" cy="5842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000000"/>
                  </a:solidFill>
                  <a:latin typeface="+mj-lt"/>
                  <a:ea typeface="Calibri" pitchFamily="34" charset="0"/>
                  <a:cs typeface="Times New Roman" pitchFamily="18" charset="0"/>
                </a:rPr>
                <a:t>18</a:t>
              </a:r>
              <a:endParaRPr lang="ru-RU" sz="2000" dirty="0"/>
            </a:p>
          </p:txBody>
        </p:sp>
      </p:grpSp>
      <p:sp>
        <p:nvSpPr>
          <p:cNvPr id="22545" name="Прямоугольник 39"/>
          <p:cNvSpPr>
            <a:spLocks noChangeArrowheads="1"/>
          </p:cNvSpPr>
          <p:nvPr/>
        </p:nvSpPr>
        <p:spPr bwMode="auto">
          <a:xfrm>
            <a:off x="6083300" y="4464050"/>
            <a:ext cx="68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FF0000"/>
                </a:solidFill>
              </a:rPr>
              <a:t>min</a:t>
            </a:r>
            <a:endParaRPr lang="ru-RU" altLang="ru-RU" sz="1800">
              <a:solidFill>
                <a:srgbClr val="FF0000"/>
              </a:solidFill>
            </a:endParaRPr>
          </a:p>
        </p:txBody>
      </p:sp>
      <p:sp>
        <p:nvSpPr>
          <p:cNvPr id="22546" name="Полилиния 41"/>
          <p:cNvSpPr>
            <a:spLocks noChangeArrowheads="1"/>
          </p:cNvSpPr>
          <p:nvPr/>
        </p:nvSpPr>
        <p:spPr bwMode="auto">
          <a:xfrm>
            <a:off x="6813550" y="4394200"/>
            <a:ext cx="11113" cy="746125"/>
          </a:xfrm>
          <a:custGeom>
            <a:avLst/>
            <a:gdLst>
              <a:gd name="T0" fmla="*/ 0 w 11152"/>
              <a:gd name="T1" fmla="*/ 0 h 747131"/>
              <a:gd name="T2" fmla="*/ 10730 w 11152"/>
              <a:gd name="T3" fmla="*/ 736138 h 747131"/>
              <a:gd name="T4" fmla="*/ 0 60000 65536"/>
              <a:gd name="T5" fmla="*/ 0 60000 65536"/>
              <a:gd name="T6" fmla="*/ 0 w 11152"/>
              <a:gd name="T7" fmla="*/ 0 h 747131"/>
              <a:gd name="T8" fmla="*/ 11152 w 11152"/>
              <a:gd name="T9" fmla="*/ 747131 h 747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2" h="747131">
                <a:moveTo>
                  <a:pt x="0" y="0"/>
                </a:moveTo>
                <a:lnTo>
                  <a:pt x="11152" y="747131"/>
                </a:ln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Полилиния 41"/>
          <p:cNvSpPr>
            <a:spLocks noChangeArrowheads="1"/>
          </p:cNvSpPr>
          <p:nvPr/>
        </p:nvSpPr>
        <p:spPr bwMode="auto">
          <a:xfrm>
            <a:off x="2206625" y="3322638"/>
            <a:ext cx="1628775" cy="379412"/>
          </a:xfrm>
          <a:custGeom>
            <a:avLst/>
            <a:gdLst>
              <a:gd name="T0" fmla="*/ 0 w 11152"/>
              <a:gd name="T1" fmla="*/ 0 h 747131"/>
              <a:gd name="T2" fmla="*/ 2147483646 w 11152"/>
              <a:gd name="T3" fmla="*/ 852 h 747131"/>
              <a:gd name="T4" fmla="*/ 0 60000 65536"/>
              <a:gd name="T5" fmla="*/ 0 60000 65536"/>
              <a:gd name="T6" fmla="*/ 0 w 11152"/>
              <a:gd name="T7" fmla="*/ 0 h 747131"/>
              <a:gd name="T8" fmla="*/ 11152 w 11152"/>
              <a:gd name="T9" fmla="*/ 747131 h 747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52" h="747131">
                <a:moveTo>
                  <a:pt x="0" y="0"/>
                </a:moveTo>
                <a:cubicBezTo>
                  <a:pt x="4175" y="7300"/>
                  <a:pt x="7740" y="256344"/>
                  <a:pt x="11152" y="747131"/>
                </a:cubicBezTo>
              </a:path>
            </a:pathLst>
          </a:custGeom>
          <a:noFill/>
          <a:ln w="12700" algn="ctr">
            <a:solidFill>
              <a:srgbClr val="008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3" grpId="0" animBg="1"/>
      <p:bldP spid="30" grpId="0" animBg="1"/>
      <p:bldP spid="32" grpId="0" animBg="1"/>
      <p:bldP spid="22541" grpId="0"/>
      <p:bldP spid="22542" grpId="0"/>
      <p:bldP spid="35" grpId="0" animBg="1"/>
      <p:bldP spid="22545" grpId="0"/>
      <p:bldP spid="22546" grpId="0" animBg="1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</a:t>
            </a: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5477D4-B2B1-45FE-A6D7-5A8A22CA7C8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854075" y="4141788"/>
            <a:ext cx="457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Прямоугольник 5"/>
          <p:cNvSpPr>
            <a:spLocks noChangeArrowheads="1"/>
          </p:cNvSpPr>
          <p:nvPr/>
        </p:nvSpPr>
        <p:spPr bwMode="auto">
          <a:xfrm>
            <a:off x="406400" y="3703638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23559" name="Прямоугольник 6"/>
          <p:cNvSpPr>
            <a:spLocks noChangeArrowheads="1"/>
          </p:cNvSpPr>
          <p:nvPr/>
        </p:nvSpPr>
        <p:spPr bwMode="auto">
          <a:xfrm>
            <a:off x="406400" y="4670425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2284413" y="5173663"/>
          <a:ext cx="25352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Уравнение" r:id="rId3" imgW="1155700" imgH="241300" progId="Equation.3">
                  <p:embed/>
                </p:oleObj>
              </mc:Choice>
              <mc:Fallback>
                <p:oleObj name="Уравнение" r:id="rId3" imgW="11557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5173663"/>
                        <a:ext cx="25352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06400" y="890588"/>
            <a:ext cx="8394700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Определите наименьшее натуральное число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/>
              <a:t>, такое что выражение</a:t>
            </a:r>
            <a:endParaRPr lang="ru-RU" sz="2800" dirty="0"/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41 = 0)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</a:t>
            </a:r>
          </a:p>
          <a:p>
            <a:pPr>
              <a:defRPr/>
            </a:pPr>
            <a:r>
              <a:rPr lang="ru-RU" sz="2800" i="1" dirty="0"/>
              <a:t>тождественно истинно?</a:t>
            </a:r>
            <a:endParaRPr lang="ru-RU" sz="3200" dirty="0">
              <a:latin typeface="Times New Roman" pitchFamily="18" charset="0"/>
              <a:ea typeface="TimesNewRoman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06400" y="2755900"/>
            <a:ext cx="6842125" cy="1023938"/>
            <a:chOff x="406400" y="2755900"/>
            <a:chExt cx="6842125" cy="1024363"/>
          </a:xfrm>
        </p:grpSpPr>
        <p:grpSp>
          <p:nvGrpSpPr>
            <p:cNvPr id="35852" name="Группа 12"/>
            <p:cNvGrpSpPr>
              <a:grpSpLocks/>
            </p:cNvGrpSpPr>
            <p:nvPr/>
          </p:nvGrpSpPr>
          <p:grpSpPr bwMode="auto">
            <a:xfrm>
              <a:off x="406400" y="2755900"/>
              <a:ext cx="6842125" cy="534988"/>
              <a:chOff x="406400" y="2755976"/>
              <a:chExt cx="6841894" cy="534949"/>
            </a:xfrm>
          </p:grpSpPr>
          <p:sp>
            <p:nvSpPr>
              <p:cNvPr id="35854" name="Прямоугольник 8"/>
              <p:cNvSpPr>
                <a:spLocks noChangeArrowheads="1"/>
              </p:cNvSpPr>
              <p:nvPr/>
            </p:nvSpPr>
            <p:spPr bwMode="auto">
              <a:xfrm>
                <a:off x="4052850" y="2755976"/>
                <a:ext cx="319544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K</a:t>
                </a:r>
                <a:r>
                  <a:rPr lang="en-US" altLang="ru-RU" sz="2800" i="1" baseline="-2500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N</a:t>
                </a:r>
                <a:r>
                  <a:rPr lang="en-US" altLang="ru-RU" sz="2800" i="1">
                    <a:solidFill>
                      <a:srgbClr val="000000"/>
                    </a:solidFill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 {</a:t>
                </a:r>
                <a:r>
                  <a:rPr lang="ru-RU" altLang="ru-RU" sz="2800" i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: </a:t>
                </a:r>
                <a:r>
                  <a:rPr lang="ru-RU" altLang="ru-RU" sz="2800" i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&amp; </a:t>
                </a:r>
                <a:r>
                  <a:rPr lang="ru-RU" altLang="ru-RU" sz="2800" i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</a:t>
                </a:r>
                <a:r>
                  <a:rPr lang="ru-RU" altLang="ru-RU" sz="28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0}</a:t>
                </a:r>
              </a:p>
            </p:txBody>
          </p:sp>
          <p:sp>
            <p:nvSpPr>
              <p:cNvPr id="35855" name="Прямоугольник 5"/>
              <p:cNvSpPr>
                <a:spLocks noChangeArrowheads="1"/>
              </p:cNvSpPr>
              <p:nvPr/>
            </p:nvSpPr>
            <p:spPr bwMode="auto">
              <a:xfrm>
                <a:off x="406400" y="2767050"/>
                <a:ext cx="3730702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2800" i="1">
                    <a:solidFill>
                      <a:srgbClr val="000000"/>
                    </a:solidFill>
                    <a:cs typeface="Calibri" pitchFamily="34" charset="0"/>
                    <a:sym typeface="Symbol" pitchFamily="18" charset="2"/>
                  </a:rPr>
                  <a:t>Вводим множества:</a:t>
                </a:r>
                <a:endParaRPr lang="ru-RU" altLang="ru-RU" sz="1800"/>
              </a:p>
            </p:txBody>
          </p:sp>
        </p:grpSp>
        <p:graphicFrame>
          <p:nvGraphicFramePr>
            <p:cNvPr id="35853" name="Object 13"/>
            <p:cNvGraphicFramePr>
              <a:graphicFrameLocks noChangeAspect="1"/>
            </p:cNvGraphicFramePr>
            <p:nvPr/>
          </p:nvGraphicFramePr>
          <p:xfrm>
            <a:off x="4058115" y="3207989"/>
            <a:ext cx="3072208" cy="572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name="Уравнение" r:id="rId5" imgW="1295400" imgH="241300" progId="Equation.3">
                    <p:embed/>
                  </p:oleObj>
                </mc:Choice>
                <mc:Fallback>
                  <p:oleObj name="Уравнение" r:id="rId5" imgW="1295400" imgH="2413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8115" y="3207989"/>
                          <a:ext cx="3072208" cy="572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Скругленная прямоугольная выноска 15"/>
          <p:cNvSpPr/>
          <p:nvPr/>
        </p:nvSpPr>
        <p:spPr bwMode="auto">
          <a:xfrm>
            <a:off x="5746750" y="3857625"/>
            <a:ext cx="3025775" cy="1704975"/>
          </a:xfrm>
          <a:prstGeom prst="wedgeRoundRectCallout">
            <a:avLst>
              <a:gd name="adj1" fmla="val -65441"/>
              <a:gd name="adj2" fmla="val -2160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Число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определяет множество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или условие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Arial" charset="0"/>
              </a:rPr>
              <a:t>.</a:t>
            </a:r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8" grpId="0"/>
      <p:bldP spid="23559" grpId="0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</a:t>
            </a:r>
          </a:p>
        </p:txBody>
      </p:sp>
      <p:sp>
        <p:nvSpPr>
          <p:cNvPr id="368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D08896-8B99-434B-9DF3-6FC4882F1BF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/>
          </a:p>
        </p:txBody>
      </p:sp>
      <p:sp>
        <p:nvSpPr>
          <p:cNvPr id="36868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735013" y="1347788"/>
          <a:ext cx="25352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Уравнение" r:id="rId3" imgW="1155700" imgH="241300" progId="Equation.3">
                  <p:embed/>
                </p:oleObj>
              </mc:Choice>
              <mc:Fallback>
                <p:oleObj name="Уравнение" r:id="rId3" imgW="11557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1347788"/>
                        <a:ext cx="25352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729038" y="1347788"/>
          <a:ext cx="3009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Уравнение" r:id="rId5" imgW="1371600" imgH="241300" progId="Equation.3">
                  <p:embed/>
                </p:oleObj>
              </mc:Choice>
              <mc:Fallback>
                <p:oleObj name="Уравнение" r:id="rId5" imgW="1371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1347788"/>
                        <a:ext cx="30099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48088" y="1782763"/>
          <a:ext cx="25923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Уравнение" r:id="rId7" imgW="1180588" imgH="241195" progId="Equation.3">
                  <p:embed/>
                </p:oleObj>
              </mc:Choice>
              <mc:Fallback>
                <p:oleObj name="Уравнение" r:id="rId7" imgW="118058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1782763"/>
                        <a:ext cx="25923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4473575" y="2309813"/>
            <a:ext cx="1547813" cy="500062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3770313" y="2336800"/>
          <a:ext cx="2155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Формула" r:id="rId9" imgW="926698" imgH="203112" progId="Equation.3">
                  <p:embed/>
                </p:oleObj>
              </mc:Choice>
              <mc:Fallback>
                <p:oleObj name="Формула" r:id="rId9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2336800"/>
                        <a:ext cx="2155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916488" y="2874963"/>
            <a:ext cx="1481137" cy="571500"/>
            <a:chOff x="4498590" y="3441700"/>
            <a:chExt cx="1482015" cy="571654"/>
          </a:xfrm>
        </p:grpSpPr>
        <p:sp>
          <p:nvSpPr>
            <p:cNvPr id="12" name="Скругленная прямоугольная выноска 11"/>
            <p:cNvSpPr/>
            <p:nvPr/>
          </p:nvSpPr>
          <p:spPr bwMode="auto">
            <a:xfrm>
              <a:off x="4498590" y="3441700"/>
              <a:ext cx="1429597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36879" name="Object 7"/>
            <p:cNvGraphicFramePr>
              <a:graphicFrameLocks noChangeAspect="1"/>
            </p:cNvGraphicFramePr>
            <p:nvPr/>
          </p:nvGraphicFramePr>
          <p:xfrm>
            <a:off x="4506532" y="3452815"/>
            <a:ext cx="1474073" cy="560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4" name="Уравнение" r:id="rId11" imgW="634725" imgH="241195" progId="Equation.3">
                    <p:embed/>
                  </p:oleObj>
                </mc:Choice>
                <mc:Fallback>
                  <p:oleObj name="Уравнение" r:id="rId11" imgW="634725" imgH="24119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6532" y="3452815"/>
                          <a:ext cx="1474073" cy="5605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9" name="Прямоугольник 12"/>
          <p:cNvSpPr>
            <a:spLocks noChangeArrowheads="1"/>
          </p:cNvSpPr>
          <p:nvPr/>
        </p:nvSpPr>
        <p:spPr bwMode="auto">
          <a:xfrm>
            <a:off x="6105525" y="2292350"/>
            <a:ext cx="2289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24590" name="Прямоугольник 13"/>
          <p:cNvSpPr>
            <a:spLocks noChangeArrowheads="1"/>
          </p:cNvSpPr>
          <p:nvPr/>
        </p:nvSpPr>
        <p:spPr bwMode="auto">
          <a:xfrm>
            <a:off x="406400" y="3175000"/>
            <a:ext cx="1993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646113" y="3657600"/>
          <a:ext cx="55387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Уравнение" r:id="rId13" imgW="1930400" imgH="266700" progId="Equation.3">
                  <p:embed/>
                </p:oleObj>
              </mc:Choice>
              <mc:Fallback>
                <p:oleObj name="Уравнение" r:id="rId13" imgW="1930400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3657600"/>
                        <a:ext cx="55387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589" grpId="0"/>
      <p:bldP spid="24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Постановка задачи</a:t>
            </a:r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B63720-DD34-4D4B-8DBE-DA43B2A3684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68300" y="914400"/>
            <a:ext cx="8445500" cy="273843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Для какого наибольшего натурального числа 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800" i="1"/>
              <a:t> </a:t>
            </a:r>
            <a:r>
              <a:rPr lang="ru-RU" sz="2800" i="1" dirty="0"/>
              <a:t>выражение</a:t>
            </a:r>
            <a:endParaRPr lang="ru-RU" sz="2800" dirty="0"/>
          </a:p>
          <a:p>
            <a:pPr algn="ctr">
              <a:defRPr/>
            </a:pPr>
            <a:r>
              <a:rPr lang="x-none" sz="2800" i="1">
                <a:latin typeface="Times New Roman" pitchFamily="18" charset="0"/>
                <a:cs typeface="Times New Roman" pitchFamily="18" charset="0"/>
              </a:rPr>
              <a:t>¬ДЕЛ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x, А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x-none" sz="280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x, 6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 ¬ДЕЛ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x, 4</a:t>
            </a:r>
            <a:r>
              <a:rPr lang="x-none" sz="2800">
                <a:latin typeface="Times New Roman" pitchFamily="18" charset="0"/>
                <a:cs typeface="Times New Roman" pitchFamily="18" charset="0"/>
              </a:rPr>
              <a:t>))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i="1" dirty="0"/>
              <a:t>тождественно истинно (то есть принимает значение </a:t>
            </a:r>
            <a:r>
              <a:rPr lang="ru-RU" sz="2800" dirty="0"/>
              <a:t>1</a:t>
            </a:r>
            <a:r>
              <a:rPr lang="ru-RU" sz="2800" i="1" dirty="0"/>
              <a:t> при любом натуральном значении переменной </a:t>
            </a:r>
            <a:r>
              <a:rPr lang="x-none" sz="32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/>
              <a:t>)? </a:t>
            </a:r>
            <a:endParaRPr lang="ru-RU" sz="28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06400" y="3924300"/>
            <a:ext cx="8394700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Определите наименьшее натуральное число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/>
              <a:t>, такое что выражение</a:t>
            </a:r>
            <a:endParaRPr lang="ru-RU" sz="2800" dirty="0"/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x-none" sz="28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41 = 0)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</a:t>
            </a:r>
          </a:p>
          <a:p>
            <a:pPr>
              <a:defRPr/>
            </a:pPr>
            <a:r>
              <a:rPr lang="ru-RU" sz="2800" i="1" dirty="0"/>
              <a:t>тождественно истинно?</a:t>
            </a:r>
            <a:endParaRPr lang="ru-RU" sz="3200" dirty="0">
              <a:latin typeface="Times New Roman" pitchFamily="18" charset="0"/>
              <a:ea typeface="TimesNewRoman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</a:t>
            </a:r>
          </a:p>
        </p:txBody>
      </p:sp>
      <p:sp>
        <p:nvSpPr>
          <p:cNvPr id="378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C53D37-D4CD-4B79-BC19-03CD8B68BAE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573088" y="2765425"/>
          <a:ext cx="91281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Уравнение" r:id="rId3" imgW="317362" imgH="228501" progId="Equation.3">
                  <p:embed/>
                </p:oleObj>
              </mc:Choice>
              <mc:Fallback>
                <p:oleObj name="Уравнение" r:id="rId3" imgW="31736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765425"/>
                        <a:ext cx="91281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Скругленная прямоугольная выноска 20"/>
          <p:cNvSpPr/>
          <p:nvPr/>
        </p:nvSpPr>
        <p:spPr bwMode="auto">
          <a:xfrm>
            <a:off x="5440363" y="3109913"/>
            <a:ext cx="2220912" cy="938212"/>
          </a:xfrm>
          <a:prstGeom prst="wedgeRoundRectCallout">
            <a:avLst>
              <a:gd name="adj1" fmla="val -86334"/>
              <a:gd name="adj2" fmla="val 4146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Биты 5, 3, 0 нулевые!</a:t>
            </a: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796925" y="2560638"/>
            <a:ext cx="5537200" cy="1643062"/>
            <a:chOff x="1543824" y="4444631"/>
            <a:chExt cx="5537200" cy="1642963"/>
          </a:xfrm>
        </p:grpSpPr>
        <p:grpSp>
          <p:nvGrpSpPr>
            <p:cNvPr id="37912" name="Группа 21"/>
            <p:cNvGrpSpPr>
              <a:grpSpLocks/>
            </p:cNvGrpSpPr>
            <p:nvPr/>
          </p:nvGrpSpPr>
          <p:grpSpPr bwMode="auto">
            <a:xfrm>
              <a:off x="1543824" y="4702599"/>
              <a:ext cx="5537200" cy="1384995"/>
              <a:chOff x="1543824" y="4278853"/>
              <a:chExt cx="5537200" cy="1384995"/>
            </a:xfrm>
          </p:grpSpPr>
          <p:sp>
            <p:nvSpPr>
              <p:cNvPr id="37914" name="Прямоугольник 19"/>
              <p:cNvSpPr>
                <a:spLocks noChangeArrowheads="1"/>
              </p:cNvSpPr>
              <p:nvPr/>
            </p:nvSpPr>
            <p:spPr bwMode="auto">
              <a:xfrm>
                <a:off x="3506937" y="5180224"/>
                <a:ext cx="263806" cy="43088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endParaRPr lang="ru-RU" altLang="ru-RU" sz="1800"/>
              </a:p>
            </p:txBody>
          </p:sp>
          <p:sp>
            <p:nvSpPr>
              <p:cNvPr id="37915" name="Прямоугольник 18"/>
              <p:cNvSpPr>
                <a:spLocks noChangeArrowheads="1"/>
              </p:cNvSpPr>
              <p:nvPr/>
            </p:nvSpPr>
            <p:spPr bwMode="auto">
              <a:xfrm>
                <a:off x="4107592" y="5180224"/>
                <a:ext cx="263806" cy="43088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endParaRPr lang="ru-RU" altLang="ru-RU" sz="1800"/>
              </a:p>
            </p:txBody>
          </p:sp>
          <p:sp>
            <p:nvSpPr>
              <p:cNvPr id="37916" name="Прямоугольник 31"/>
              <p:cNvSpPr>
                <a:spLocks noChangeArrowheads="1"/>
              </p:cNvSpPr>
              <p:nvPr/>
            </p:nvSpPr>
            <p:spPr bwMode="auto">
              <a:xfrm>
                <a:off x="3923538" y="5180224"/>
                <a:ext cx="219200" cy="43088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endParaRPr lang="ru-RU" altLang="ru-RU" sz="1800"/>
              </a:p>
            </p:txBody>
          </p:sp>
          <p:sp>
            <p:nvSpPr>
              <p:cNvPr id="37917" name="Прямоугольник 13"/>
              <p:cNvSpPr>
                <a:spLocks noChangeArrowheads="1"/>
              </p:cNvSpPr>
              <p:nvPr/>
            </p:nvSpPr>
            <p:spPr bwMode="auto">
              <a:xfrm>
                <a:off x="1543824" y="4278853"/>
                <a:ext cx="5537200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   41 = 1</a:t>
                </a:r>
                <a:r>
                  <a:rPr lang="en-US" altLang="ru-RU" sz="280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1</a:t>
                </a:r>
                <a:r>
                  <a:rPr lang="en-US" altLang="ru-RU" sz="280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00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    </a:t>
                </a:r>
                <a:r>
                  <a:rPr lang="en-US" altLang="ru-RU" sz="2800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= abcdef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&amp; 41 = a c  f</a:t>
                </a:r>
                <a:r>
                  <a:rPr lang="ru-RU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=</a:t>
                </a:r>
                <a:r>
                  <a:rPr lang="ru-RU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0</a:t>
                </a:r>
                <a:endParaRPr lang="ru-RU" altLang="ru-RU" sz="1800"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37913" name="Прямоугольник 22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37895" name="Object 3"/>
          <p:cNvGraphicFramePr>
            <a:graphicFrameLocks noChangeAspect="1"/>
          </p:cNvGraphicFramePr>
          <p:nvPr/>
        </p:nvGraphicFramePr>
        <p:xfrm>
          <a:off x="573088" y="1081088"/>
          <a:ext cx="9128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Уравнение" r:id="rId5" imgW="317362" imgH="228501" progId="Equation.3">
                  <p:embed/>
                </p:oleObj>
              </mc:Choice>
              <mc:Fallback>
                <p:oleObj name="Уравнение" r:id="rId5" imgW="31736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081088"/>
                        <a:ext cx="912812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кругленная прямоугольная выноска 24"/>
          <p:cNvSpPr/>
          <p:nvPr/>
        </p:nvSpPr>
        <p:spPr bwMode="auto">
          <a:xfrm>
            <a:off x="5551488" y="1003300"/>
            <a:ext cx="2265362" cy="1327150"/>
          </a:xfrm>
          <a:prstGeom prst="wedgeRoundRectCallout">
            <a:avLst>
              <a:gd name="adj1" fmla="val -94120"/>
              <a:gd name="adj2" fmla="val 4756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5, </a:t>
            </a:r>
            <a:r>
              <a:rPr lang="ru-RU" sz="2400" dirty="0">
                <a:latin typeface="Arial" charset="0"/>
              </a:rPr>
              <a:t>4, 2</a:t>
            </a:r>
            <a:r>
              <a:rPr lang="en-US" sz="2400" dirty="0">
                <a:latin typeface="Arial" charset="0"/>
              </a:rPr>
              <a:t>, 0</a:t>
            </a:r>
            <a:r>
              <a:rPr lang="ru-RU" sz="2400" dirty="0">
                <a:latin typeface="Arial" charset="0"/>
              </a:rPr>
              <a:t> есть ненулевые!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384175" y="4213225"/>
            <a:ext cx="7019925" cy="663575"/>
            <a:chOff x="433" y="3902"/>
            <a:chExt cx="4422" cy="418"/>
          </a:xfrm>
        </p:grpSpPr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727" y="3955"/>
              <a:ext cx="4128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Среди битов 4, 2 числа 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есть ненулевые!</a:t>
              </a:r>
            </a:p>
          </p:txBody>
        </p:sp>
        <p:sp>
          <p:nvSpPr>
            <p:cNvPr id="3791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796925" y="4857750"/>
            <a:ext cx="4143375" cy="1643063"/>
            <a:chOff x="1543824" y="4444631"/>
            <a:chExt cx="4143297" cy="1642878"/>
          </a:xfrm>
        </p:grpSpPr>
        <p:sp>
          <p:nvSpPr>
            <p:cNvPr id="37908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4143297" cy="1384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</a:t>
              </a:r>
              <a:r>
                <a:rPr lang="en-US" altLang="ru-RU" sz="1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a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c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d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ef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11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&amp;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d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 0</a:t>
              </a:r>
              <a:endParaRPr lang="ru-RU" altLang="ru-RU" sz="180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7909" name="Прямоугольник 38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25611" name="Прямоугольник 43"/>
          <p:cNvSpPr>
            <a:spLocks noChangeArrowheads="1"/>
          </p:cNvSpPr>
          <p:nvPr/>
        </p:nvSpPr>
        <p:spPr bwMode="auto">
          <a:xfrm>
            <a:off x="5834063" y="5672138"/>
            <a:ext cx="2352675" cy="522287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10100</a:t>
            </a:r>
            <a:r>
              <a:rPr lang="en-US" altLang="ru-RU" sz="2800" baseline="-250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= 20</a:t>
            </a:r>
            <a:endParaRPr lang="ru-RU" altLang="ru-RU" sz="1800" baseline="-25000"/>
          </a:p>
        </p:txBody>
      </p:sp>
      <p:sp>
        <p:nvSpPr>
          <p:cNvPr id="25612" name="Полилиния 44"/>
          <p:cNvSpPr>
            <a:spLocks noChangeArrowheads="1"/>
          </p:cNvSpPr>
          <p:nvPr/>
        </p:nvSpPr>
        <p:spPr bwMode="auto">
          <a:xfrm rot="1984950">
            <a:off x="3989388" y="5241925"/>
            <a:ext cx="1879600" cy="666750"/>
          </a:xfrm>
          <a:custGeom>
            <a:avLst/>
            <a:gdLst>
              <a:gd name="T0" fmla="*/ 0 w 1416205"/>
              <a:gd name="T1" fmla="*/ 42269303 h 457200"/>
              <a:gd name="T2" fmla="*/ 17662014 w 1416205"/>
              <a:gd name="T3" fmla="*/ 10309645 h 457200"/>
              <a:gd name="T4" fmla="*/ 42322152 w 1416205"/>
              <a:gd name="T5" fmla="*/ 0 h 457200"/>
              <a:gd name="T6" fmla="*/ 0 60000 65536"/>
              <a:gd name="T7" fmla="*/ 0 60000 65536"/>
              <a:gd name="T8" fmla="*/ 0 60000 65536"/>
              <a:gd name="T9" fmla="*/ 0 w 1416205"/>
              <a:gd name="T10" fmla="*/ 0 h 457200"/>
              <a:gd name="T11" fmla="*/ 1416205 w 1416205"/>
              <a:gd name="T12" fmla="*/ 457200 h 457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6205" h="457200">
                <a:moveTo>
                  <a:pt x="0" y="457200"/>
                </a:moveTo>
                <a:cubicBezTo>
                  <a:pt x="177490" y="322456"/>
                  <a:pt x="354981" y="187713"/>
                  <a:pt x="591015" y="111513"/>
                </a:cubicBezTo>
                <a:cubicBezTo>
                  <a:pt x="827049" y="35313"/>
                  <a:pt x="1121627" y="17656"/>
                  <a:pt x="1416205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796925" y="976313"/>
            <a:ext cx="5537200" cy="1643062"/>
            <a:chOff x="1543824" y="4444631"/>
            <a:chExt cx="5537200" cy="1642963"/>
          </a:xfrm>
        </p:grpSpPr>
        <p:grpSp>
          <p:nvGrpSpPr>
            <p:cNvPr id="37903" name="Группа 21"/>
            <p:cNvGrpSpPr>
              <a:grpSpLocks/>
            </p:cNvGrpSpPr>
            <p:nvPr/>
          </p:nvGrpSpPr>
          <p:grpSpPr bwMode="auto">
            <a:xfrm>
              <a:off x="1543824" y="4702599"/>
              <a:ext cx="5537200" cy="1384995"/>
              <a:chOff x="1543824" y="4278853"/>
              <a:chExt cx="5537200" cy="1384995"/>
            </a:xfrm>
          </p:grpSpPr>
          <p:sp>
            <p:nvSpPr>
              <p:cNvPr id="37905" name="Прямоугольник 13"/>
              <p:cNvSpPr>
                <a:spLocks noChangeArrowheads="1"/>
              </p:cNvSpPr>
              <p:nvPr/>
            </p:nvSpPr>
            <p:spPr bwMode="auto">
              <a:xfrm>
                <a:off x="1543824" y="4278853"/>
                <a:ext cx="5537200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   53 = 11</a:t>
                </a:r>
                <a:r>
                  <a:rPr lang="en-US" altLang="ru-RU" sz="280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1</a:t>
                </a:r>
                <a:r>
                  <a:rPr lang="en-US" altLang="ru-RU" sz="280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    </a:t>
                </a:r>
                <a:r>
                  <a:rPr lang="en-US" altLang="ru-RU" sz="2800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= abcdef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ru-RU" sz="2800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&amp; 53 = ab d f</a:t>
                </a:r>
                <a:r>
                  <a:rPr lang="ru-RU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</a:t>
                </a: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</a:t>
                </a:r>
                <a:r>
                  <a:rPr lang="ru-RU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 0</a:t>
                </a:r>
                <a:endParaRPr lang="ru-RU" altLang="ru-RU" sz="180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7906" name="Прямоугольник 54"/>
              <p:cNvSpPr>
                <a:spLocks noChangeArrowheads="1"/>
              </p:cNvSpPr>
              <p:nvPr/>
            </p:nvSpPr>
            <p:spPr bwMode="auto">
              <a:xfrm>
                <a:off x="4113862" y="5180224"/>
                <a:ext cx="263806" cy="43088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endParaRPr lang="ru-RU" altLang="ru-RU" sz="1800"/>
              </a:p>
            </p:txBody>
          </p:sp>
          <p:sp>
            <p:nvSpPr>
              <p:cNvPr id="37907" name="Прямоугольник 56"/>
              <p:cNvSpPr>
                <a:spLocks noChangeArrowheads="1"/>
              </p:cNvSpPr>
              <p:nvPr/>
            </p:nvSpPr>
            <p:spPr bwMode="auto">
              <a:xfrm>
                <a:off x="3728331" y="5180224"/>
                <a:ext cx="228377" cy="43088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ru-RU" sz="2800">
                    <a:solidFill>
                      <a:srgbClr val="000000"/>
                    </a:solidFill>
                    <a:latin typeface="Consolas" pitchFamily="49" charset="0"/>
                    <a:cs typeface="Consolas" pitchFamily="49" charset="0"/>
                    <a:sym typeface="Symbol" pitchFamily="18" charset="2"/>
                  </a:rPr>
                  <a:t>0</a:t>
                </a:r>
                <a:endParaRPr lang="ru-RU" altLang="ru-RU" sz="1800"/>
              </a:p>
            </p:txBody>
          </p:sp>
        </p:grpSp>
        <p:sp>
          <p:nvSpPr>
            <p:cNvPr id="37904" name="Прямоугольник 52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29" name="Скругленная прямоугольная выноска 28"/>
          <p:cNvSpPr/>
          <p:nvPr/>
        </p:nvSpPr>
        <p:spPr bwMode="auto">
          <a:xfrm>
            <a:off x="4467225" y="4995863"/>
            <a:ext cx="4438650" cy="538162"/>
          </a:xfrm>
          <a:prstGeom prst="wedgeRoundRectCallout">
            <a:avLst>
              <a:gd name="adj1" fmla="val -45561"/>
              <a:gd name="adj2" fmla="val -8066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Как описать это множество</a:t>
            </a:r>
            <a:r>
              <a:rPr lang="en-US" sz="2400" dirty="0">
                <a:latin typeface="Arial" charset="0"/>
              </a:rPr>
              <a:t>?</a:t>
            </a:r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5611" grpId="0" animBg="1"/>
      <p:bldP spid="25612" grpId="0" animBg="1"/>
      <p:bldP spid="29" grpId="0" animBg="1"/>
      <p:bldP spid="2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Почему это минимальное А?</a:t>
            </a:r>
          </a:p>
        </p:txBody>
      </p:sp>
      <p:sp>
        <p:nvSpPr>
          <p:cNvPr id="389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6BB48D-0C11-46D6-9880-7D5B5DE7E58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503238" y="998538"/>
          <a:ext cx="34988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Уравнение" r:id="rId3" imgW="1218671" imgH="241195" progId="Equation.3">
                  <p:embed/>
                </p:oleObj>
              </mc:Choice>
              <mc:Fallback>
                <p:oleObj name="Уравнение" r:id="rId3" imgW="1218671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998538"/>
                        <a:ext cx="34988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13"/>
          <p:cNvSpPr>
            <a:spLocks noChangeArrowheads="1"/>
          </p:cNvSpPr>
          <p:nvPr/>
        </p:nvSpPr>
        <p:spPr bwMode="auto">
          <a:xfrm>
            <a:off x="406400" y="1812925"/>
            <a:ext cx="7146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Если уменьшить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 (</a:t>
            </a: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убрать биты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)</a:t>
            </a: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:</a:t>
            </a:r>
            <a:endParaRPr lang="ru-RU" altLang="ru-RU" sz="1800"/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577850" y="2409825"/>
            <a:ext cx="4143375" cy="1643063"/>
            <a:chOff x="1543824" y="4444631"/>
            <a:chExt cx="4143297" cy="1642961"/>
          </a:xfrm>
        </p:grpSpPr>
        <p:sp>
          <p:nvSpPr>
            <p:cNvPr id="38925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8"/>
              <a:ext cx="4143297" cy="138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 </a:t>
              </a:r>
              <a:r>
                <a:rPr lang="en-US" altLang="ru-RU" sz="3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ru-RU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ru-RU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endParaRPr lang="en-US" altLang="ru-RU" sz="2800"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</a:t>
              </a:r>
              <a:r>
                <a:rPr lang="en-US" altLang="ru-RU" sz="9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a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cde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f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&amp; </a:t>
              </a:r>
              <a:r>
                <a:rPr lang="en-US" altLang="ru-RU" sz="6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ru-RU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 0</a:t>
              </a:r>
              <a:endParaRPr lang="ru-RU" altLang="ru-RU" sz="180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926" name="Прямоугольник 38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10" name="Скругленная прямоугольная выноска 9"/>
          <p:cNvSpPr/>
          <p:nvPr/>
        </p:nvSpPr>
        <p:spPr bwMode="auto">
          <a:xfrm>
            <a:off x="4926013" y="2528888"/>
            <a:ext cx="3773487" cy="1357312"/>
          </a:xfrm>
          <a:prstGeom prst="wedgeRoundRectCallout">
            <a:avLst>
              <a:gd name="adj1" fmla="val -67337"/>
              <a:gd name="adj2" fmla="val 3129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Множество сужается (не включает число </a:t>
            </a:r>
            <a:br>
              <a:rPr lang="ru-RU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  4 = 2</a:t>
            </a:r>
            <a:r>
              <a:rPr lang="ru-RU" sz="2400" baseline="300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)!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84175" y="4213225"/>
            <a:ext cx="3225800" cy="663575"/>
            <a:chOff x="433" y="3902"/>
            <a:chExt cx="2032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47"/>
              <a:ext cx="1738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Сужать нельзя!</a:t>
              </a:r>
            </a:p>
          </p:txBody>
        </p:sp>
        <p:sp>
          <p:nvSpPr>
            <p:cNvPr id="38924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4" name="Полилиния 13"/>
          <p:cNvSpPr>
            <a:spLocks noChangeArrowheads="1"/>
          </p:cNvSpPr>
          <p:nvPr/>
        </p:nvSpPr>
        <p:spPr bwMode="auto">
          <a:xfrm>
            <a:off x="3048000" y="1800225"/>
            <a:ext cx="1666875" cy="2495550"/>
          </a:xfrm>
          <a:custGeom>
            <a:avLst/>
            <a:gdLst>
              <a:gd name="T0" fmla="*/ 1666875 w 1666875"/>
              <a:gd name="T1" fmla="*/ 0 h 2495550"/>
              <a:gd name="T2" fmla="*/ 942975 w 1666875"/>
              <a:gd name="T3" fmla="*/ 1609725 h 2495550"/>
              <a:gd name="T4" fmla="*/ 0 w 1666875"/>
              <a:gd name="T5" fmla="*/ 2495550 h 2495550"/>
              <a:gd name="T6" fmla="*/ 0 60000 65536"/>
              <a:gd name="T7" fmla="*/ 0 60000 65536"/>
              <a:gd name="T8" fmla="*/ 0 60000 65536"/>
              <a:gd name="T9" fmla="*/ 0 w 1666875"/>
              <a:gd name="T10" fmla="*/ 0 h 2495550"/>
              <a:gd name="T11" fmla="*/ 1666875 w 1666875"/>
              <a:gd name="T12" fmla="*/ 2495550 h 24955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6875" h="2495550">
                <a:moveTo>
                  <a:pt x="1666875" y="0"/>
                </a:moveTo>
                <a:cubicBezTo>
                  <a:pt x="1443831" y="596900"/>
                  <a:pt x="1220787" y="1193800"/>
                  <a:pt x="942975" y="1609725"/>
                </a:cubicBezTo>
                <a:cubicBezTo>
                  <a:pt x="665163" y="2025650"/>
                  <a:pt x="332581" y="2260600"/>
                  <a:pt x="0" y="249555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564063" y="909638"/>
            <a:ext cx="2894012" cy="928687"/>
          </a:xfrm>
          <a:prstGeom prst="wedgeRoundRectCallout">
            <a:avLst>
              <a:gd name="adj1" fmla="val -69249"/>
              <a:gd name="adj2" fmla="val -1331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Это минимальное множество!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II</a:t>
            </a:r>
            <a:endParaRPr lang="ru-RU" altLang="ru-RU" smtClean="0"/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D308FD-8BA8-47CC-BC66-C285552D3B4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854075" y="3751263"/>
            <a:ext cx="458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406400" y="3313113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26631" name="Прямоугольник 6"/>
          <p:cNvSpPr>
            <a:spLocks noChangeArrowheads="1"/>
          </p:cNvSpPr>
          <p:nvPr/>
        </p:nvSpPr>
        <p:spPr bwMode="auto">
          <a:xfrm>
            <a:off x="406400" y="4379913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289175" y="4905375"/>
          <a:ext cx="2479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Уравнение" r:id="rId3" imgW="1129810" imgH="241195" progId="Equation.3">
                  <p:embed/>
                </p:oleObj>
              </mc:Choice>
              <mc:Fallback>
                <p:oleObj name="Уравнение" r:id="rId3" imgW="1129810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4905375"/>
                        <a:ext cx="24796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06400" y="890588"/>
            <a:ext cx="8394700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Определите наибольшее натуральное число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/>
              <a:t>, такое что выражение</a:t>
            </a:r>
            <a:endParaRPr lang="ru-RU" sz="2800" dirty="0"/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0)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</a:t>
            </a:r>
          </a:p>
          <a:p>
            <a:pPr>
              <a:defRPr/>
            </a:pPr>
            <a:r>
              <a:rPr lang="ru-RU" sz="2800" i="1" dirty="0"/>
              <a:t>тождественно истинно?</a:t>
            </a:r>
            <a:endParaRPr lang="ru-RU" sz="3200" dirty="0">
              <a:latin typeface="Times New Roman" pitchFamily="18" charset="0"/>
              <a:ea typeface="TimesNewRoman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06400" y="2755900"/>
            <a:ext cx="6842125" cy="534988"/>
            <a:chOff x="406400" y="2755976"/>
            <a:chExt cx="6841894" cy="534949"/>
          </a:xfrm>
        </p:grpSpPr>
        <p:sp>
          <p:nvSpPr>
            <p:cNvPr id="39947" name="Прямоугольник 8"/>
            <p:cNvSpPr>
              <a:spLocks noChangeArrowheads="1"/>
            </p:cNvSpPr>
            <p:nvPr/>
          </p:nvSpPr>
          <p:spPr bwMode="auto">
            <a:xfrm>
              <a:off x="4052850" y="2755976"/>
              <a:ext cx="319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altLang="ru-RU" sz="2800" i="1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{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&amp;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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0}</a:t>
              </a:r>
            </a:p>
          </p:txBody>
        </p:sp>
        <p:sp>
          <p:nvSpPr>
            <p:cNvPr id="39948" name="Прямоугольник 5"/>
            <p:cNvSpPr>
              <a:spLocks noChangeArrowheads="1"/>
            </p:cNvSpPr>
            <p:nvPr/>
          </p:nvSpPr>
          <p:spPr bwMode="auto">
            <a:xfrm>
              <a:off x="406400" y="2767050"/>
              <a:ext cx="373070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i="1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Вводим множества: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409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E6145B-972A-4F31-A222-816E6A48DB0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/>
          </a:p>
        </p:txBody>
      </p:sp>
      <p:sp>
        <p:nvSpPr>
          <p:cNvPr id="40964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40965" name="Object 3"/>
          <p:cNvGraphicFramePr>
            <a:graphicFrameLocks noChangeAspect="1"/>
          </p:cNvGraphicFramePr>
          <p:nvPr/>
        </p:nvGraphicFramePr>
        <p:xfrm>
          <a:off x="762000" y="1347788"/>
          <a:ext cx="2478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Уравнение" r:id="rId3" imgW="1129810" imgH="241195" progId="Equation.3">
                  <p:embed/>
                </p:oleObj>
              </mc:Choice>
              <mc:Fallback>
                <p:oleObj name="Уравнение" r:id="rId3" imgW="1129810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47788"/>
                        <a:ext cx="24780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770313" y="1347788"/>
          <a:ext cx="29241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Уравнение" r:id="rId5" imgW="1333500" imgH="241300" progId="Equation.3">
                  <p:embed/>
                </p:oleObj>
              </mc:Choice>
              <mc:Fallback>
                <p:oleObj name="Уравнение" r:id="rId5" imgW="13335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1347788"/>
                        <a:ext cx="29241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802063" y="1782763"/>
          <a:ext cx="2482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Уравнение" r:id="rId7" imgW="1129810" imgH="241195" progId="Equation.3">
                  <p:embed/>
                </p:oleObj>
              </mc:Choice>
              <mc:Fallback>
                <p:oleObj name="Уравнение" r:id="rId7" imgW="1129810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1782763"/>
                        <a:ext cx="24828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4473575" y="2309813"/>
            <a:ext cx="1547813" cy="500062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27653" name="Object 6"/>
          <p:cNvGraphicFramePr>
            <a:graphicFrameLocks noChangeAspect="1"/>
          </p:cNvGraphicFramePr>
          <p:nvPr/>
        </p:nvGraphicFramePr>
        <p:xfrm>
          <a:off x="3857625" y="2308225"/>
          <a:ext cx="20685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Формула" r:id="rId9" imgW="889000" imgH="228600" progId="Equation.3">
                  <p:embed/>
                </p:oleObj>
              </mc:Choice>
              <mc:Fallback>
                <p:oleObj name="Формула" r:id="rId9" imgW="889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2308225"/>
                        <a:ext cx="20685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916488" y="2874963"/>
            <a:ext cx="1436687" cy="571500"/>
            <a:chOff x="4498590" y="3441700"/>
            <a:chExt cx="1437462" cy="571654"/>
          </a:xfrm>
        </p:grpSpPr>
        <p:sp>
          <p:nvSpPr>
            <p:cNvPr id="12" name="Скругленная прямоугольная выноска 11"/>
            <p:cNvSpPr/>
            <p:nvPr/>
          </p:nvSpPr>
          <p:spPr bwMode="auto">
            <a:xfrm>
              <a:off x="4498590" y="3441700"/>
              <a:ext cx="1429521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40975" name="Object 7"/>
            <p:cNvGraphicFramePr>
              <a:graphicFrameLocks noChangeAspect="1"/>
            </p:cNvGraphicFramePr>
            <p:nvPr/>
          </p:nvGraphicFramePr>
          <p:xfrm>
            <a:off x="4547829" y="3467107"/>
            <a:ext cx="1388223" cy="531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0" name="Уравнение" r:id="rId11" imgW="596900" imgH="228600" progId="Equation.3">
                    <p:embed/>
                  </p:oleObj>
                </mc:Choice>
                <mc:Fallback>
                  <p:oleObj name="Уравнение" r:id="rId11" imgW="5969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7829" y="3467107"/>
                          <a:ext cx="1388223" cy="5319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1" name="Прямоугольник 12"/>
          <p:cNvSpPr>
            <a:spLocks noChangeArrowheads="1"/>
          </p:cNvSpPr>
          <p:nvPr/>
        </p:nvSpPr>
        <p:spPr bwMode="auto">
          <a:xfrm>
            <a:off x="6105525" y="2292350"/>
            <a:ext cx="2289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</a:t>
            </a:r>
            <a:r>
              <a:rPr lang="en-US" altLang="ru-RU" sz="2800" b="1">
                <a:solidFill>
                  <a:srgbClr val="000000"/>
                </a:solidFill>
              </a:rPr>
              <a:t>2</a:t>
            </a:r>
            <a:endParaRPr lang="ru-RU" altLang="ru-RU" sz="1600"/>
          </a:p>
        </p:txBody>
      </p:sp>
      <p:sp>
        <p:nvSpPr>
          <p:cNvPr id="27662" name="Прямоугольник 13"/>
          <p:cNvSpPr>
            <a:spLocks noChangeArrowheads="1"/>
          </p:cNvSpPr>
          <p:nvPr/>
        </p:nvSpPr>
        <p:spPr bwMode="auto">
          <a:xfrm>
            <a:off x="406400" y="3175000"/>
            <a:ext cx="1993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27654" name="Object 8"/>
          <p:cNvGraphicFramePr>
            <a:graphicFrameLocks noChangeAspect="1"/>
          </p:cNvGraphicFramePr>
          <p:nvPr/>
        </p:nvGraphicFramePr>
        <p:xfrm>
          <a:off x="1216025" y="3667125"/>
          <a:ext cx="35718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Уравнение" r:id="rId13" imgW="1244600" imgH="228600" progId="Equation.3">
                  <p:embed/>
                </p:oleObj>
              </mc:Choice>
              <mc:Fallback>
                <p:oleObj name="Уравнение" r:id="rId13" imgW="1244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667125"/>
                        <a:ext cx="35718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661" grpId="0"/>
      <p:bldP spid="2766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</a:t>
            </a:r>
            <a:r>
              <a:rPr lang="en-US" altLang="ru-RU" smtClean="0"/>
              <a:t>-II</a:t>
            </a:r>
            <a:endParaRPr lang="ru-RU" altLang="ru-RU" smtClean="0"/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6C2730-4672-4671-9816-7097E6FBB06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/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/>
        </p:nvGraphicFramePr>
        <p:xfrm>
          <a:off x="555625" y="1081088"/>
          <a:ext cx="9493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Уравнение" r:id="rId3" imgW="330200" imgH="228600" progId="Equation.3">
                  <p:embed/>
                </p:oleObj>
              </mc:Choice>
              <mc:Fallback>
                <p:oleObj name="Уравнение" r:id="rId3" imgW="330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081088"/>
                        <a:ext cx="94932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кругленная прямоугольная выноска 24"/>
          <p:cNvSpPr/>
          <p:nvPr/>
        </p:nvSpPr>
        <p:spPr bwMode="auto">
          <a:xfrm>
            <a:off x="4860925" y="914400"/>
            <a:ext cx="3290888" cy="881063"/>
          </a:xfrm>
          <a:prstGeom prst="wedgeRoundRectCallout">
            <a:avLst>
              <a:gd name="adj1" fmla="val -84767"/>
              <a:gd name="adj2" fmla="val 639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4, 2 есть ненулевые!</a:t>
            </a: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796925" y="876300"/>
            <a:ext cx="5537200" cy="781050"/>
            <a:chOff x="1543824" y="4444631"/>
            <a:chExt cx="5537200" cy="781188"/>
          </a:xfrm>
        </p:grpSpPr>
        <p:sp>
          <p:nvSpPr>
            <p:cNvPr id="42004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20 = 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endPara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</p:txBody>
        </p:sp>
        <p:sp>
          <p:nvSpPr>
            <p:cNvPr id="42005" name="Прямоугольник 27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84175" y="2874963"/>
            <a:ext cx="7510463" cy="663575"/>
            <a:chOff x="433" y="3902"/>
            <a:chExt cx="4731" cy="418"/>
          </a:xfrm>
        </p:grpSpPr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727" y="3955"/>
              <a:ext cx="4437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Среди битов 4, 2, 0 числа 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есть ненулевые!</a:t>
              </a:r>
            </a:p>
          </p:txBody>
        </p:sp>
        <p:sp>
          <p:nvSpPr>
            <p:cNvPr id="4200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796925" y="3741738"/>
            <a:ext cx="4143375" cy="1643062"/>
            <a:chOff x="1543824" y="4444631"/>
            <a:chExt cx="4143297" cy="1642963"/>
          </a:xfrm>
        </p:grpSpPr>
        <p:sp>
          <p:nvSpPr>
            <p:cNvPr id="42000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4143297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</a:t>
              </a:r>
              <a:r>
                <a:rPr lang="en-US" altLang="ru-RU" sz="20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10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c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d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7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&amp;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c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e</a:t>
              </a:r>
              <a:r>
                <a:rPr lang="en-US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 0</a:t>
              </a:r>
              <a:endParaRPr lang="ru-RU" altLang="ru-RU" sz="180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001" name="Прямоугольник 38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28682" name="Прямоугольник 43"/>
          <p:cNvSpPr>
            <a:spLocks noChangeArrowheads="1"/>
          </p:cNvSpPr>
          <p:nvPr/>
        </p:nvSpPr>
        <p:spPr bwMode="auto">
          <a:xfrm>
            <a:off x="5667375" y="4567238"/>
            <a:ext cx="2352675" cy="5238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10101</a:t>
            </a:r>
            <a:r>
              <a:rPr lang="en-US" altLang="ru-RU" sz="2800" baseline="-250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= 21</a:t>
            </a:r>
            <a:endParaRPr lang="ru-RU" altLang="ru-RU" sz="1800" baseline="-25000"/>
          </a:p>
        </p:txBody>
      </p:sp>
      <p:sp>
        <p:nvSpPr>
          <p:cNvPr id="28683" name="Полилиния 44"/>
          <p:cNvSpPr>
            <a:spLocks noChangeArrowheads="1"/>
          </p:cNvSpPr>
          <p:nvPr/>
        </p:nvSpPr>
        <p:spPr bwMode="auto">
          <a:xfrm rot="1984950">
            <a:off x="3730625" y="4178300"/>
            <a:ext cx="1949450" cy="642938"/>
          </a:xfrm>
          <a:custGeom>
            <a:avLst/>
            <a:gdLst>
              <a:gd name="T0" fmla="*/ 0 w 1416205"/>
              <a:gd name="T1" fmla="*/ 20486328 h 457200"/>
              <a:gd name="T2" fmla="*/ 21084717 w 1416205"/>
              <a:gd name="T3" fmla="*/ 4996697 h 457200"/>
              <a:gd name="T4" fmla="*/ 50523612 w 1416205"/>
              <a:gd name="T5" fmla="*/ 0 h 457200"/>
              <a:gd name="T6" fmla="*/ 0 60000 65536"/>
              <a:gd name="T7" fmla="*/ 0 60000 65536"/>
              <a:gd name="T8" fmla="*/ 0 60000 65536"/>
              <a:gd name="T9" fmla="*/ 0 w 1416205"/>
              <a:gd name="T10" fmla="*/ 0 h 457200"/>
              <a:gd name="T11" fmla="*/ 1416205 w 1416205"/>
              <a:gd name="T12" fmla="*/ 457200 h 457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6205" h="457200">
                <a:moveTo>
                  <a:pt x="0" y="457200"/>
                </a:moveTo>
                <a:cubicBezTo>
                  <a:pt x="177490" y="322456"/>
                  <a:pt x="354981" y="187713"/>
                  <a:pt x="591015" y="111513"/>
                </a:cubicBezTo>
                <a:cubicBezTo>
                  <a:pt x="827049" y="35313"/>
                  <a:pt x="1121627" y="17656"/>
                  <a:pt x="1416205" y="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04850" y="1951038"/>
          <a:ext cx="80327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Уравнение" r:id="rId5" imgW="279400" imgH="228600" progId="Equation.3">
                  <p:embed/>
                </p:oleObj>
              </mc:Choice>
              <mc:Fallback>
                <p:oleObj name="Уравнение" r:id="rId5" imgW="279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951038"/>
                        <a:ext cx="80327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Скругленная прямоугольная выноска 46"/>
          <p:cNvSpPr/>
          <p:nvPr/>
        </p:nvSpPr>
        <p:spPr bwMode="auto">
          <a:xfrm>
            <a:off x="4860925" y="1939925"/>
            <a:ext cx="3290888" cy="881063"/>
          </a:xfrm>
          <a:prstGeom prst="wedgeRoundRectCallout">
            <a:avLst>
              <a:gd name="adj1" fmla="val -84767"/>
              <a:gd name="adj2" fmla="val -1386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2, 0 есть ненулевые!</a:t>
            </a:r>
          </a:p>
        </p:txBody>
      </p: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796925" y="1746250"/>
            <a:ext cx="5537200" cy="781050"/>
            <a:chOff x="1543824" y="4444631"/>
            <a:chExt cx="5537200" cy="781188"/>
          </a:xfrm>
        </p:grpSpPr>
        <p:sp>
          <p:nvSpPr>
            <p:cNvPr id="41998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5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41999" name="Прямоугольник 49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682" grpId="0" animBg="1"/>
      <p:bldP spid="28683" grpId="0" animBg="1"/>
      <p:bldP spid="4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Почему это максимальное А?</a:t>
            </a:r>
          </a:p>
        </p:txBody>
      </p:sp>
      <p:sp>
        <p:nvSpPr>
          <p:cNvPr id="430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18153-7B91-48D5-A19D-53DFBBED562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/>
          </a:p>
        </p:txBody>
      </p:sp>
      <p:sp>
        <p:nvSpPr>
          <p:cNvPr id="6" name="Прямоугольник 13"/>
          <p:cNvSpPr>
            <a:spLocks noChangeArrowheads="1"/>
          </p:cNvSpPr>
          <p:nvPr/>
        </p:nvSpPr>
        <p:spPr bwMode="auto">
          <a:xfrm>
            <a:off x="406400" y="1812925"/>
            <a:ext cx="7146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Если увеличить </a:t>
            </a: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 (</a:t>
            </a:r>
            <a:r>
              <a:rPr lang="ru-RU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добавить биты</a:t>
            </a:r>
            <a:r>
              <a:rPr lang="en-US" altLang="ru-RU" sz="2800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)</a:t>
            </a: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:</a:t>
            </a:r>
            <a:endParaRPr lang="ru-RU" altLang="ru-RU" sz="1800"/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875213" y="2600325"/>
            <a:ext cx="4011612" cy="944563"/>
          </a:xfrm>
          <a:prstGeom prst="wedgeRoundRectCallout">
            <a:avLst>
              <a:gd name="adj1" fmla="val -65545"/>
              <a:gd name="adj2" fmla="val 5741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Множество расширяется (включает число 2 = 2</a:t>
            </a:r>
            <a:r>
              <a:rPr lang="ru-RU" sz="2400" baseline="30000" dirty="0">
                <a:latin typeface="Arial" charset="0"/>
              </a:rPr>
              <a:t>1</a:t>
            </a:r>
            <a:r>
              <a:rPr lang="ru-RU" sz="2400" dirty="0">
                <a:latin typeface="Arial" charset="0"/>
              </a:rPr>
              <a:t>)!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84175" y="4213225"/>
            <a:ext cx="3859213" cy="663575"/>
            <a:chOff x="433" y="3902"/>
            <a:chExt cx="2431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47"/>
              <a:ext cx="2137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Расширять нельзя!</a:t>
              </a:r>
            </a:p>
          </p:txBody>
        </p:sp>
        <p:sp>
          <p:nvSpPr>
            <p:cNvPr id="4302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4" name="Полилиния 13"/>
          <p:cNvSpPr>
            <a:spLocks noChangeArrowheads="1"/>
          </p:cNvSpPr>
          <p:nvPr/>
        </p:nvSpPr>
        <p:spPr bwMode="auto">
          <a:xfrm>
            <a:off x="3048000" y="1800225"/>
            <a:ext cx="1666875" cy="2495550"/>
          </a:xfrm>
          <a:custGeom>
            <a:avLst/>
            <a:gdLst>
              <a:gd name="T0" fmla="*/ 1666875 w 1666875"/>
              <a:gd name="T1" fmla="*/ 0 h 2495550"/>
              <a:gd name="T2" fmla="*/ 942975 w 1666875"/>
              <a:gd name="T3" fmla="*/ 1609725 h 2495550"/>
              <a:gd name="T4" fmla="*/ 0 w 1666875"/>
              <a:gd name="T5" fmla="*/ 2495550 h 2495550"/>
              <a:gd name="T6" fmla="*/ 0 60000 65536"/>
              <a:gd name="T7" fmla="*/ 0 60000 65536"/>
              <a:gd name="T8" fmla="*/ 0 60000 65536"/>
              <a:gd name="T9" fmla="*/ 0 w 1666875"/>
              <a:gd name="T10" fmla="*/ 0 h 2495550"/>
              <a:gd name="T11" fmla="*/ 1666875 w 1666875"/>
              <a:gd name="T12" fmla="*/ 2495550 h 24955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6875" h="2495550">
                <a:moveTo>
                  <a:pt x="1666875" y="0"/>
                </a:moveTo>
                <a:cubicBezTo>
                  <a:pt x="1443831" y="596900"/>
                  <a:pt x="1220787" y="1193800"/>
                  <a:pt x="942975" y="1609725"/>
                </a:cubicBezTo>
                <a:cubicBezTo>
                  <a:pt x="665163" y="2025650"/>
                  <a:pt x="332581" y="2260600"/>
                  <a:pt x="0" y="249555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564063" y="909638"/>
            <a:ext cx="3500437" cy="928687"/>
          </a:xfrm>
          <a:prstGeom prst="wedgeRoundRectCallout">
            <a:avLst>
              <a:gd name="adj1" fmla="val -69249"/>
              <a:gd name="adj2" fmla="val -1331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Это максимальное множество!</a:t>
            </a:r>
          </a:p>
        </p:txBody>
      </p:sp>
      <p:graphicFrame>
        <p:nvGraphicFramePr>
          <p:cNvPr id="27654" name="Object 8"/>
          <p:cNvGraphicFramePr>
            <a:graphicFrameLocks noChangeAspect="1"/>
          </p:cNvGraphicFramePr>
          <p:nvPr/>
        </p:nvGraphicFramePr>
        <p:xfrm>
          <a:off x="485775" y="944563"/>
          <a:ext cx="35718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Уравнение" r:id="rId3" imgW="1244600" imgH="228600" progId="Equation.3">
                  <p:embed/>
                </p:oleObj>
              </mc:Choice>
              <mc:Fallback>
                <p:oleObj name="Уравнение" r:id="rId3" imgW="1244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944563"/>
                        <a:ext cx="35718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631825" y="2312988"/>
            <a:ext cx="4143375" cy="1643062"/>
            <a:chOff x="1543824" y="4444631"/>
            <a:chExt cx="4143297" cy="1642961"/>
          </a:xfrm>
        </p:grpSpPr>
        <p:sp>
          <p:nvSpPr>
            <p:cNvPr id="43019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8"/>
              <a:ext cx="4143297" cy="138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1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ru-RU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</a:t>
              </a:r>
              <a:r>
                <a:rPr lang="en-US" altLang="ru-RU" sz="24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9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b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c</a:t>
              </a:r>
              <a:r>
                <a:rPr lang="en-US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d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7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&amp;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a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c</a:t>
              </a:r>
              <a:r>
                <a:rPr lang="en-US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d</a:t>
              </a:r>
              <a:r>
                <a:rPr lang="en-US" altLang="ru-RU" sz="2800" b="1">
                  <a:solidFill>
                    <a:srgbClr val="008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e</a:t>
              </a:r>
              <a:r>
                <a:rPr lang="en-US" altLang="ru-RU" sz="2800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 0</a:t>
              </a:r>
              <a:endParaRPr lang="ru-RU" altLang="ru-RU" sz="180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3020" name="Прямоугольник 38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III</a:t>
            </a:r>
            <a:endParaRPr lang="ru-RU" altLang="ru-RU" smtClean="0"/>
          </a:p>
        </p:txBody>
      </p:sp>
      <p:sp>
        <p:nvSpPr>
          <p:cNvPr id="440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80D57-8EC2-49C8-AF08-453BB2C336F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ru-RU" altLang="ru-RU" sz="1400"/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854075" y="3751263"/>
            <a:ext cx="458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406400" y="3313113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26631" name="Прямоугольник 6"/>
          <p:cNvSpPr>
            <a:spLocks noChangeArrowheads="1"/>
          </p:cNvSpPr>
          <p:nvPr/>
        </p:nvSpPr>
        <p:spPr bwMode="auto">
          <a:xfrm>
            <a:off x="406400" y="4379913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344738" y="4918075"/>
          <a:ext cx="23685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Уравнение" r:id="rId3" imgW="1079500" imgH="228600" progId="Equation.3">
                  <p:embed/>
                </p:oleObj>
              </mc:Choice>
              <mc:Fallback>
                <p:oleObj name="Уравнение" r:id="rId3" imgW="1079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4918075"/>
                        <a:ext cx="23685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06400" y="890588"/>
            <a:ext cx="8394700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Определите наибольшее натуральное число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/>
              <a:t>, такое что выражение</a:t>
            </a:r>
            <a:endParaRPr lang="ru-RU" sz="2800" dirty="0"/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x-none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</a:t>
            </a:r>
          </a:p>
          <a:p>
            <a:pPr>
              <a:defRPr/>
            </a:pPr>
            <a:r>
              <a:rPr lang="ru-RU" sz="2800" i="1" dirty="0"/>
              <a:t>тождественно истинно?</a:t>
            </a:r>
            <a:endParaRPr lang="ru-RU" sz="3200" dirty="0">
              <a:latin typeface="Times New Roman" pitchFamily="18" charset="0"/>
              <a:ea typeface="TimesNewRoman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06400" y="2755900"/>
            <a:ext cx="6842125" cy="534988"/>
            <a:chOff x="406400" y="2755976"/>
            <a:chExt cx="6841894" cy="534949"/>
          </a:xfrm>
        </p:grpSpPr>
        <p:sp>
          <p:nvSpPr>
            <p:cNvPr id="44043" name="Прямоугольник 8"/>
            <p:cNvSpPr>
              <a:spLocks noChangeArrowheads="1"/>
            </p:cNvSpPr>
            <p:nvPr/>
          </p:nvSpPr>
          <p:spPr bwMode="auto">
            <a:xfrm>
              <a:off x="4052850" y="2755976"/>
              <a:ext cx="319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altLang="ru-RU" sz="2800" i="1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{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&amp;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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0}</a:t>
              </a:r>
            </a:p>
          </p:txBody>
        </p:sp>
        <p:sp>
          <p:nvSpPr>
            <p:cNvPr id="44044" name="Прямоугольник 5"/>
            <p:cNvSpPr>
              <a:spLocks noChangeArrowheads="1"/>
            </p:cNvSpPr>
            <p:nvPr/>
          </p:nvSpPr>
          <p:spPr bwMode="auto">
            <a:xfrm>
              <a:off x="406400" y="2767050"/>
              <a:ext cx="373070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i="1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Вводим множества: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III</a:t>
            </a:r>
            <a:endParaRPr lang="ru-RU" altLang="ru-RU" smtClean="0"/>
          </a:p>
        </p:txBody>
      </p:sp>
      <p:sp>
        <p:nvSpPr>
          <p:cNvPr id="450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83BFB1-F180-44F9-9D78-10A2912D3A5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ru-RU" altLang="ru-RU" sz="1400"/>
          </a:p>
        </p:txBody>
      </p:sp>
      <p:sp>
        <p:nvSpPr>
          <p:cNvPr id="45060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graphicFrame>
        <p:nvGraphicFramePr>
          <p:cNvPr id="45061" name="Object 3"/>
          <p:cNvGraphicFramePr>
            <a:graphicFrameLocks noChangeAspect="1"/>
          </p:cNvGraphicFramePr>
          <p:nvPr/>
        </p:nvGraphicFramePr>
        <p:xfrm>
          <a:off x="817563" y="1360488"/>
          <a:ext cx="23669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Уравнение" r:id="rId3" imgW="1079500" imgH="228600" progId="Equation.3">
                  <p:embed/>
                </p:oleObj>
              </mc:Choice>
              <mc:Fallback>
                <p:oleObj name="Уравнение" r:id="rId3" imgW="1079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1360488"/>
                        <a:ext cx="236696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733800" y="1360488"/>
          <a:ext cx="25638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Уравнение" r:id="rId5" imgW="1168400" imgH="228600" progId="Equation.3">
                  <p:embed/>
                </p:oleObj>
              </mc:Choice>
              <mc:Fallback>
                <p:oleObj name="Уравнение" r:id="rId5" imgW="1168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360488"/>
                        <a:ext cx="256381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 bwMode="auto">
          <a:xfrm>
            <a:off x="4473575" y="1870075"/>
            <a:ext cx="1547813" cy="500063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3770313" y="1868488"/>
          <a:ext cx="21558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Формула" r:id="rId7" imgW="927100" imgH="228600" progId="Equation.3">
                  <p:embed/>
                </p:oleObj>
              </mc:Choice>
              <mc:Fallback>
                <p:oleObj name="Формула" r:id="rId7" imgW="927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1868488"/>
                        <a:ext cx="21558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916488" y="2435225"/>
            <a:ext cx="1466850" cy="571500"/>
            <a:chOff x="4498590" y="3441700"/>
            <a:chExt cx="1467719" cy="571654"/>
          </a:xfrm>
        </p:grpSpPr>
        <p:sp>
          <p:nvSpPr>
            <p:cNvPr id="12" name="Скругленная прямоугольная выноска 11"/>
            <p:cNvSpPr/>
            <p:nvPr/>
          </p:nvSpPr>
          <p:spPr bwMode="auto">
            <a:xfrm>
              <a:off x="4498590" y="3441700"/>
              <a:ext cx="1429596" cy="571654"/>
            </a:xfrm>
            <a:prstGeom prst="wedgeRoundRectCallout">
              <a:avLst>
                <a:gd name="adj1" fmla="val -25672"/>
                <a:gd name="adj2" fmla="val -81439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45072" name="Object 7"/>
            <p:cNvGraphicFramePr>
              <a:graphicFrameLocks noChangeAspect="1"/>
            </p:cNvGraphicFramePr>
            <p:nvPr/>
          </p:nvGraphicFramePr>
          <p:xfrm>
            <a:off x="4520828" y="3467107"/>
            <a:ext cx="1445481" cy="531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6" name="Уравнение" r:id="rId9" imgW="622030" imgH="228501" progId="Equation.3">
                    <p:embed/>
                  </p:oleObj>
                </mc:Choice>
                <mc:Fallback>
                  <p:oleObj name="Уравнение" r:id="rId9" imgW="622030" imgH="228501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0828" y="3467107"/>
                          <a:ext cx="1445481" cy="5319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9" name="Прямоугольник 12"/>
          <p:cNvSpPr>
            <a:spLocks noChangeArrowheads="1"/>
          </p:cNvSpPr>
          <p:nvPr/>
        </p:nvSpPr>
        <p:spPr bwMode="auto">
          <a:xfrm>
            <a:off x="6105525" y="1852613"/>
            <a:ext cx="2289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</a:t>
            </a:r>
            <a:r>
              <a:rPr lang="en-US" altLang="ru-RU" sz="2800" b="1">
                <a:solidFill>
                  <a:srgbClr val="000000"/>
                </a:solidFill>
              </a:rPr>
              <a:t>2</a:t>
            </a:r>
            <a:endParaRPr lang="ru-RU" altLang="ru-RU" sz="1600"/>
          </a:p>
        </p:txBody>
      </p:sp>
      <p:sp>
        <p:nvSpPr>
          <p:cNvPr id="24590" name="Прямоугольник 13"/>
          <p:cNvSpPr>
            <a:spLocks noChangeArrowheads="1"/>
          </p:cNvSpPr>
          <p:nvPr/>
        </p:nvSpPr>
        <p:spPr bwMode="auto">
          <a:xfrm>
            <a:off x="406400" y="2690813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917575" y="3209925"/>
          <a:ext cx="36449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Уравнение" r:id="rId11" imgW="1269449" imgH="241195" progId="Equation.3">
                  <p:embed/>
                </p:oleObj>
              </mc:Choice>
              <mc:Fallback>
                <p:oleObj name="Уравнение" r:id="rId11" imgW="1269449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3209925"/>
                        <a:ext cx="36449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00113" y="3954463"/>
          <a:ext cx="20050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Уравнение" r:id="rId13" imgW="698197" imgH="203112" progId="Equation.3">
                  <p:embed/>
                </p:oleObj>
              </mc:Choice>
              <mc:Fallback>
                <p:oleObj name="Уравнение" r:id="rId13" imgW="69819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54463"/>
                        <a:ext cx="20050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882650" y="4581525"/>
          <a:ext cx="3279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Уравнение" r:id="rId15" imgW="1143000" imgH="228600" progId="Equation.3">
                  <p:embed/>
                </p:oleObj>
              </mc:Choice>
              <mc:Fallback>
                <p:oleObj name="Уравнение" r:id="rId15" imgW="1143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4581525"/>
                        <a:ext cx="3279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589" grpId="0"/>
      <p:bldP spid="2459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III</a:t>
            </a:r>
            <a:endParaRPr lang="ru-RU" altLang="ru-RU" smtClean="0"/>
          </a:p>
        </p:txBody>
      </p:sp>
      <p:sp>
        <p:nvSpPr>
          <p:cNvPr id="460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823F80-E506-45B5-B97E-7A68B6F85F2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40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573088" y="1843088"/>
          <a:ext cx="9128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Уравнение" r:id="rId3" imgW="317087" imgH="215619" progId="Equation.3">
                  <p:embed/>
                </p:oleObj>
              </mc:Choice>
              <mc:Fallback>
                <p:oleObj name="Уравнение" r:id="rId3" imgW="317087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843088"/>
                        <a:ext cx="9128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 bwMode="auto">
          <a:xfrm>
            <a:off x="4860925" y="1165225"/>
            <a:ext cx="3290888" cy="881063"/>
          </a:xfrm>
          <a:prstGeom prst="wedgeRoundRectCallout">
            <a:avLst>
              <a:gd name="adj1" fmla="val -87491"/>
              <a:gd name="adj2" fmla="val 4607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3</a:t>
            </a:r>
            <a:r>
              <a:rPr lang="ru-RU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 есть ненулевые!</a:t>
            </a: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796925" y="1620838"/>
            <a:ext cx="5537200" cy="781050"/>
            <a:chOff x="1543824" y="4444631"/>
            <a:chExt cx="5537200" cy="781188"/>
          </a:xfrm>
        </p:grpSpPr>
        <p:sp>
          <p:nvSpPr>
            <p:cNvPr id="46102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12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endPara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</p:txBody>
        </p:sp>
        <p:sp>
          <p:nvSpPr>
            <p:cNvPr id="46103" name="Прямоугольник 27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84175" y="3752850"/>
            <a:ext cx="7767638" cy="693738"/>
            <a:chOff x="433" y="3902"/>
            <a:chExt cx="4893" cy="437"/>
          </a:xfrm>
        </p:grpSpPr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27" y="3955"/>
              <a:ext cx="4599" cy="384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latin typeface="Arial" charset="0"/>
                </a:rPr>
                <a:t>          </a:t>
              </a:r>
              <a:r>
                <a:rPr lang="ru-RU" sz="2400" dirty="0">
                  <a:latin typeface="Arial" charset="0"/>
                </a:rPr>
                <a:t>           определяет только ненулевые биты!</a:t>
              </a:r>
            </a:p>
          </p:txBody>
        </p:sp>
        <p:sp>
          <p:nvSpPr>
            <p:cNvPr id="4610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5" name="Прямоугольник 43"/>
          <p:cNvSpPr>
            <a:spLocks noChangeArrowheads="1"/>
          </p:cNvSpPr>
          <p:nvPr/>
        </p:nvSpPr>
        <p:spPr bwMode="auto">
          <a:xfrm>
            <a:off x="4170363" y="4648200"/>
            <a:ext cx="3135312" cy="5238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= 110</a:t>
            </a: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0</a:t>
            </a:r>
            <a:r>
              <a:rPr lang="en-US" altLang="ru-RU" sz="2800" baseline="-250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= </a:t>
            </a: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1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endParaRPr lang="ru-RU" altLang="ru-RU" sz="1800" baseline="-25000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649288" y="2668588"/>
          <a:ext cx="9128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Уравнение" r:id="rId5" imgW="317362" imgH="228501" progId="Equation.3">
                  <p:embed/>
                </p:oleObj>
              </mc:Choice>
              <mc:Fallback>
                <p:oleObj name="Уравнение" r:id="rId5" imgW="31736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668588"/>
                        <a:ext cx="912812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кругленная прямоугольная выноска 17"/>
          <p:cNvSpPr/>
          <p:nvPr/>
        </p:nvSpPr>
        <p:spPr bwMode="auto">
          <a:xfrm>
            <a:off x="4860925" y="2684463"/>
            <a:ext cx="3762375" cy="552450"/>
          </a:xfrm>
          <a:prstGeom prst="wedgeRoundRectCallout">
            <a:avLst>
              <a:gd name="adj1" fmla="val -82147"/>
              <a:gd name="adj2" fmla="val 76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Биты </a:t>
            </a:r>
            <a:r>
              <a:rPr lang="en-US" sz="2400" dirty="0">
                <a:latin typeface="Arial" charset="0"/>
              </a:rPr>
              <a:t>4, </a:t>
            </a:r>
            <a:r>
              <a:rPr lang="ru-RU" sz="2400" dirty="0">
                <a:latin typeface="Arial" charset="0"/>
              </a:rPr>
              <a:t>2, 0 – нулевые!</a:t>
            </a:r>
          </a:p>
        </p:txBody>
      </p: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796925" y="2490788"/>
            <a:ext cx="5537200" cy="781050"/>
            <a:chOff x="1543824" y="4444631"/>
            <a:chExt cx="5537200" cy="781188"/>
          </a:xfrm>
        </p:grpSpPr>
        <p:sp>
          <p:nvSpPr>
            <p:cNvPr id="46098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21 = 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46099" name="Прямоугольник 49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46092" name="Object 8"/>
          <p:cNvGraphicFramePr>
            <a:graphicFrameLocks noChangeAspect="1"/>
          </p:cNvGraphicFramePr>
          <p:nvPr/>
        </p:nvGraphicFramePr>
        <p:xfrm>
          <a:off x="585788" y="842963"/>
          <a:ext cx="36449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Уравнение" r:id="rId7" imgW="1269449" imgH="241195" progId="Equation.3">
                  <p:embed/>
                </p:oleObj>
              </mc:Choice>
              <mc:Fallback>
                <p:oleObj name="Уравнение" r:id="rId7" imgW="1269449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842963"/>
                        <a:ext cx="36449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43"/>
          <p:cNvSpPr>
            <a:spLocks noChangeArrowheads="1"/>
          </p:cNvSpPr>
          <p:nvPr/>
        </p:nvSpPr>
        <p:spPr bwMode="auto">
          <a:xfrm>
            <a:off x="6080125" y="2101850"/>
            <a:ext cx="776288" cy="5238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ИЛИ</a:t>
            </a:r>
            <a:endParaRPr lang="ru-RU" altLang="ru-RU" sz="1800" baseline="-25000"/>
          </a:p>
        </p:txBody>
      </p:sp>
      <p:sp>
        <p:nvSpPr>
          <p:cNvPr id="24" name="Умножение 23"/>
          <p:cNvSpPr/>
          <p:nvPr/>
        </p:nvSpPr>
        <p:spPr bwMode="auto">
          <a:xfrm>
            <a:off x="1238250" y="731838"/>
            <a:ext cx="901700" cy="903287"/>
          </a:xfrm>
          <a:prstGeom prst="mathMultiply">
            <a:avLst>
              <a:gd name="adj1" fmla="val 847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1266825" y="3792538"/>
          <a:ext cx="134937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Уравнение" r:id="rId9" imgW="469900" imgH="228600" progId="Equation.3">
                  <p:embed/>
                </p:oleObj>
              </mc:Choice>
              <mc:Fallback>
                <p:oleObj name="Уравнение" r:id="rId9" imgW="4699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3792538"/>
                        <a:ext cx="134937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292225" y="4608513"/>
          <a:ext cx="189388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Уравнение" r:id="rId11" imgW="660400" imgH="228600" progId="Equation.3">
                  <p:embed/>
                </p:oleObj>
              </mc:Choice>
              <mc:Fallback>
                <p:oleObj name="Уравнение" r:id="rId11" imgW="660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608513"/>
                        <a:ext cx="189388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олилиния 27"/>
          <p:cNvSpPr>
            <a:spLocks/>
          </p:cNvSpPr>
          <p:nvPr/>
        </p:nvSpPr>
        <p:spPr bwMode="auto">
          <a:xfrm>
            <a:off x="3316288" y="4886325"/>
            <a:ext cx="762000" cy="0"/>
          </a:xfrm>
          <a:custGeom>
            <a:avLst/>
            <a:gdLst>
              <a:gd name="T0" fmla="*/ 0 w 762000"/>
              <a:gd name="T1" fmla="*/ 0 h 8964"/>
              <a:gd name="T2" fmla="*/ 762000 w 762000"/>
              <a:gd name="T3" fmla="*/ 0 h 8964"/>
              <a:gd name="T4" fmla="*/ 0 60000 65536"/>
              <a:gd name="T5" fmla="*/ 0 60000 65536"/>
              <a:gd name="T6" fmla="*/ 0 w 762000"/>
              <a:gd name="T7" fmla="*/ 0 h 8964"/>
              <a:gd name="T8" fmla="*/ 762000 w 762000"/>
              <a:gd name="T9" fmla="*/ 0 h 89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2000" h="8964">
                <a:moveTo>
                  <a:pt x="0" y="8964"/>
                </a:moveTo>
                <a:lnTo>
                  <a:pt x="762000" y="0"/>
                </a:ln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  <p:bldP spid="23" grpId="0" animBg="1"/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43"/>
          <p:cNvSpPr>
            <a:spLocks noChangeArrowheads="1"/>
          </p:cNvSpPr>
          <p:nvPr/>
        </p:nvSpPr>
        <p:spPr bwMode="auto">
          <a:xfrm>
            <a:off x="2805113" y="1466850"/>
            <a:ext cx="511175" cy="6461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800" baseline="-25000" dirty="0" smtClean="0"/>
          </a:p>
        </p:txBody>
      </p:sp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III</a:t>
            </a:r>
            <a:endParaRPr lang="ru-RU" altLang="ru-RU" smtClean="0"/>
          </a:p>
        </p:txBody>
      </p:sp>
      <p:sp>
        <p:nvSpPr>
          <p:cNvPr id="4710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6BB162-C33C-46E8-9D84-A11460F6B07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ru-RU" altLang="ru-RU" sz="140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573088" y="2436813"/>
          <a:ext cx="91281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Уравнение" r:id="rId3" imgW="317362" imgH="228501" progId="Equation.3">
                  <p:embed/>
                </p:oleObj>
              </mc:Choice>
              <mc:Fallback>
                <p:oleObj name="Уравнение" r:id="rId3" imgW="31736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436813"/>
                        <a:ext cx="912812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 bwMode="auto">
          <a:xfrm>
            <a:off x="4860925" y="2112963"/>
            <a:ext cx="3054350" cy="544512"/>
          </a:xfrm>
          <a:prstGeom prst="wedgeRoundRectCallout">
            <a:avLst>
              <a:gd name="adj1" fmla="val -87491"/>
              <a:gd name="adj2" fmla="val 4607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Биты </a:t>
            </a:r>
            <a:r>
              <a:rPr lang="en-US" sz="2400" dirty="0">
                <a:latin typeface="Arial" charset="0"/>
              </a:rPr>
              <a:t>3</a:t>
            </a:r>
            <a:r>
              <a:rPr lang="ru-RU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 нулевые!</a:t>
            </a: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796925" y="2232025"/>
            <a:ext cx="5537200" cy="781050"/>
            <a:chOff x="1543824" y="4444631"/>
            <a:chExt cx="5537200" cy="781188"/>
          </a:xfrm>
        </p:grpSpPr>
        <p:sp>
          <p:nvSpPr>
            <p:cNvPr id="47129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12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endPara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</p:txBody>
        </p:sp>
        <p:sp>
          <p:nvSpPr>
            <p:cNvPr id="47130" name="Прямоугольник 27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15" name="Прямоугольник 43"/>
          <p:cNvSpPr>
            <a:spLocks noChangeArrowheads="1"/>
          </p:cNvSpPr>
          <p:nvPr/>
        </p:nvSpPr>
        <p:spPr bwMode="auto">
          <a:xfrm>
            <a:off x="4170363" y="5045075"/>
            <a:ext cx="3175000" cy="522288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= 110</a:t>
            </a: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0</a:t>
            </a:r>
            <a:r>
              <a:rPr lang="en-US" altLang="ru-RU" sz="2800" baseline="-250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= </a:t>
            </a: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1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endParaRPr lang="ru-RU" altLang="ru-RU" sz="1800" baseline="-25000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649288" y="3297238"/>
          <a:ext cx="9128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Уравнение" r:id="rId5" imgW="317087" imgH="215619" progId="Equation.3">
                  <p:embed/>
                </p:oleObj>
              </mc:Choice>
              <mc:Fallback>
                <p:oleObj name="Уравнение" r:id="rId5" imgW="317087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3297238"/>
                        <a:ext cx="9128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кругленная прямоугольная выноска 17"/>
          <p:cNvSpPr/>
          <p:nvPr/>
        </p:nvSpPr>
        <p:spPr bwMode="auto">
          <a:xfrm>
            <a:off x="4860925" y="2832100"/>
            <a:ext cx="3762375" cy="928688"/>
          </a:xfrm>
          <a:prstGeom prst="wedgeRoundRectCallout">
            <a:avLst>
              <a:gd name="adj1" fmla="val -82147"/>
              <a:gd name="adj2" fmla="val 3162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  <a:r>
              <a:rPr lang="en-US" sz="2400" dirty="0">
                <a:latin typeface="Arial" charset="0"/>
              </a:rPr>
              <a:t>4, </a:t>
            </a:r>
            <a:r>
              <a:rPr lang="ru-RU" sz="2400" dirty="0">
                <a:latin typeface="Arial" charset="0"/>
              </a:rPr>
              <a:t>2, 0 есть ненулевые!</a:t>
            </a:r>
          </a:p>
        </p:txBody>
      </p: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796925" y="3101975"/>
            <a:ext cx="5537200" cy="781050"/>
            <a:chOff x="1543824" y="4444631"/>
            <a:chExt cx="5537200" cy="781188"/>
          </a:xfrm>
        </p:grpSpPr>
        <p:sp>
          <p:nvSpPr>
            <p:cNvPr id="47127" name="Прямоугольник 13"/>
            <p:cNvSpPr>
              <a:spLocks noChangeArrowheads="1"/>
            </p:cNvSpPr>
            <p:nvPr/>
          </p:nvSpPr>
          <p:spPr bwMode="auto">
            <a:xfrm>
              <a:off x="1543824" y="4702599"/>
              <a:ext cx="5537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   21 = 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47128" name="Прямоугольник 49"/>
            <p:cNvSpPr>
              <a:spLocks noChangeArrowheads="1"/>
            </p:cNvSpPr>
            <p:nvPr/>
          </p:nvSpPr>
          <p:spPr bwMode="auto">
            <a:xfrm>
              <a:off x="2602288" y="4444631"/>
              <a:ext cx="23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292225" y="5005388"/>
          <a:ext cx="189388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Уравнение" r:id="rId7" imgW="660400" imgH="228600" progId="Equation.3">
                  <p:embed/>
                </p:oleObj>
              </mc:Choice>
              <mc:Fallback>
                <p:oleObj name="Уравнение" r:id="rId7" imgW="660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5005388"/>
                        <a:ext cx="189388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олилиния 27"/>
          <p:cNvSpPr>
            <a:spLocks/>
          </p:cNvSpPr>
          <p:nvPr/>
        </p:nvSpPr>
        <p:spPr bwMode="auto">
          <a:xfrm>
            <a:off x="3316288" y="5283200"/>
            <a:ext cx="762000" cy="0"/>
          </a:xfrm>
          <a:custGeom>
            <a:avLst/>
            <a:gdLst>
              <a:gd name="T0" fmla="*/ 0 w 762000"/>
              <a:gd name="T1" fmla="*/ 0 h 8964"/>
              <a:gd name="T2" fmla="*/ 762000 w 762000"/>
              <a:gd name="T3" fmla="*/ 0 h 8964"/>
              <a:gd name="T4" fmla="*/ 0 60000 65536"/>
              <a:gd name="T5" fmla="*/ 0 60000 65536"/>
              <a:gd name="T6" fmla="*/ 0 w 762000"/>
              <a:gd name="T7" fmla="*/ 0 h 8964"/>
              <a:gd name="T8" fmla="*/ 762000 w 762000"/>
              <a:gd name="T9" fmla="*/ 0 h 89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2000" h="8964">
                <a:moveTo>
                  <a:pt x="0" y="8964"/>
                </a:moveTo>
                <a:lnTo>
                  <a:pt x="762000" y="0"/>
                </a:ln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7118" name="Object 8"/>
          <p:cNvGraphicFramePr>
            <a:graphicFrameLocks noChangeAspect="1"/>
          </p:cNvGraphicFramePr>
          <p:nvPr/>
        </p:nvGraphicFramePr>
        <p:xfrm>
          <a:off x="666750" y="795338"/>
          <a:ext cx="364490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Уравнение" r:id="rId9" imgW="1269449" imgH="241195" progId="Equation.3">
                  <p:embed/>
                </p:oleObj>
              </mc:Choice>
              <mc:Fallback>
                <p:oleObj name="Уравнение" r:id="rId9" imgW="1269449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795338"/>
                        <a:ext cx="3644900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4756150" y="817563"/>
          <a:ext cx="20050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Уравнение" r:id="rId11" imgW="698197" imgH="203112" progId="Equation.3">
                  <p:embed/>
                </p:oleObj>
              </mc:Choice>
              <mc:Fallback>
                <p:oleObj name="Уравнение" r:id="rId11" imgW="69819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817563"/>
                        <a:ext cx="20050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631825" y="1465263"/>
          <a:ext cx="3279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Уравнение" r:id="rId13" imgW="1143000" imgH="228600" progId="Equation.3">
                  <p:embed/>
                </p:oleObj>
              </mc:Choice>
              <mc:Fallback>
                <p:oleObj name="Уравнение" r:id="rId13" imgW="1143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465263"/>
                        <a:ext cx="3279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Умножение 30"/>
          <p:cNvSpPr/>
          <p:nvPr/>
        </p:nvSpPr>
        <p:spPr bwMode="auto">
          <a:xfrm>
            <a:off x="1320800" y="704850"/>
            <a:ext cx="901700" cy="903288"/>
          </a:xfrm>
          <a:prstGeom prst="mathMultiply">
            <a:avLst>
              <a:gd name="adj1" fmla="val 847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3" name="Умножение 32"/>
          <p:cNvSpPr/>
          <p:nvPr/>
        </p:nvSpPr>
        <p:spPr bwMode="auto">
          <a:xfrm>
            <a:off x="7080250" y="2890838"/>
            <a:ext cx="449263" cy="447675"/>
          </a:xfrm>
          <a:prstGeom prst="mathMultiply">
            <a:avLst>
              <a:gd name="adj1" fmla="val 9149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96925" y="4070350"/>
            <a:ext cx="4175125" cy="663575"/>
            <a:chOff x="433" y="3902"/>
            <a:chExt cx="2630" cy="418"/>
          </a:xfrm>
        </p:grpSpPr>
        <p:sp>
          <p:nvSpPr>
            <p:cNvPr id="38" name="Text Box 56"/>
            <p:cNvSpPr txBox="1">
              <a:spLocks noChangeArrowheads="1"/>
            </p:cNvSpPr>
            <p:nvPr/>
          </p:nvSpPr>
          <p:spPr bwMode="auto">
            <a:xfrm>
              <a:off x="727" y="3955"/>
              <a:ext cx="2336" cy="31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Какие биты нулевые?</a:t>
              </a:r>
            </a:p>
          </p:txBody>
        </p:sp>
        <p:sp>
          <p:nvSpPr>
            <p:cNvPr id="47126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0" name="Полилиния 39"/>
          <p:cNvSpPr>
            <a:spLocks noChangeArrowheads="1"/>
          </p:cNvSpPr>
          <p:nvPr/>
        </p:nvSpPr>
        <p:spPr bwMode="auto">
          <a:xfrm>
            <a:off x="3048000" y="2019300"/>
            <a:ext cx="1093788" cy="2276475"/>
          </a:xfrm>
          <a:custGeom>
            <a:avLst/>
            <a:gdLst>
              <a:gd name="T0" fmla="*/ 138038 w 1094548"/>
              <a:gd name="T1" fmla="*/ 0 h 2277186"/>
              <a:gd name="T2" fmla="*/ 0 w 1094548"/>
              <a:gd name="T3" fmla="*/ 2275053 h 2277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4548" h="2277186">
                <a:moveTo>
                  <a:pt x="138326" y="0"/>
                </a:moveTo>
                <a:cubicBezTo>
                  <a:pt x="1648062" y="622584"/>
                  <a:pt x="1192521" y="1736489"/>
                  <a:pt x="0" y="2277186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 animBg="1"/>
      <p:bldP spid="15" grpId="0" animBg="1"/>
      <p:bldP spid="18" grpId="0" animBg="1"/>
      <p:bldP spid="28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 bwMode="auto">
          <a:xfrm>
            <a:off x="495300" y="1308100"/>
            <a:ext cx="3149600" cy="3149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нужно знать о множествах?</a:t>
            </a: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9DF4E7-78BF-410D-9A45-61B2C8662C0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4" name="Овал 3"/>
          <p:cNvSpPr/>
          <p:nvPr/>
        </p:nvSpPr>
        <p:spPr bwMode="auto">
          <a:xfrm>
            <a:off x="1352550" y="2165350"/>
            <a:ext cx="1435100" cy="14351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60550" y="2532063"/>
            <a:ext cx="41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36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6100" y="2133600"/>
            <a:ext cx="416560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(</a:t>
            </a:r>
            <a:r>
              <a:rPr lang="ru-RU" sz="30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все натуральные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19500" y="1244600"/>
            <a:ext cx="3759200" cy="1014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– 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универсальное</a:t>
            </a:r>
          </a:p>
          <a:p>
            <a:pPr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      множество</a:t>
            </a:r>
            <a:endParaRPr lang="ru-RU" dirty="0"/>
          </a:p>
        </p:txBody>
      </p:sp>
      <p:sp>
        <p:nvSpPr>
          <p:cNvPr id="11" name="Полилиния 10"/>
          <p:cNvSpPr>
            <a:spLocks noChangeArrowheads="1"/>
          </p:cNvSpPr>
          <p:nvPr/>
        </p:nvSpPr>
        <p:spPr bwMode="auto">
          <a:xfrm>
            <a:off x="2984500" y="1625600"/>
            <a:ext cx="685800" cy="393700"/>
          </a:xfrm>
          <a:custGeom>
            <a:avLst/>
            <a:gdLst>
              <a:gd name="T0" fmla="*/ 685800 w 685800"/>
              <a:gd name="T1" fmla="*/ 0 h 393700"/>
              <a:gd name="T2" fmla="*/ 0 w 685800"/>
              <a:gd name="T3" fmla="*/ 393700 h 393700"/>
              <a:gd name="T4" fmla="*/ 0 60000 65536"/>
              <a:gd name="T5" fmla="*/ 0 60000 65536"/>
              <a:gd name="T6" fmla="*/ 0 w 685800"/>
              <a:gd name="T7" fmla="*/ 0 h 393700"/>
              <a:gd name="T8" fmla="*/ 685800 w 685800"/>
              <a:gd name="T9" fmla="*/ 393700 h 393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5800" h="393700">
                <a:moveTo>
                  <a:pt x="685800" y="0"/>
                </a:moveTo>
                <a:lnTo>
                  <a:pt x="0" y="3937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501900" y="3035300"/>
            <a:ext cx="4495800" cy="630238"/>
            <a:chOff x="2501900" y="3035300"/>
            <a:chExt cx="4495800" cy="629722"/>
          </a:xfrm>
        </p:grpSpPr>
        <p:sp>
          <p:nvSpPr>
            <p:cNvPr id="11278" name="Полилиния 11"/>
            <p:cNvSpPr>
              <a:spLocks noChangeArrowheads="1"/>
            </p:cNvSpPr>
            <p:nvPr/>
          </p:nvSpPr>
          <p:spPr bwMode="auto">
            <a:xfrm flipV="1">
              <a:off x="2501900" y="3035300"/>
              <a:ext cx="1498600" cy="342900"/>
            </a:xfrm>
            <a:custGeom>
              <a:avLst/>
              <a:gdLst>
                <a:gd name="T0" fmla="*/ 2147483646 w 685800"/>
                <a:gd name="T1" fmla="*/ 0 h 393700"/>
                <a:gd name="T2" fmla="*/ 0 w 685800"/>
                <a:gd name="T3" fmla="*/ 56912 h 393700"/>
                <a:gd name="T4" fmla="*/ 0 60000 65536"/>
                <a:gd name="T5" fmla="*/ 0 60000 65536"/>
                <a:gd name="T6" fmla="*/ 0 w 685800"/>
                <a:gd name="T7" fmla="*/ 0 h 393700"/>
                <a:gd name="T8" fmla="*/ 685800 w 685800"/>
                <a:gd name="T9" fmla="*/ 393700 h 393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5800" h="393700">
                  <a:moveTo>
                    <a:pt x="685800" y="0"/>
                  </a:moveTo>
                  <a:lnTo>
                    <a:pt x="0" y="3937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987800" y="3111438"/>
              <a:ext cx="3009900" cy="55358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0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(</a:t>
              </a:r>
              <a:r>
                <a:rPr lang="ru-RU" sz="3000" i="1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делятся на 6</a:t>
              </a:r>
              <a:r>
                <a:rPr lang="en-US" sz="30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)</a:t>
              </a:r>
              <a:endParaRPr lang="ru-RU" dirty="0"/>
            </a:p>
          </p:txBody>
        </p:sp>
      </p:grp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206750" y="4197350"/>
          <a:ext cx="4889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3" imgW="164957" imgH="190335" progId="Equation.3">
                  <p:embed/>
                </p:oleObj>
              </mc:Choice>
              <mc:Fallback>
                <p:oleObj name="Формула" r:id="rId3" imgW="164957" imgH="1903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4197350"/>
                        <a:ext cx="4889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683000" y="4267200"/>
            <a:ext cx="5092700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– дополнение </a:t>
            </a: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до универсального множества</a:t>
            </a:r>
            <a:endParaRPr lang="en-US" sz="3000" kern="0" dirty="0">
              <a:solidFill>
                <a:srgbClr val="000000"/>
              </a:solidFill>
              <a:latin typeface="Arial"/>
              <a:ea typeface="+mj-ea"/>
              <a:cs typeface="+mj-cs"/>
            </a:endParaRPr>
          </a:p>
          <a:p>
            <a:pPr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(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НЕ </a:t>
            </a:r>
            <a:r>
              <a:rPr lang="ru-RU" sz="30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делятся на 6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  <a:endParaRPr lang="ru-RU" dirty="0"/>
          </a:p>
        </p:txBody>
      </p:sp>
      <p:sp>
        <p:nvSpPr>
          <p:cNvPr id="18" name="Полилиния 17"/>
          <p:cNvSpPr>
            <a:spLocks noChangeArrowheads="1"/>
          </p:cNvSpPr>
          <p:nvPr/>
        </p:nvSpPr>
        <p:spPr bwMode="auto">
          <a:xfrm flipV="1">
            <a:off x="2552700" y="3911600"/>
            <a:ext cx="647700" cy="584200"/>
          </a:xfrm>
          <a:custGeom>
            <a:avLst/>
            <a:gdLst>
              <a:gd name="T0" fmla="*/ 308083 w 685800"/>
              <a:gd name="T1" fmla="*/ 0 h 393700"/>
              <a:gd name="T2" fmla="*/ 0 w 685800"/>
              <a:gd name="T3" fmla="*/ 98789606 h 393700"/>
              <a:gd name="T4" fmla="*/ 0 60000 65536"/>
              <a:gd name="T5" fmla="*/ 0 60000 65536"/>
              <a:gd name="T6" fmla="*/ 0 w 685800"/>
              <a:gd name="T7" fmla="*/ 0 h 393700"/>
              <a:gd name="T8" fmla="*/ 685800 w 685800"/>
              <a:gd name="T9" fmla="*/ 393700 h 3937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5800" h="393700">
                <a:moveTo>
                  <a:pt x="685800" y="0"/>
                </a:moveTo>
                <a:lnTo>
                  <a:pt x="0" y="3937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9" grpId="0"/>
      <p:bldP spid="11" grpId="0" animBg="1"/>
      <p:bldP spid="11" grpId="1" animBg="1"/>
      <p:bldP spid="17" grpId="0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логические операции-</a:t>
            </a:r>
            <a:r>
              <a:rPr lang="en-US" altLang="ru-RU" smtClean="0"/>
              <a:t>IV</a:t>
            </a:r>
            <a:endParaRPr lang="ru-RU" altLang="ru-RU" smtClean="0"/>
          </a:p>
        </p:txBody>
      </p:sp>
      <p:sp>
        <p:nvSpPr>
          <p:cNvPr id="481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6108BC-EE36-49C6-B360-2CC2F30FF49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ru-RU" altLang="ru-RU" sz="1400"/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854075" y="4244975"/>
            <a:ext cx="4584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altLang="ru-RU" sz="2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altLang="ru-RU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8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406400" y="3806825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Вводим утверждения:</a:t>
            </a:r>
            <a:endParaRPr lang="ru-RU" altLang="ru-RU" sz="1800"/>
          </a:p>
        </p:txBody>
      </p:sp>
      <p:sp>
        <p:nvSpPr>
          <p:cNvPr id="26631" name="Прямоугольник 6"/>
          <p:cNvSpPr>
            <a:spLocks noChangeArrowheads="1"/>
          </p:cNvSpPr>
          <p:nvPr/>
        </p:nvSpPr>
        <p:spPr bwMode="auto">
          <a:xfrm>
            <a:off x="406400" y="4873625"/>
            <a:ext cx="619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Заданное условие:</a:t>
            </a:r>
            <a:endParaRPr lang="ru-RU" altLang="ru-RU" sz="1800"/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717675" y="5397500"/>
          <a:ext cx="3622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Уравнение" r:id="rId3" imgW="1651000" imgH="241300" progId="Equation.3">
                  <p:embed/>
                </p:oleObj>
              </mc:Choice>
              <mc:Fallback>
                <p:oleObj name="Уравнение" r:id="rId3" imgW="1651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5397500"/>
                        <a:ext cx="36226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06400" y="944563"/>
            <a:ext cx="8394700" cy="22463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i="1" dirty="0"/>
              <a:t>Определите наименьшее натуральное число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/>
              <a:t>, такое что выражение</a:t>
            </a:r>
            <a:endParaRPr lang="ru-RU" sz="2800" dirty="0"/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48 = 0)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0))</a:t>
            </a:r>
          </a:p>
          <a:p>
            <a:pPr>
              <a:defRPr/>
            </a:pPr>
            <a:r>
              <a:rPr lang="ru-RU" sz="2800" i="1" dirty="0"/>
              <a:t>тождественно истинно?</a:t>
            </a:r>
            <a:endParaRPr lang="ru-RU" sz="3200" dirty="0">
              <a:latin typeface="Times New Roman" pitchFamily="18" charset="0"/>
              <a:ea typeface="TimesNewRoman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406400" y="3249613"/>
            <a:ext cx="6842125" cy="534987"/>
            <a:chOff x="406400" y="2755976"/>
            <a:chExt cx="6841894" cy="534949"/>
          </a:xfrm>
        </p:grpSpPr>
        <p:sp>
          <p:nvSpPr>
            <p:cNvPr id="48139" name="Прямоугольник 8"/>
            <p:cNvSpPr>
              <a:spLocks noChangeArrowheads="1"/>
            </p:cNvSpPr>
            <p:nvPr/>
          </p:nvSpPr>
          <p:spPr bwMode="auto">
            <a:xfrm>
              <a:off x="4052850" y="2755976"/>
              <a:ext cx="31954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altLang="ru-RU" sz="2800" i="1">
                  <a:solidFill>
                    <a:srgbClr val="000000"/>
                  </a:solidFill>
                  <a:ea typeface="Calibri" pitchFamily="34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{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&amp; </a:t>
              </a:r>
              <a:r>
                <a:rPr lang="ru-RU" altLang="ru-RU" sz="2800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Symbol" pitchFamily="18" charset="2"/>
                </a:rPr>
                <a:t></a:t>
              </a:r>
              <a:r>
                <a:rPr lang="ru-RU" altLang="ru-RU" sz="28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0}</a:t>
              </a:r>
            </a:p>
          </p:txBody>
        </p:sp>
        <p:sp>
          <p:nvSpPr>
            <p:cNvPr id="48140" name="Прямоугольник 5"/>
            <p:cNvSpPr>
              <a:spLocks noChangeArrowheads="1"/>
            </p:cNvSpPr>
            <p:nvPr/>
          </p:nvSpPr>
          <p:spPr bwMode="auto">
            <a:xfrm>
              <a:off x="406400" y="2767050"/>
              <a:ext cx="373070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 i="1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Вводим множества: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операции–</a:t>
            </a:r>
            <a:r>
              <a:rPr lang="en-US" altLang="ru-RU" smtClean="0"/>
              <a:t>IV</a:t>
            </a:r>
            <a:endParaRPr lang="ru-RU" altLang="ru-RU" smtClean="0"/>
          </a:p>
        </p:txBody>
      </p:sp>
      <p:sp>
        <p:nvSpPr>
          <p:cNvPr id="491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E4CFD3-CCE5-462E-AFAC-85DBFD88945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ru-RU" altLang="ru-RU" sz="1400"/>
          </a:p>
        </p:txBody>
      </p:sp>
      <p:graphicFrame>
        <p:nvGraphicFramePr>
          <p:cNvPr id="49156" name="Object 3"/>
          <p:cNvGraphicFramePr>
            <a:graphicFrameLocks noChangeAspect="1"/>
          </p:cNvGraphicFramePr>
          <p:nvPr/>
        </p:nvGraphicFramePr>
        <p:xfrm>
          <a:off x="488950" y="1336675"/>
          <a:ext cx="3621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Уравнение" r:id="rId3" imgW="1651000" imgH="241300" progId="Equation.3">
                  <p:embed/>
                </p:oleObj>
              </mc:Choice>
              <mc:Fallback>
                <p:oleObj name="Уравнение" r:id="rId3" imgW="1651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336675"/>
                        <a:ext cx="36210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4756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Упрощение выражения:</a:t>
            </a:r>
            <a:endParaRPr lang="ru-RU" altLang="ru-RU" sz="180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94263" y="1897063"/>
            <a:ext cx="1547812" cy="500062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227513" y="1924050"/>
          <a:ext cx="21558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Формула" r:id="rId5" imgW="926698" imgH="203112" progId="Equation.3">
                  <p:embed/>
                </p:oleObj>
              </mc:Choice>
              <mc:Fallback>
                <p:oleObj name="Формула" r:id="rId5" imgW="92669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1924050"/>
                        <a:ext cx="21558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383338" y="1835150"/>
            <a:ext cx="2289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sym typeface="Symbol" pitchFamily="18" charset="2"/>
              </a:rPr>
              <a:t>  </a:t>
            </a:r>
            <a:r>
              <a:rPr lang="ru-RU" altLang="ru-RU" sz="2800" b="1">
                <a:solidFill>
                  <a:srgbClr val="000000"/>
                </a:solidFill>
              </a:rPr>
              <a:t>Задача 1</a:t>
            </a:r>
            <a:endParaRPr lang="ru-RU" altLang="ru-RU" sz="16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06400" y="2690813"/>
            <a:ext cx="1993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Решение:</a:t>
            </a:r>
            <a:endParaRPr lang="ru-RU" altLang="ru-RU" sz="1800"/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498475" y="3211513"/>
          <a:ext cx="477361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Уравнение" r:id="rId7" imgW="1663560" imgH="279360" progId="Equation.3">
                  <p:embed/>
                </p:oleObj>
              </mc:Choice>
              <mc:Fallback>
                <p:oleObj name="Уравнение" r:id="rId7" imgW="166356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211513"/>
                        <a:ext cx="4773613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176713" y="1322388"/>
          <a:ext cx="37607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Уравнение" r:id="rId9" imgW="1714500" imgH="254000" progId="Equation.3">
                  <p:embed/>
                </p:oleObj>
              </mc:Choice>
              <mc:Fallback>
                <p:oleObj name="Уравнение" r:id="rId9" imgW="17145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1322388"/>
                        <a:ext cx="376078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5364163" y="2435225"/>
            <a:ext cx="2479675" cy="630238"/>
            <a:chOff x="5364721" y="2435226"/>
            <a:chExt cx="2479395" cy="630704"/>
          </a:xfrm>
        </p:grpSpPr>
        <p:sp>
          <p:nvSpPr>
            <p:cNvPr id="11" name="Скругленная прямоугольная выноска 10"/>
            <p:cNvSpPr/>
            <p:nvPr/>
          </p:nvSpPr>
          <p:spPr bwMode="auto">
            <a:xfrm>
              <a:off x="5364721" y="2435226"/>
              <a:ext cx="2479395" cy="630704"/>
            </a:xfrm>
            <a:prstGeom prst="wedgeRoundRectCallout">
              <a:avLst>
                <a:gd name="adj1" fmla="val -34711"/>
                <a:gd name="adj2" fmla="val -80018"/>
                <a:gd name="adj3" fmla="val 16667"/>
              </a:avLst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49167" name="Object 3"/>
            <p:cNvGraphicFramePr>
              <a:graphicFrameLocks noChangeAspect="1"/>
            </p:cNvGraphicFramePr>
            <p:nvPr/>
          </p:nvGraphicFramePr>
          <p:xfrm>
            <a:off x="5386943" y="2495596"/>
            <a:ext cx="2450823" cy="552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72" name="Уравнение" r:id="rId11" imgW="1117115" imgH="253890" progId="Equation.3">
                    <p:embed/>
                  </p:oleObj>
                </mc:Choice>
                <mc:Fallback>
                  <p:oleObj name="Уравнение" r:id="rId11" imgW="1117115" imgH="25389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6943" y="2495596"/>
                          <a:ext cx="2450823" cy="552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084388" y="3929063"/>
          <a:ext cx="30241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Уравнение" r:id="rId13" imgW="1054080" imgH="241200" progId="Equation.3">
                  <p:embed/>
                </p:oleObj>
              </mc:Choice>
              <mc:Fallback>
                <p:oleObj name="Уравнение" r:id="rId13" imgW="105408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3929063"/>
                        <a:ext cx="30241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Побитовые операции–</a:t>
            </a:r>
            <a:r>
              <a:rPr lang="en-US" altLang="ru-RU" smtClean="0"/>
              <a:t>IV</a:t>
            </a:r>
            <a:endParaRPr lang="ru-RU" altLang="ru-RU" smtClean="0"/>
          </a:p>
        </p:txBody>
      </p:sp>
      <p:sp>
        <p:nvSpPr>
          <p:cNvPr id="501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97A4C-FA17-4EEA-B08C-FA1621BF98F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ru-RU" altLang="ru-RU" sz="1400"/>
          </a:p>
        </p:txBody>
      </p:sp>
      <p:sp>
        <p:nvSpPr>
          <p:cNvPr id="50180" name="Прямоугольник 22"/>
          <p:cNvSpPr>
            <a:spLocks noChangeArrowheads="1"/>
          </p:cNvSpPr>
          <p:nvPr/>
        </p:nvSpPr>
        <p:spPr bwMode="auto">
          <a:xfrm>
            <a:off x="406400" y="811213"/>
            <a:ext cx="692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i="1">
                <a:solidFill>
                  <a:srgbClr val="000000"/>
                </a:solidFill>
                <a:cs typeface="Calibri" pitchFamily="34" charset="0"/>
                <a:sym typeface="Symbol" pitchFamily="18" charset="2"/>
              </a:rPr>
              <a:t>Преобразование к импликации:</a:t>
            </a:r>
            <a:endParaRPr lang="ru-RU" altLang="ru-RU" sz="1800"/>
          </a:p>
        </p:txBody>
      </p:sp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400050" y="1376363"/>
          <a:ext cx="63484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7" name="Уравнение" r:id="rId3" imgW="2895600" imgH="254000" progId="Equation.3">
                  <p:embed/>
                </p:oleObj>
              </mc:Choice>
              <mc:Fallback>
                <p:oleObj name="Уравнение" r:id="rId3" imgW="28956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376363"/>
                        <a:ext cx="63484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73088" y="2022475"/>
          <a:ext cx="91281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Уравнение" r:id="rId5" imgW="317362" imgH="228501" progId="Equation.3">
                  <p:embed/>
                </p:oleObj>
              </mc:Choice>
              <mc:Fallback>
                <p:oleObj name="Уравнение" r:id="rId5" imgW="31736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022475"/>
                        <a:ext cx="91281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Скругленная прямоугольная выноска 18"/>
          <p:cNvSpPr/>
          <p:nvPr/>
        </p:nvSpPr>
        <p:spPr bwMode="auto">
          <a:xfrm>
            <a:off x="4851400" y="1944688"/>
            <a:ext cx="3852863" cy="881062"/>
          </a:xfrm>
          <a:prstGeom prst="wedgeRoundRectCallout">
            <a:avLst>
              <a:gd name="adj1" fmla="val -74630"/>
              <a:gd name="adj2" fmla="val 1318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4, </a:t>
            </a:r>
            <a:r>
              <a:rPr lang="en-US" sz="2400" dirty="0">
                <a:latin typeface="Arial" charset="0"/>
              </a:rPr>
              <a:t>3</a:t>
            </a:r>
            <a:r>
              <a:rPr lang="ru-RU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2</a:t>
            </a:r>
            <a:r>
              <a:rPr lang="ru-RU" sz="2400" dirty="0">
                <a:latin typeface="Arial" charset="0"/>
              </a:rPr>
              <a:t> есть ненулевые!</a:t>
            </a:r>
          </a:p>
        </p:txBody>
      </p:sp>
      <p:grpSp>
        <p:nvGrpSpPr>
          <p:cNvPr id="4" name="Группа 23"/>
          <p:cNvGrpSpPr>
            <a:grpSpLocks/>
          </p:cNvGrpSpPr>
          <p:nvPr/>
        </p:nvGrpSpPr>
        <p:grpSpPr bwMode="auto">
          <a:xfrm>
            <a:off x="1604963" y="1979613"/>
            <a:ext cx="2465387" cy="781050"/>
            <a:chOff x="1543825" y="4444631"/>
            <a:chExt cx="2880891" cy="781188"/>
          </a:xfrm>
        </p:grpSpPr>
        <p:sp>
          <p:nvSpPr>
            <p:cNvPr id="50205" name="Прямоугольник 13"/>
            <p:cNvSpPr>
              <a:spLocks noChangeArrowheads="1"/>
            </p:cNvSpPr>
            <p:nvPr/>
          </p:nvSpPr>
          <p:spPr bwMode="auto">
            <a:xfrm>
              <a:off x="1543825" y="4702599"/>
              <a:ext cx="28704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28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11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</a:t>
              </a:r>
              <a:endPara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</p:txBody>
        </p:sp>
        <p:sp>
          <p:nvSpPr>
            <p:cNvPr id="50206" name="Прямоугольник 27"/>
            <p:cNvSpPr>
              <a:spLocks noChangeArrowheads="1"/>
            </p:cNvSpPr>
            <p:nvPr/>
          </p:nvSpPr>
          <p:spPr bwMode="auto">
            <a:xfrm>
              <a:off x="1900402" y="4444631"/>
              <a:ext cx="2524314" cy="36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5 4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1 0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23" name="Скругленная прямоугольная выноска 22"/>
          <p:cNvSpPr/>
          <p:nvPr/>
        </p:nvSpPr>
        <p:spPr bwMode="auto">
          <a:xfrm>
            <a:off x="4941888" y="3382963"/>
            <a:ext cx="4059237" cy="881062"/>
          </a:xfrm>
          <a:prstGeom prst="wedgeRoundRectCallout">
            <a:avLst>
              <a:gd name="adj1" fmla="val -77382"/>
              <a:gd name="adj2" fmla="val -572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Среди битов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</a:rPr>
              <a:t>5, 3, </a:t>
            </a:r>
            <a:r>
              <a:rPr lang="ru-RU" sz="2400" dirty="0">
                <a:latin typeface="Arial" charset="0"/>
              </a:rPr>
              <a:t>2, 0 есть ненулевые!</a:t>
            </a:r>
          </a:p>
        </p:txBody>
      </p:sp>
      <p:sp>
        <p:nvSpPr>
          <p:cNvPr id="27" name="Прямоугольник 43"/>
          <p:cNvSpPr>
            <a:spLocks noChangeArrowheads="1"/>
          </p:cNvSpPr>
          <p:nvPr/>
        </p:nvSpPr>
        <p:spPr bwMode="auto">
          <a:xfrm>
            <a:off x="6196013" y="2854325"/>
            <a:ext cx="776287" cy="5238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ИЛИ</a:t>
            </a:r>
            <a:endParaRPr lang="ru-RU" altLang="ru-RU" sz="1800" baseline="-25000"/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573088" y="3260725"/>
          <a:ext cx="91281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Уравнение" r:id="rId7" imgW="317362" imgH="228501" progId="Equation.3">
                  <p:embed/>
                </p:oleObj>
              </mc:Choice>
              <mc:Fallback>
                <p:oleObj name="Уравнение" r:id="rId7" imgW="31736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260725"/>
                        <a:ext cx="91281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1604963" y="3216275"/>
            <a:ext cx="2465387" cy="781050"/>
            <a:chOff x="1543825" y="4444631"/>
            <a:chExt cx="2880891" cy="781279"/>
          </a:xfrm>
        </p:grpSpPr>
        <p:sp>
          <p:nvSpPr>
            <p:cNvPr id="50203" name="Прямоугольник 13"/>
            <p:cNvSpPr>
              <a:spLocks noChangeArrowheads="1"/>
            </p:cNvSpPr>
            <p:nvPr/>
          </p:nvSpPr>
          <p:spPr bwMode="auto">
            <a:xfrm>
              <a:off x="1543825" y="4702598"/>
              <a:ext cx="2870414" cy="52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45 = 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50204" name="Прямоугольник 27"/>
            <p:cNvSpPr>
              <a:spLocks noChangeArrowheads="1"/>
            </p:cNvSpPr>
            <p:nvPr/>
          </p:nvSpPr>
          <p:spPr bwMode="auto">
            <a:xfrm>
              <a:off x="1900402" y="4444631"/>
              <a:ext cx="2524314" cy="36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5 4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1 0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573088" y="4256088"/>
          <a:ext cx="91281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Уравнение" r:id="rId9" imgW="317225" imgH="241091" progId="Equation.3">
                  <p:embed/>
                </p:oleObj>
              </mc:Choice>
              <mc:Fallback>
                <p:oleObj name="Уравнение" r:id="rId9" imgW="317225" imgH="24109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256088"/>
                        <a:ext cx="91281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23"/>
          <p:cNvGrpSpPr>
            <a:grpSpLocks/>
          </p:cNvGrpSpPr>
          <p:nvPr/>
        </p:nvGrpSpPr>
        <p:grpSpPr bwMode="auto">
          <a:xfrm>
            <a:off x="1604963" y="4229100"/>
            <a:ext cx="2465387" cy="781050"/>
            <a:chOff x="1543825" y="4444631"/>
            <a:chExt cx="2880891" cy="781279"/>
          </a:xfrm>
        </p:grpSpPr>
        <p:sp>
          <p:nvSpPr>
            <p:cNvPr id="50201" name="Прямоугольник 13"/>
            <p:cNvSpPr>
              <a:spLocks noChangeArrowheads="1"/>
            </p:cNvSpPr>
            <p:nvPr/>
          </p:nvSpPr>
          <p:spPr bwMode="auto">
            <a:xfrm>
              <a:off x="1543825" y="4702598"/>
              <a:ext cx="2870414" cy="52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4</a:t>
              </a:r>
              <a:r>
                <a:rPr lang="ru-RU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8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 = </a:t>
              </a:r>
              <a:r>
                <a:rPr lang="en-US" altLang="ru-RU" sz="2800"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1</a:t>
              </a:r>
              <a:r>
                <a:rPr lang="en-US" altLang="ru-RU" sz="2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  <a:sym typeface="Symbol" pitchFamily="18" charset="2"/>
                </a:rPr>
                <a:t>0000</a:t>
              </a:r>
              <a:endParaRPr lang="en-US" altLang="ru-RU" sz="2800">
                <a:latin typeface="Consolas" pitchFamily="49" charset="0"/>
                <a:cs typeface="Consolas" pitchFamily="49" charset="0"/>
                <a:sym typeface="Symbol" pitchFamily="18" charset="2"/>
              </a:endParaRPr>
            </a:p>
          </p:txBody>
        </p:sp>
        <p:sp>
          <p:nvSpPr>
            <p:cNvPr id="50202" name="Прямоугольник 27"/>
            <p:cNvSpPr>
              <a:spLocks noChangeArrowheads="1"/>
            </p:cNvSpPr>
            <p:nvPr/>
          </p:nvSpPr>
          <p:spPr bwMode="auto">
            <a:xfrm>
              <a:off x="1900402" y="4444631"/>
              <a:ext cx="2524314" cy="36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solidFill>
                    <a:srgbClr val="000000"/>
                  </a:solidFill>
                  <a:cs typeface="Calibri" pitchFamily="34" charset="0"/>
                  <a:sym typeface="Symbol" pitchFamily="18" charset="2"/>
                </a:rPr>
                <a:t>биты 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5 4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3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2</a:t>
              </a:r>
              <a:r>
                <a:rPr lang="ru-RU" altLang="ru-RU" sz="11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  </a:t>
              </a:r>
              <a:r>
                <a:rPr lang="ru-RU" altLang="ru-RU" sz="1800">
                  <a:solidFill>
                    <a:srgbClr val="0000CC"/>
                  </a:solidFill>
                  <a:cs typeface="Calibri" pitchFamily="34" charset="0"/>
                  <a:sym typeface="Symbol" pitchFamily="18" charset="2"/>
                </a:rPr>
                <a:t>1 0 </a:t>
              </a:r>
              <a:endParaRPr lang="ru-RU" altLang="ru-RU" sz="1200">
                <a:solidFill>
                  <a:srgbClr val="0000CC"/>
                </a:solidFill>
              </a:endParaRPr>
            </a:p>
          </p:txBody>
        </p:sp>
      </p:grpSp>
      <p:sp>
        <p:nvSpPr>
          <p:cNvPr id="36" name="Скругленная прямоугольная выноска 35"/>
          <p:cNvSpPr/>
          <p:nvPr/>
        </p:nvSpPr>
        <p:spPr bwMode="auto">
          <a:xfrm>
            <a:off x="4941888" y="4360863"/>
            <a:ext cx="3762375" cy="533400"/>
          </a:xfrm>
          <a:prstGeom prst="wedgeRoundRectCallout">
            <a:avLst>
              <a:gd name="adj1" fmla="val -77382"/>
              <a:gd name="adj2" fmla="val 1778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Биты </a:t>
            </a:r>
            <a:r>
              <a:rPr lang="en-US" sz="2400" dirty="0">
                <a:latin typeface="Arial" charset="0"/>
              </a:rPr>
              <a:t>5</a:t>
            </a:r>
            <a:r>
              <a:rPr lang="ru-RU" sz="2400" dirty="0">
                <a:latin typeface="Arial" charset="0"/>
              </a:rPr>
              <a:t> и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4 - нулевые!</a:t>
            </a:r>
          </a:p>
        </p:txBody>
      </p:sp>
      <p:grpSp>
        <p:nvGrpSpPr>
          <p:cNvPr id="8" name="Группа 40"/>
          <p:cNvGrpSpPr>
            <a:grpSpLocks/>
          </p:cNvGrpSpPr>
          <p:nvPr/>
        </p:nvGrpSpPr>
        <p:grpSpPr bwMode="auto">
          <a:xfrm>
            <a:off x="4849813" y="2366963"/>
            <a:ext cx="565150" cy="1882775"/>
            <a:chOff x="4849907" y="2366681"/>
            <a:chExt cx="564777" cy="1882589"/>
          </a:xfrm>
        </p:grpSpPr>
        <p:sp>
          <p:nvSpPr>
            <p:cNvPr id="37" name="Умножение 36"/>
            <p:cNvSpPr/>
            <p:nvPr/>
          </p:nvSpPr>
          <p:spPr bwMode="auto">
            <a:xfrm>
              <a:off x="4849907" y="2366681"/>
              <a:ext cx="448965" cy="447631"/>
            </a:xfrm>
            <a:prstGeom prst="mathMultiply">
              <a:avLst>
                <a:gd name="adj1" fmla="val 9149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Умножение 38"/>
            <p:cNvSpPr/>
            <p:nvPr/>
          </p:nvSpPr>
          <p:spPr bwMode="auto">
            <a:xfrm>
              <a:off x="4965718" y="3801639"/>
              <a:ext cx="448966" cy="447631"/>
            </a:xfrm>
            <a:prstGeom prst="mathMultiply">
              <a:avLst>
                <a:gd name="adj1" fmla="val 9149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20675" y="4962525"/>
            <a:ext cx="7510463" cy="663575"/>
            <a:chOff x="433" y="3902"/>
            <a:chExt cx="4731" cy="418"/>
          </a:xfrm>
        </p:grpSpPr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727" y="3955"/>
              <a:ext cx="4437" cy="339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Нужно обязательно перекрыть биты 3, 2, 0!</a:t>
              </a:r>
            </a:p>
          </p:txBody>
        </p:sp>
        <p:sp>
          <p:nvSpPr>
            <p:cNvPr id="5019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5" name="Прямоугольник 43"/>
          <p:cNvSpPr>
            <a:spLocks noChangeArrowheads="1"/>
          </p:cNvSpPr>
          <p:nvPr/>
        </p:nvSpPr>
        <p:spPr bwMode="auto">
          <a:xfrm>
            <a:off x="1444625" y="5768975"/>
            <a:ext cx="3136900" cy="522288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2800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min 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= 1101</a:t>
            </a:r>
            <a:r>
              <a:rPr lang="en-US" altLang="ru-RU" sz="2800" baseline="-250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2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= </a:t>
            </a:r>
            <a:r>
              <a:rPr lang="ru-RU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1</a:t>
            </a:r>
            <a:r>
              <a:rPr lang="en-US" altLang="ru-RU" sz="2800">
                <a:solidFill>
                  <a:srgbClr val="00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3</a:t>
            </a:r>
            <a:endParaRPr lang="ru-RU" altLang="ru-RU" sz="1800" baseline="-25000"/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691063" y="582136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2400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i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/>
              <a:t>для всех </a:t>
            </a:r>
            <a:endParaRPr lang="ru-RU" altLang="ru-RU" sz="1800"/>
          </a:p>
        </p:txBody>
      </p:sp>
      <p:sp>
        <p:nvSpPr>
          <p:cNvPr id="3" name="Полилиния 2"/>
          <p:cNvSpPr>
            <a:spLocks/>
          </p:cNvSpPr>
          <p:nvPr/>
        </p:nvSpPr>
        <p:spPr bwMode="auto">
          <a:xfrm>
            <a:off x="7010400" y="4191000"/>
            <a:ext cx="1828800" cy="1866900"/>
          </a:xfrm>
          <a:custGeom>
            <a:avLst/>
            <a:gdLst>
              <a:gd name="T0" fmla="*/ 1828690 w 1828855"/>
              <a:gd name="T1" fmla="*/ 0 h 1866900"/>
              <a:gd name="T2" fmla="*/ 0 w 1828855"/>
              <a:gd name="T3" fmla="*/ 1866900 h 18669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28855" h="1866900">
                <a:moveTo>
                  <a:pt x="1828800" y="0"/>
                </a:moveTo>
                <a:cubicBezTo>
                  <a:pt x="1837267" y="986367"/>
                  <a:pt x="867833" y="1782233"/>
                  <a:pt x="0" y="186690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  <p:bldP spid="36" grpId="0" animBg="1"/>
      <p:bldP spid="45" grpId="0" animBg="1"/>
      <p:bldP spid="2" grpId="0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CEA0C6-19D8-4DDD-B50C-032FF3049D6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ru-RU" altLang="ru-RU" sz="1400"/>
          </a:p>
        </p:txBody>
      </p:sp>
      <p:sp>
        <p:nvSpPr>
          <p:cNvPr id="51203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5120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Прямоугольник 4"/>
          <p:cNvSpPr>
            <a:spLocks noChangeArrowheads="1"/>
          </p:cNvSpPr>
          <p:nvPr/>
        </p:nvSpPr>
        <p:spPr bwMode="auto">
          <a:xfrm>
            <a:off x="161925" y="2371725"/>
            <a:ext cx="88201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5"/>
          <p:cNvGrpSpPr>
            <a:grpSpLocks/>
          </p:cNvGrpSpPr>
          <p:nvPr/>
        </p:nvGrpSpPr>
        <p:grpSpPr bwMode="auto">
          <a:xfrm>
            <a:off x="615950" y="1077913"/>
            <a:ext cx="2552700" cy="1435100"/>
            <a:chOff x="615950" y="3197225"/>
            <a:chExt cx="2552700" cy="1435100"/>
          </a:xfrm>
        </p:grpSpPr>
        <p:sp>
          <p:nvSpPr>
            <p:cNvPr id="17" name="Полилиния 16"/>
            <p:cNvSpPr/>
            <p:nvPr/>
          </p:nvSpPr>
          <p:spPr bwMode="auto">
            <a:xfrm>
              <a:off x="1616075" y="3460750"/>
              <a:ext cx="500063" cy="901700"/>
            </a:xfrm>
            <a:custGeom>
              <a:avLst/>
              <a:gdLst>
                <a:gd name="connsiteX0" fmla="*/ 161925 w 320675"/>
                <a:gd name="connsiteY0" fmla="*/ 0 h 901700"/>
                <a:gd name="connsiteX1" fmla="*/ 0 w 320675"/>
                <a:gd name="connsiteY1" fmla="*/ 422275 h 901700"/>
                <a:gd name="connsiteX2" fmla="*/ 161925 w 320675"/>
                <a:gd name="connsiteY2" fmla="*/ 901700 h 901700"/>
                <a:gd name="connsiteX3" fmla="*/ 320675 w 320675"/>
                <a:gd name="connsiteY3" fmla="*/ 438150 h 901700"/>
                <a:gd name="connsiteX4" fmla="*/ 161925 w 320675"/>
                <a:gd name="connsiteY4" fmla="*/ 0 h 901700"/>
                <a:gd name="connsiteX0" fmla="*/ 161925 w 320675"/>
                <a:gd name="connsiteY0" fmla="*/ 0 h 901700"/>
                <a:gd name="connsiteX1" fmla="*/ 0 w 320675"/>
                <a:gd name="connsiteY1" fmla="*/ 422275 h 901700"/>
                <a:gd name="connsiteX2" fmla="*/ 161925 w 320675"/>
                <a:gd name="connsiteY2" fmla="*/ 901700 h 901700"/>
                <a:gd name="connsiteX3" fmla="*/ 320675 w 320675"/>
                <a:gd name="connsiteY3" fmla="*/ 438150 h 901700"/>
                <a:gd name="connsiteX4" fmla="*/ 161925 w 320675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198438"/>
                <a:gd name="connsiteY0" fmla="*/ 0 h 901700"/>
                <a:gd name="connsiteX1" fmla="*/ 9525 w 198438"/>
                <a:gd name="connsiteY1" fmla="*/ 422275 h 901700"/>
                <a:gd name="connsiteX2" fmla="*/ 171450 w 198438"/>
                <a:gd name="connsiteY2" fmla="*/ 901700 h 901700"/>
                <a:gd name="connsiteX3" fmla="*/ 171450 w 198438"/>
                <a:gd name="connsiteY3" fmla="*/ 0 h 901700"/>
                <a:gd name="connsiteX0" fmla="*/ 171450 w 347662"/>
                <a:gd name="connsiteY0" fmla="*/ 0 h 901700"/>
                <a:gd name="connsiteX1" fmla="*/ 9525 w 347662"/>
                <a:gd name="connsiteY1" fmla="*/ 422275 h 901700"/>
                <a:gd name="connsiteX2" fmla="*/ 171450 w 347662"/>
                <a:gd name="connsiteY2" fmla="*/ 901700 h 901700"/>
                <a:gd name="connsiteX3" fmla="*/ 171450 w 347662"/>
                <a:gd name="connsiteY3" fmla="*/ 0 h 901700"/>
                <a:gd name="connsiteX0" fmla="*/ 171450 w 385763"/>
                <a:gd name="connsiteY0" fmla="*/ 0 h 901700"/>
                <a:gd name="connsiteX1" fmla="*/ 9525 w 385763"/>
                <a:gd name="connsiteY1" fmla="*/ 422275 h 901700"/>
                <a:gd name="connsiteX2" fmla="*/ 171450 w 385763"/>
                <a:gd name="connsiteY2" fmla="*/ 901700 h 901700"/>
                <a:gd name="connsiteX3" fmla="*/ 171450 w 385763"/>
                <a:gd name="connsiteY3" fmla="*/ 0 h 901700"/>
                <a:gd name="connsiteX0" fmla="*/ 0 w 214313"/>
                <a:gd name="connsiteY0" fmla="*/ 0 h 901700"/>
                <a:gd name="connsiteX1" fmla="*/ 0 w 214313"/>
                <a:gd name="connsiteY1" fmla="*/ 901700 h 901700"/>
                <a:gd name="connsiteX2" fmla="*/ 0 w 21431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76225 w 490538"/>
                <a:gd name="connsiteY0" fmla="*/ 0 h 901700"/>
                <a:gd name="connsiteX1" fmla="*/ 276225 w 490538"/>
                <a:gd name="connsiteY1" fmla="*/ 901700 h 901700"/>
                <a:gd name="connsiteX2" fmla="*/ 276225 w 490538"/>
                <a:gd name="connsiteY2" fmla="*/ 0 h 901700"/>
                <a:gd name="connsiteX0" fmla="*/ 276225 w 500062"/>
                <a:gd name="connsiteY0" fmla="*/ 0 h 901700"/>
                <a:gd name="connsiteX1" fmla="*/ 276225 w 500062"/>
                <a:gd name="connsiteY1" fmla="*/ 901700 h 901700"/>
                <a:gd name="connsiteX2" fmla="*/ 276225 w 500062"/>
                <a:gd name="connsiteY2" fmla="*/ 0 h 90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62" h="901700">
                  <a:moveTo>
                    <a:pt x="276225" y="0"/>
                  </a:moveTo>
                  <a:cubicBezTo>
                    <a:pt x="0" y="351367"/>
                    <a:pt x="133350" y="744008"/>
                    <a:pt x="276225" y="901700"/>
                  </a:cubicBezTo>
                  <a:cubicBezTo>
                    <a:pt x="490538" y="647171"/>
                    <a:pt x="500062" y="302154"/>
                    <a:pt x="27622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615950" y="3197225"/>
              <a:ext cx="1435100" cy="1435100"/>
            </a:xfrm>
            <a:prstGeom prst="ellipse">
              <a:avLst/>
            </a:prstGeom>
            <a:noFill/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302" name="TextBox 28"/>
            <p:cNvSpPr txBox="1">
              <a:spLocks noChangeArrowheads="1"/>
            </p:cNvSpPr>
            <p:nvPr/>
          </p:nvSpPr>
          <p:spPr bwMode="auto">
            <a:xfrm>
              <a:off x="1123950" y="3563938"/>
              <a:ext cx="419100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36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36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 bwMode="auto">
            <a:xfrm>
              <a:off x="1733550" y="3197225"/>
              <a:ext cx="1435100" cy="1435100"/>
            </a:xfrm>
            <a:prstGeom prst="ellipse">
              <a:avLst/>
            </a:prstGeom>
            <a:noFill/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304" name="TextBox 30"/>
            <p:cNvSpPr txBox="1">
              <a:spLocks noChangeArrowheads="1"/>
            </p:cNvSpPr>
            <p:nvPr/>
          </p:nvSpPr>
          <p:spPr bwMode="auto">
            <a:xfrm>
              <a:off x="2241550" y="3563938"/>
              <a:ext cx="419100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3600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36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нужно знать о множествах?</a:t>
            </a:r>
          </a:p>
        </p:txBody>
      </p:sp>
      <p:sp>
        <p:nvSpPr>
          <p:cNvPr id="1229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523A1-E6FE-4F4B-B855-E9C448A5A53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9" name="Прямоугольник 8"/>
          <p:cNvSpPr/>
          <p:nvPr/>
        </p:nvSpPr>
        <p:spPr>
          <a:xfrm>
            <a:off x="3817938" y="1487488"/>
            <a:ext cx="48037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A·B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– 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пересечение (</a:t>
            </a: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ru-RU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  <a:endParaRPr lang="ru-RU" dirty="0"/>
          </a:p>
        </p:txBody>
      </p:sp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615950" y="2762250"/>
            <a:ext cx="2552700" cy="1435100"/>
            <a:chOff x="615950" y="2762250"/>
            <a:chExt cx="2552700" cy="1435100"/>
          </a:xfrm>
        </p:grpSpPr>
        <p:sp>
          <p:nvSpPr>
            <p:cNvPr id="21" name="Овал 20"/>
            <p:cNvSpPr/>
            <p:nvPr/>
          </p:nvSpPr>
          <p:spPr bwMode="auto">
            <a:xfrm>
              <a:off x="615950" y="2762250"/>
              <a:ext cx="1435100" cy="14351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297" name="TextBox 21"/>
            <p:cNvSpPr txBox="1">
              <a:spLocks noChangeArrowheads="1"/>
            </p:cNvSpPr>
            <p:nvPr/>
          </p:nvSpPr>
          <p:spPr bwMode="auto">
            <a:xfrm>
              <a:off x="1123950" y="3128963"/>
              <a:ext cx="4191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36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36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 bwMode="auto">
            <a:xfrm>
              <a:off x="1733550" y="2762250"/>
              <a:ext cx="1435100" cy="14351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299" name="TextBox 23"/>
            <p:cNvSpPr txBox="1">
              <a:spLocks noChangeArrowheads="1"/>
            </p:cNvSpPr>
            <p:nvPr/>
          </p:nvSpPr>
          <p:spPr bwMode="auto">
            <a:xfrm>
              <a:off x="2241550" y="3128963"/>
              <a:ext cx="4191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3600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36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817938" y="3113088"/>
            <a:ext cx="5326062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A+B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– 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объединение (</a:t>
            </a: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 и логические функции</a:t>
            </a:r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791BB7-8BA4-4F78-8EB1-6B406B8335F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grpSp>
        <p:nvGrpSpPr>
          <p:cNvPr id="13316" name="Группа 24"/>
          <p:cNvGrpSpPr>
            <a:grpSpLocks/>
          </p:cNvGrpSpPr>
          <p:nvPr/>
        </p:nvGrpSpPr>
        <p:grpSpPr bwMode="auto">
          <a:xfrm>
            <a:off x="1085850" y="1398588"/>
            <a:ext cx="1035050" cy="1035050"/>
            <a:chOff x="717550" y="1557338"/>
            <a:chExt cx="1435100" cy="1435100"/>
          </a:xfrm>
        </p:grpSpPr>
        <p:sp>
          <p:nvSpPr>
            <p:cNvPr id="4" name="Овал 3"/>
            <p:cNvSpPr/>
            <p:nvPr/>
          </p:nvSpPr>
          <p:spPr bwMode="auto">
            <a:xfrm>
              <a:off x="717550" y="1557338"/>
              <a:ext cx="1435100" cy="1435100"/>
            </a:xfrm>
            <a:prstGeom prst="ellipse">
              <a:avLst/>
            </a:prstGeom>
            <a:solidFill>
              <a:schemeClr val="bg1">
                <a:lumMod val="65000"/>
                <a:alpha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46" name="TextBox 4"/>
            <p:cNvSpPr txBox="1">
              <a:spLocks noChangeArrowheads="1"/>
            </p:cNvSpPr>
            <p:nvPr/>
          </p:nvSpPr>
          <p:spPr bwMode="auto">
            <a:xfrm>
              <a:off x="1155115" y="1836007"/>
              <a:ext cx="419100" cy="725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92113" y="819150"/>
            <a:ext cx="843280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Множество задаётся логической функцией</a:t>
            </a:r>
            <a:endParaRPr lang="ru-RU" dirty="0"/>
          </a:p>
        </p:txBody>
      </p:sp>
      <p:sp>
        <p:nvSpPr>
          <p:cNvPr id="13318" name="TextBox 15"/>
          <p:cNvSpPr txBox="1">
            <a:spLocks noChangeArrowheads="1"/>
          </p:cNvSpPr>
          <p:nvPr/>
        </p:nvSpPr>
        <p:spPr bwMode="auto">
          <a:xfrm>
            <a:off x="2778125" y="1657350"/>
            <a:ext cx="1536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615950" y="4079875"/>
            <a:ext cx="1841500" cy="1035050"/>
            <a:chOff x="615950" y="3197225"/>
            <a:chExt cx="2552700" cy="1435100"/>
          </a:xfrm>
        </p:grpSpPr>
        <p:sp>
          <p:nvSpPr>
            <p:cNvPr id="22" name="Полилиния 21"/>
            <p:cNvSpPr/>
            <p:nvPr/>
          </p:nvSpPr>
          <p:spPr bwMode="auto">
            <a:xfrm>
              <a:off x="1615024" y="3461354"/>
              <a:ext cx="501738" cy="900240"/>
            </a:xfrm>
            <a:custGeom>
              <a:avLst/>
              <a:gdLst>
                <a:gd name="connsiteX0" fmla="*/ 161925 w 320675"/>
                <a:gd name="connsiteY0" fmla="*/ 0 h 901700"/>
                <a:gd name="connsiteX1" fmla="*/ 0 w 320675"/>
                <a:gd name="connsiteY1" fmla="*/ 422275 h 901700"/>
                <a:gd name="connsiteX2" fmla="*/ 161925 w 320675"/>
                <a:gd name="connsiteY2" fmla="*/ 901700 h 901700"/>
                <a:gd name="connsiteX3" fmla="*/ 320675 w 320675"/>
                <a:gd name="connsiteY3" fmla="*/ 438150 h 901700"/>
                <a:gd name="connsiteX4" fmla="*/ 161925 w 320675"/>
                <a:gd name="connsiteY4" fmla="*/ 0 h 901700"/>
                <a:gd name="connsiteX0" fmla="*/ 161925 w 320675"/>
                <a:gd name="connsiteY0" fmla="*/ 0 h 901700"/>
                <a:gd name="connsiteX1" fmla="*/ 0 w 320675"/>
                <a:gd name="connsiteY1" fmla="*/ 422275 h 901700"/>
                <a:gd name="connsiteX2" fmla="*/ 161925 w 320675"/>
                <a:gd name="connsiteY2" fmla="*/ 901700 h 901700"/>
                <a:gd name="connsiteX3" fmla="*/ 320675 w 320675"/>
                <a:gd name="connsiteY3" fmla="*/ 438150 h 901700"/>
                <a:gd name="connsiteX4" fmla="*/ 161925 w 320675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61925 w 324908"/>
                <a:gd name="connsiteY0" fmla="*/ 0 h 901700"/>
                <a:gd name="connsiteX1" fmla="*/ 0 w 324908"/>
                <a:gd name="connsiteY1" fmla="*/ 422275 h 901700"/>
                <a:gd name="connsiteX2" fmla="*/ 161925 w 324908"/>
                <a:gd name="connsiteY2" fmla="*/ 901700 h 901700"/>
                <a:gd name="connsiteX3" fmla="*/ 320675 w 324908"/>
                <a:gd name="connsiteY3" fmla="*/ 438150 h 901700"/>
                <a:gd name="connsiteX4" fmla="*/ 161925 w 324908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334433"/>
                <a:gd name="connsiteY0" fmla="*/ 0 h 901700"/>
                <a:gd name="connsiteX1" fmla="*/ 9525 w 334433"/>
                <a:gd name="connsiteY1" fmla="*/ 422275 h 901700"/>
                <a:gd name="connsiteX2" fmla="*/ 171450 w 334433"/>
                <a:gd name="connsiteY2" fmla="*/ 901700 h 901700"/>
                <a:gd name="connsiteX3" fmla="*/ 330200 w 334433"/>
                <a:gd name="connsiteY3" fmla="*/ 438150 h 901700"/>
                <a:gd name="connsiteX4" fmla="*/ 171450 w 334433"/>
                <a:gd name="connsiteY4" fmla="*/ 0 h 901700"/>
                <a:gd name="connsiteX0" fmla="*/ 171450 w 198438"/>
                <a:gd name="connsiteY0" fmla="*/ 0 h 901700"/>
                <a:gd name="connsiteX1" fmla="*/ 9525 w 198438"/>
                <a:gd name="connsiteY1" fmla="*/ 422275 h 901700"/>
                <a:gd name="connsiteX2" fmla="*/ 171450 w 198438"/>
                <a:gd name="connsiteY2" fmla="*/ 901700 h 901700"/>
                <a:gd name="connsiteX3" fmla="*/ 171450 w 198438"/>
                <a:gd name="connsiteY3" fmla="*/ 0 h 901700"/>
                <a:gd name="connsiteX0" fmla="*/ 171450 w 347662"/>
                <a:gd name="connsiteY0" fmla="*/ 0 h 901700"/>
                <a:gd name="connsiteX1" fmla="*/ 9525 w 347662"/>
                <a:gd name="connsiteY1" fmla="*/ 422275 h 901700"/>
                <a:gd name="connsiteX2" fmla="*/ 171450 w 347662"/>
                <a:gd name="connsiteY2" fmla="*/ 901700 h 901700"/>
                <a:gd name="connsiteX3" fmla="*/ 171450 w 347662"/>
                <a:gd name="connsiteY3" fmla="*/ 0 h 901700"/>
                <a:gd name="connsiteX0" fmla="*/ 171450 w 385763"/>
                <a:gd name="connsiteY0" fmla="*/ 0 h 901700"/>
                <a:gd name="connsiteX1" fmla="*/ 9525 w 385763"/>
                <a:gd name="connsiteY1" fmla="*/ 422275 h 901700"/>
                <a:gd name="connsiteX2" fmla="*/ 171450 w 385763"/>
                <a:gd name="connsiteY2" fmla="*/ 901700 h 901700"/>
                <a:gd name="connsiteX3" fmla="*/ 171450 w 385763"/>
                <a:gd name="connsiteY3" fmla="*/ 0 h 901700"/>
                <a:gd name="connsiteX0" fmla="*/ 0 w 214313"/>
                <a:gd name="connsiteY0" fmla="*/ 0 h 901700"/>
                <a:gd name="connsiteX1" fmla="*/ 0 w 214313"/>
                <a:gd name="connsiteY1" fmla="*/ 901700 h 901700"/>
                <a:gd name="connsiteX2" fmla="*/ 0 w 21431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47650 w 461963"/>
                <a:gd name="connsiteY0" fmla="*/ 0 h 901700"/>
                <a:gd name="connsiteX1" fmla="*/ 247650 w 461963"/>
                <a:gd name="connsiteY1" fmla="*/ 901700 h 901700"/>
                <a:gd name="connsiteX2" fmla="*/ 247650 w 461963"/>
                <a:gd name="connsiteY2" fmla="*/ 0 h 901700"/>
                <a:gd name="connsiteX0" fmla="*/ 276225 w 490538"/>
                <a:gd name="connsiteY0" fmla="*/ 0 h 901700"/>
                <a:gd name="connsiteX1" fmla="*/ 276225 w 490538"/>
                <a:gd name="connsiteY1" fmla="*/ 901700 h 901700"/>
                <a:gd name="connsiteX2" fmla="*/ 276225 w 490538"/>
                <a:gd name="connsiteY2" fmla="*/ 0 h 901700"/>
                <a:gd name="connsiteX0" fmla="*/ 276225 w 500062"/>
                <a:gd name="connsiteY0" fmla="*/ 0 h 901700"/>
                <a:gd name="connsiteX1" fmla="*/ 276225 w 500062"/>
                <a:gd name="connsiteY1" fmla="*/ 901700 h 901700"/>
                <a:gd name="connsiteX2" fmla="*/ 276225 w 500062"/>
                <a:gd name="connsiteY2" fmla="*/ 0 h 90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62" h="901700">
                  <a:moveTo>
                    <a:pt x="276225" y="0"/>
                  </a:moveTo>
                  <a:cubicBezTo>
                    <a:pt x="0" y="351367"/>
                    <a:pt x="133350" y="744008"/>
                    <a:pt x="276225" y="901700"/>
                  </a:cubicBezTo>
                  <a:cubicBezTo>
                    <a:pt x="490538" y="647171"/>
                    <a:pt x="500062" y="302154"/>
                    <a:pt x="27622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28" name="Овал 27"/>
            <p:cNvSpPr/>
            <p:nvPr/>
          </p:nvSpPr>
          <p:spPr bwMode="auto">
            <a:xfrm>
              <a:off x="615950" y="3197225"/>
              <a:ext cx="1434793" cy="1435100"/>
            </a:xfrm>
            <a:prstGeom prst="ellipse">
              <a:avLst/>
            </a:prstGeom>
            <a:noFill/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42" name="TextBox 28"/>
            <p:cNvSpPr txBox="1">
              <a:spLocks noChangeArrowheads="1"/>
            </p:cNvSpPr>
            <p:nvPr/>
          </p:nvSpPr>
          <p:spPr bwMode="auto">
            <a:xfrm>
              <a:off x="1035907" y="3511113"/>
              <a:ext cx="419100" cy="725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Овал 29"/>
            <p:cNvSpPr/>
            <p:nvPr/>
          </p:nvSpPr>
          <p:spPr bwMode="auto">
            <a:xfrm>
              <a:off x="1733857" y="3197225"/>
              <a:ext cx="1434793" cy="1435100"/>
            </a:xfrm>
            <a:prstGeom prst="ellipse">
              <a:avLst/>
            </a:prstGeom>
            <a:noFill/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44" name="TextBox 30"/>
            <p:cNvSpPr txBox="1">
              <a:spLocks noChangeArrowheads="1"/>
            </p:cNvSpPr>
            <p:nvPr/>
          </p:nvSpPr>
          <p:spPr bwMode="auto">
            <a:xfrm>
              <a:off x="2223942" y="3511113"/>
              <a:ext cx="419100" cy="725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615950" y="5324475"/>
            <a:ext cx="1841500" cy="1035050"/>
            <a:chOff x="615950" y="4924425"/>
            <a:chExt cx="2552700" cy="1435100"/>
          </a:xfrm>
        </p:grpSpPr>
        <p:sp>
          <p:nvSpPr>
            <p:cNvPr id="32" name="Овал 31"/>
            <p:cNvSpPr/>
            <p:nvPr/>
          </p:nvSpPr>
          <p:spPr bwMode="auto">
            <a:xfrm>
              <a:off x="615950" y="4924425"/>
              <a:ext cx="1434793" cy="14351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37" name="TextBox 32"/>
            <p:cNvSpPr txBox="1">
              <a:spLocks noChangeArrowheads="1"/>
            </p:cNvSpPr>
            <p:nvPr/>
          </p:nvSpPr>
          <p:spPr bwMode="auto">
            <a:xfrm>
              <a:off x="1071124" y="5220704"/>
              <a:ext cx="419100" cy="725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Овал 33"/>
            <p:cNvSpPr/>
            <p:nvPr/>
          </p:nvSpPr>
          <p:spPr bwMode="auto">
            <a:xfrm>
              <a:off x="1733857" y="4924425"/>
              <a:ext cx="1434793" cy="14351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39" name="TextBox 34"/>
            <p:cNvSpPr txBox="1">
              <a:spLocks noChangeArrowheads="1"/>
            </p:cNvSpPr>
            <p:nvPr/>
          </p:nvSpPr>
          <p:spPr bwMode="auto">
            <a:xfrm>
              <a:off x="2188725" y="5220704"/>
              <a:ext cx="419100" cy="725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63" name="TextBox 35"/>
          <p:cNvSpPr txBox="1">
            <a:spLocks noChangeArrowheads="1"/>
          </p:cNvSpPr>
          <p:nvPr/>
        </p:nvSpPr>
        <p:spPr bwMode="auto">
          <a:xfrm>
            <a:off x="5694363" y="4230688"/>
            <a:ext cx="2474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A·B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55938" y="4335463"/>
          <a:ext cx="25400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Формула" r:id="rId3" imgW="914400" imgH="203200" progId="Equation.3">
                  <p:embed/>
                </p:oleObj>
              </mc:Choice>
              <mc:Fallback>
                <p:oleObj name="Формула" r:id="rId3" imgW="9144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4335463"/>
                        <a:ext cx="25400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Box 37"/>
          <p:cNvSpPr txBox="1">
            <a:spLocks noChangeArrowheads="1"/>
          </p:cNvSpPr>
          <p:nvPr/>
        </p:nvSpPr>
        <p:spPr bwMode="auto">
          <a:xfrm>
            <a:off x="5978525" y="5414963"/>
            <a:ext cx="2838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3600" i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</a:rPr>
              <a:t>B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108325" y="5519738"/>
          <a:ext cx="27162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Формула" r:id="rId5" imgW="977476" imgH="203112" progId="Equation.3">
                  <p:embed/>
                </p:oleObj>
              </mc:Choice>
              <mc:Fallback>
                <p:oleObj name="Формула" r:id="rId5" imgW="97747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519738"/>
                        <a:ext cx="27162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2"/>
          <p:cNvGraphicFramePr>
            <a:graphicFrameLocks noChangeAspect="1"/>
          </p:cNvGraphicFramePr>
          <p:nvPr/>
        </p:nvGraphicFramePr>
        <p:xfrm>
          <a:off x="2784475" y="2662238"/>
          <a:ext cx="39719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Формула" r:id="rId7" imgW="1282700" imgH="228600" progId="Equation.3">
                  <p:embed/>
                </p:oleObj>
              </mc:Choice>
              <mc:Fallback>
                <p:oleObj name="Формула" r:id="rId7" imgW="12827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2662238"/>
                        <a:ext cx="39719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35"/>
          <p:cNvGrpSpPr>
            <a:grpSpLocks/>
          </p:cNvGrpSpPr>
          <p:nvPr/>
        </p:nvGrpSpPr>
        <p:grpSpPr bwMode="auto">
          <a:xfrm>
            <a:off x="863600" y="2497138"/>
            <a:ext cx="1536700" cy="1536700"/>
            <a:chOff x="863600" y="2497138"/>
            <a:chExt cx="1536700" cy="1536700"/>
          </a:xfrm>
        </p:grpSpPr>
        <p:sp>
          <p:nvSpPr>
            <p:cNvPr id="35" name="Овал 34"/>
            <p:cNvSpPr/>
            <p:nvPr/>
          </p:nvSpPr>
          <p:spPr bwMode="auto">
            <a:xfrm>
              <a:off x="863600" y="2497138"/>
              <a:ext cx="1536700" cy="15367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tint val="66000"/>
                    <a:satMod val="160000"/>
                  </a:schemeClr>
                </a:gs>
                <a:gs pos="50000">
                  <a:schemeClr val="bg1">
                    <a:lumMod val="65000"/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1114425" y="2747963"/>
              <a:ext cx="1035050" cy="103505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 sz="2800">
                <a:latin typeface="Arial" charset="0"/>
              </a:endParaRPr>
            </a:p>
          </p:txBody>
        </p:sp>
        <p:sp>
          <p:nvSpPr>
            <p:cNvPr id="13335" name="TextBox 4"/>
            <p:cNvSpPr txBox="1">
              <a:spLocks noChangeArrowheads="1"/>
            </p:cNvSpPr>
            <p:nvPr/>
          </p:nvSpPr>
          <p:spPr bwMode="auto">
            <a:xfrm>
              <a:off x="1449064" y="2961650"/>
              <a:ext cx="3022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alt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05350" y="3221038"/>
          <a:ext cx="208438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9" imgW="672808" imgH="228501" progId="Equation.3">
                  <p:embed/>
                </p:oleObj>
              </mc:Choice>
              <mc:Fallback>
                <p:oleObj name="Формула" r:id="rId9" imgW="67280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3221038"/>
                        <a:ext cx="208438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олилиния 32"/>
          <p:cNvSpPr>
            <a:spLocks noChangeArrowheads="1"/>
          </p:cNvSpPr>
          <p:nvPr/>
        </p:nvSpPr>
        <p:spPr bwMode="auto">
          <a:xfrm>
            <a:off x="5708650" y="1327150"/>
            <a:ext cx="647700" cy="501650"/>
          </a:xfrm>
          <a:custGeom>
            <a:avLst/>
            <a:gdLst>
              <a:gd name="T0" fmla="*/ 4 w 2955073"/>
              <a:gd name="T1" fmla="*/ 0 h 501805"/>
              <a:gd name="T2" fmla="*/ 1 w 2955073"/>
              <a:gd name="T3" fmla="*/ 189103 h 501805"/>
              <a:gd name="T4" fmla="*/ 0 w 2955073"/>
              <a:gd name="T5" fmla="*/ 500565 h 501805"/>
              <a:gd name="T6" fmla="*/ 0 60000 65536"/>
              <a:gd name="T7" fmla="*/ 0 60000 65536"/>
              <a:gd name="T8" fmla="*/ 0 60000 65536"/>
              <a:gd name="T9" fmla="*/ 0 w 2955073"/>
              <a:gd name="T10" fmla="*/ 0 h 501805"/>
              <a:gd name="T11" fmla="*/ 2955073 w 2955073"/>
              <a:gd name="T12" fmla="*/ 501805 h 501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5073" h="501805">
                <a:moveTo>
                  <a:pt x="2955073" y="0"/>
                </a:moveTo>
                <a:cubicBezTo>
                  <a:pt x="2058329" y="52968"/>
                  <a:pt x="1161585" y="105937"/>
                  <a:pt x="669073" y="189571"/>
                </a:cubicBezTo>
                <a:cubicBezTo>
                  <a:pt x="176561" y="273205"/>
                  <a:pt x="88280" y="387505"/>
                  <a:pt x="0" y="501805"/>
                </a:cubicBez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Полилиния 36"/>
          <p:cNvSpPr>
            <a:spLocks noChangeArrowheads="1"/>
          </p:cNvSpPr>
          <p:nvPr/>
        </p:nvSpPr>
        <p:spPr bwMode="auto">
          <a:xfrm flipH="1">
            <a:off x="2097088" y="1282700"/>
            <a:ext cx="1760537" cy="546100"/>
          </a:xfrm>
          <a:custGeom>
            <a:avLst/>
            <a:gdLst>
              <a:gd name="T0" fmla="*/ 10034 w 3359006"/>
              <a:gd name="T1" fmla="*/ 0 h 501805"/>
              <a:gd name="T2" fmla="*/ 1998 w 3359006"/>
              <a:gd name="T3" fmla="*/ 406120 h 501805"/>
              <a:gd name="T4" fmla="*/ 0 w 3359006"/>
              <a:gd name="T5" fmla="*/ 1075019 h 501805"/>
              <a:gd name="T6" fmla="*/ 0 60000 65536"/>
              <a:gd name="T7" fmla="*/ 0 60000 65536"/>
              <a:gd name="T8" fmla="*/ 0 60000 65536"/>
              <a:gd name="T9" fmla="*/ 0 w 3359006"/>
              <a:gd name="T10" fmla="*/ 0 h 501805"/>
              <a:gd name="T11" fmla="*/ 3359006 w 3359006"/>
              <a:gd name="T12" fmla="*/ 501805 h 501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006" h="501805">
                <a:moveTo>
                  <a:pt x="3359006" y="0"/>
                </a:moveTo>
                <a:cubicBezTo>
                  <a:pt x="2547301" y="378464"/>
                  <a:pt x="1228907" y="105937"/>
                  <a:pt x="669073" y="189571"/>
                </a:cubicBezTo>
                <a:cubicBezTo>
                  <a:pt x="109239" y="273205"/>
                  <a:pt x="88280" y="387505"/>
                  <a:pt x="0" y="501805"/>
                </a:cubicBezTo>
              </a:path>
            </a:pathLst>
          </a:custGeom>
          <a:noFill/>
          <a:ln w="19050" algn="ctr">
            <a:solidFill>
              <a:srgbClr val="0000CC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TextBox 15"/>
          <p:cNvSpPr txBox="1">
            <a:spLocks noChangeArrowheads="1"/>
          </p:cNvSpPr>
          <p:nvPr/>
        </p:nvSpPr>
        <p:spPr bwMode="auto">
          <a:xfrm>
            <a:off x="4462463" y="1657350"/>
            <a:ext cx="2763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    </a:t>
            </a:r>
            <a:r>
              <a:rPr lang="en-US" altLang="ru-RU" sz="36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ru-RU" sz="3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ru-RU" sz="3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1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4" grpId="0"/>
      <p:bldP spid="33" grpId="0" animBg="1"/>
      <p:bldP spid="37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Базовые задачи (ЕГЭ)</a:t>
            </a: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7FE018-003F-4212-9E58-0627F00990A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381000" y="822325"/>
            <a:ext cx="842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/>
              <a:t>Задача 1</a:t>
            </a:r>
            <a:r>
              <a:rPr lang="ru-RU" altLang="ru-RU" sz="2400"/>
              <a:t>.</a:t>
            </a:r>
            <a:r>
              <a:rPr lang="ru-RU" altLang="ru-RU" sz="2400" i="1"/>
              <a:t> Каким должно быть множество A для того, чтобы множество A + B совпадало с универсальным множеством? </a:t>
            </a:r>
            <a:endParaRPr lang="ru-RU" altLang="ru-RU" sz="240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12800" y="2066925"/>
          <a:ext cx="49942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3" imgW="1612900" imgH="203200" progId="Equation.3">
                  <p:embed/>
                </p:oleObj>
              </mc:Choice>
              <mc:Fallback>
                <p:oleObj name="Формула" r:id="rId3" imgW="1612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066925"/>
                        <a:ext cx="49942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914400" y="3441700"/>
            <a:ext cx="2032000" cy="717550"/>
            <a:chOff x="914400" y="3441700"/>
            <a:chExt cx="2032000" cy="717550"/>
          </a:xfrm>
        </p:grpSpPr>
        <p:sp>
          <p:nvSpPr>
            <p:cNvPr id="14346" name="Прямоугольник 10"/>
            <p:cNvSpPr>
              <a:spLocks noChangeArrowheads="1"/>
            </p:cNvSpPr>
            <p:nvPr/>
          </p:nvSpPr>
          <p:spPr bwMode="auto">
            <a:xfrm>
              <a:off x="914400" y="3441700"/>
              <a:ext cx="2032000" cy="71120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aphicFrame>
          <p:nvGraphicFramePr>
            <p:cNvPr id="14347" name="Object 5"/>
            <p:cNvGraphicFramePr>
              <a:graphicFrameLocks noChangeAspect="1"/>
            </p:cNvGraphicFramePr>
            <p:nvPr/>
          </p:nvGraphicFramePr>
          <p:xfrm>
            <a:off x="1019175" y="3451225"/>
            <a:ext cx="1887538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9" name="Формула" r:id="rId5" imgW="609600" imgH="228600" progId="Equation.3">
                    <p:embed/>
                  </p:oleObj>
                </mc:Choice>
                <mc:Fallback>
                  <p:oleObj name="Формула" r:id="rId5" imgW="6096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9175" y="3451225"/>
                          <a:ext cx="1887538" cy="708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" name="Прямоугольник 7"/>
          <p:cNvSpPr>
            <a:spLocks noChangeArrowheads="1"/>
          </p:cNvSpPr>
          <p:nvPr/>
        </p:nvSpPr>
        <p:spPr bwMode="auto">
          <a:xfrm>
            <a:off x="482600" y="4316413"/>
            <a:ext cx="349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</a:rPr>
              <a:t>Другие решения:</a:t>
            </a:r>
            <a:endParaRPr lang="ru-RU" altLang="ru-RU" sz="1800"/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779588" y="4759325"/>
          <a:ext cx="3263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Формула" r:id="rId7" imgW="1054100" imgH="228600" progId="Equation.3">
                  <p:embed/>
                </p:oleObj>
              </mc:Choice>
              <mc:Fallback>
                <p:oleObj name="Формула" r:id="rId7" imgW="1054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759325"/>
                        <a:ext cx="32639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065463" y="2587625"/>
          <a:ext cx="30273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Формула" r:id="rId9" imgW="977900" imgH="228600" progId="Equation.3">
                  <p:embed/>
                </p:oleObj>
              </mc:Choice>
              <mc:Fallback>
                <p:oleObj name="Формула" r:id="rId9" imgW="977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2587625"/>
                        <a:ext cx="3027362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Базовые задачи (ЕГЭ)</a:t>
            </a: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646822-9B30-4006-A1B5-7ADAE410C24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381000" y="822325"/>
            <a:ext cx="842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/>
              <a:t>Задача 2</a:t>
            </a:r>
            <a:r>
              <a:rPr lang="ru-RU" altLang="ru-RU" sz="2400"/>
              <a:t>.</a:t>
            </a:r>
            <a:r>
              <a:rPr lang="ru-RU" altLang="ru-RU" sz="2400" i="1"/>
              <a:t> Каким должно быть множество A для того, чтобы множество            совпадало с универсальным множеством? </a:t>
            </a:r>
            <a:endParaRPr lang="ru-RU" altLang="ru-RU" sz="24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93750" y="2028825"/>
          <a:ext cx="50339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Формула" r:id="rId3" imgW="1625600" imgH="228600" progId="Equation.3">
                  <p:embed/>
                </p:oleObj>
              </mc:Choice>
              <mc:Fallback>
                <p:oleObj name="Формула" r:id="rId3" imgW="1625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028825"/>
                        <a:ext cx="5033963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852488" y="3413125"/>
          <a:ext cx="33416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Формула" r:id="rId5" imgW="1079500" imgH="228600" progId="Equation.3">
                  <p:embed/>
                </p:oleObj>
              </mc:Choice>
              <mc:Fallback>
                <p:oleObj name="Формула" r:id="rId5" imgW="10795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3413125"/>
                        <a:ext cx="33416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3065463" y="2587625"/>
          <a:ext cx="30273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Формула" r:id="rId7" imgW="977900" imgH="228600" progId="Equation.3">
                  <p:embed/>
                </p:oleObj>
              </mc:Choice>
              <mc:Fallback>
                <p:oleObj name="Формула" r:id="rId7" imgW="977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2587625"/>
                        <a:ext cx="3027362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5"/>
          <p:cNvGraphicFramePr>
            <a:graphicFrameLocks noChangeAspect="1"/>
          </p:cNvGraphicFramePr>
          <p:nvPr/>
        </p:nvGraphicFramePr>
        <p:xfrm>
          <a:off x="3214688" y="1160463"/>
          <a:ext cx="9096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Формула" r:id="rId9" imgW="406224" imgH="190417" progId="Equation.3">
                  <p:embed/>
                </p:oleObj>
              </mc:Choice>
              <mc:Fallback>
                <p:oleObj name="Формула" r:id="rId9" imgW="406224" imgH="19041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160463"/>
                        <a:ext cx="9096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930275" y="4137025"/>
          <a:ext cx="31845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Формула" r:id="rId11" imgW="1028254" imgH="203112" progId="Equation.3">
                  <p:embed/>
                </p:oleObj>
              </mc:Choice>
              <mc:Fallback>
                <p:oleObj name="Формула" r:id="rId11" imgW="1028254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137025"/>
                        <a:ext cx="31845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1498600" y="4864100"/>
            <a:ext cx="2032000" cy="965200"/>
            <a:chOff x="1498600" y="4864100"/>
            <a:chExt cx="2032000" cy="965200"/>
          </a:xfrm>
        </p:grpSpPr>
        <p:sp>
          <p:nvSpPr>
            <p:cNvPr id="15371" name="Прямоугольник 13"/>
            <p:cNvSpPr>
              <a:spLocks noChangeArrowheads="1"/>
            </p:cNvSpPr>
            <p:nvPr/>
          </p:nvSpPr>
          <p:spPr bwMode="auto">
            <a:xfrm>
              <a:off x="1498600" y="4864100"/>
              <a:ext cx="2032000" cy="96520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aphicFrame>
          <p:nvGraphicFramePr>
            <p:cNvPr id="15372" name="Object 8"/>
            <p:cNvGraphicFramePr>
              <a:graphicFrameLocks noChangeAspect="1"/>
            </p:cNvGraphicFramePr>
            <p:nvPr/>
          </p:nvGraphicFramePr>
          <p:xfrm>
            <a:off x="1638300" y="5000625"/>
            <a:ext cx="1768475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8" name="Формула" r:id="rId13" imgW="571252" imgH="228501" progId="Equation.3">
                    <p:embed/>
                  </p:oleObj>
                </mc:Choice>
                <mc:Fallback>
                  <p:oleObj name="Формула" r:id="rId13" imgW="571252" imgH="228501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8300" y="5000625"/>
                          <a:ext cx="1768475" cy="708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Общий подход к решению</a:t>
            </a: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1CCF9C-13C1-4005-BA7E-092694389C8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822325"/>
            <a:ext cx="8420100" cy="3816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3200" dirty="0"/>
              <a:t>Свести задачу к одной из базовых задач</a:t>
            </a:r>
          </a:p>
          <a:p>
            <a:pPr>
              <a:spcAft>
                <a:spcPts val="1200"/>
              </a:spcAft>
              <a:defRPr/>
            </a:pPr>
            <a:r>
              <a:rPr lang="ru-RU" sz="3200" b="1" dirty="0"/>
              <a:t>      Задача 1</a:t>
            </a:r>
            <a:r>
              <a:rPr lang="ru-RU" sz="3200" dirty="0"/>
              <a:t>.</a:t>
            </a:r>
            <a:endParaRPr lang="ru-RU" sz="3200" b="1" dirty="0"/>
          </a:p>
          <a:p>
            <a:pPr>
              <a:spcAft>
                <a:spcPts val="1200"/>
              </a:spcAft>
              <a:defRPr/>
            </a:pPr>
            <a:r>
              <a:rPr lang="ru-RU" sz="3200" b="1" dirty="0"/>
              <a:t>      Задача 2</a:t>
            </a:r>
            <a:r>
              <a:rPr lang="ru-RU" sz="3200" dirty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  <a:defRPr/>
            </a:pPr>
            <a:r>
              <a:rPr lang="ru-RU" sz="3200" dirty="0"/>
              <a:t>Использовать готовое решение:</a:t>
            </a:r>
          </a:p>
          <a:p>
            <a:pPr>
              <a:spcAft>
                <a:spcPts val="1200"/>
              </a:spcAft>
              <a:defRPr/>
            </a:pPr>
            <a:r>
              <a:rPr lang="ru-RU" sz="3200" b="1" dirty="0"/>
              <a:t>      Задача 1</a:t>
            </a:r>
            <a:r>
              <a:rPr lang="ru-RU" sz="3200" dirty="0"/>
              <a:t>.</a:t>
            </a:r>
            <a:endParaRPr lang="ru-RU" sz="3200" b="1" dirty="0"/>
          </a:p>
          <a:p>
            <a:pPr>
              <a:spcAft>
                <a:spcPts val="1200"/>
              </a:spcAft>
              <a:defRPr/>
            </a:pPr>
            <a:r>
              <a:rPr lang="ru-RU" sz="3200" b="1" dirty="0"/>
              <a:t>      Задача 2</a:t>
            </a:r>
            <a:r>
              <a:rPr lang="ru-RU" sz="3200" dirty="0"/>
              <a:t>.</a:t>
            </a:r>
            <a:r>
              <a:rPr lang="ru-RU" sz="3200" i="1" dirty="0"/>
              <a:t> </a:t>
            </a:r>
            <a:endParaRPr lang="ru-RU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163888" y="1393825"/>
          <a:ext cx="53482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Формула" r:id="rId3" imgW="1727200" imgH="228600" progId="Equation.3">
                  <p:embed/>
                </p:oleObj>
              </mc:Choice>
              <mc:Fallback>
                <p:oleObj name="Формула" r:id="rId3" imgW="1727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1393825"/>
                        <a:ext cx="53482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3144838" y="2016125"/>
          <a:ext cx="53863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Формула" r:id="rId5" imgW="1739900" imgH="228600" progId="Equation.3">
                  <p:embed/>
                </p:oleObj>
              </mc:Choice>
              <mc:Fallback>
                <p:oleObj name="Формула" r:id="rId5" imgW="1739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016125"/>
                        <a:ext cx="53863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3178175" y="3311525"/>
          <a:ext cx="188753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7" imgW="609600" imgH="228600" progId="Equation.3">
                  <p:embed/>
                </p:oleObj>
              </mc:Choice>
              <mc:Fallback>
                <p:oleObj name="Формула" r:id="rId7" imgW="60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3311525"/>
                        <a:ext cx="1887538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3136900" y="3984625"/>
          <a:ext cx="17684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9" imgW="571252" imgH="228501" progId="Equation.3">
                  <p:embed/>
                </p:oleObj>
              </mc:Choice>
              <mc:Fallback>
                <p:oleObj name="Формула" r:id="rId9" imgW="571252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984625"/>
                        <a:ext cx="176847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22fae1ce2e438378f3a7cb969b333a2331d6fa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72571</TotalTime>
  <Words>2469</Words>
  <Application>Microsoft Office PowerPoint</Application>
  <PresentationFormat>Экран (4:3)</PresentationFormat>
  <Paragraphs>441</Paragraphs>
  <Slides>43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5" baseType="lpstr">
      <vt:lpstr>Arial</vt:lpstr>
      <vt:lpstr>Symbol</vt:lpstr>
      <vt:lpstr>Calibri</vt:lpstr>
      <vt:lpstr>Times New Roman</vt:lpstr>
      <vt:lpstr>TimesNewRomanPS-ItalicMT</vt:lpstr>
      <vt:lpstr>SymbolMT</vt:lpstr>
      <vt:lpstr>TimesNewRoman</vt:lpstr>
      <vt:lpstr>Times</vt:lpstr>
      <vt:lpstr>Arial Black</vt:lpstr>
      <vt:lpstr>Consolas</vt:lpstr>
      <vt:lpstr>Оформление по умолчанию</vt:lpstr>
      <vt:lpstr>Microsoft Equation 3.0</vt:lpstr>
      <vt:lpstr>Множества и логика  в задачах ЕГЭ по информатике</vt:lpstr>
      <vt:lpstr>Постановка задачи</vt:lpstr>
      <vt:lpstr>Постановка задачи</vt:lpstr>
      <vt:lpstr>Что нужно знать о множествах?</vt:lpstr>
      <vt:lpstr>Что нужно знать о множествах?</vt:lpstr>
      <vt:lpstr>Множества и логические функции</vt:lpstr>
      <vt:lpstr>Базовые задачи (ЕГЭ)</vt:lpstr>
      <vt:lpstr>Базовые задачи (ЕГЭ)</vt:lpstr>
      <vt:lpstr>Общий подход к решению</vt:lpstr>
      <vt:lpstr>Задачи с отрезками</vt:lpstr>
      <vt:lpstr>Задачи с отрезками</vt:lpstr>
      <vt:lpstr>Задачи с отрезками-II</vt:lpstr>
      <vt:lpstr>Задачи с отрезками-II</vt:lpstr>
      <vt:lpstr>Множества чисел</vt:lpstr>
      <vt:lpstr>Множества чисел</vt:lpstr>
      <vt:lpstr>Множества чисел-II</vt:lpstr>
      <vt:lpstr>Множества чисел-II</vt:lpstr>
      <vt:lpstr>Делимость</vt:lpstr>
      <vt:lpstr>Делимость</vt:lpstr>
      <vt:lpstr>Amin  amax </vt:lpstr>
      <vt:lpstr>Делимость-II</vt:lpstr>
      <vt:lpstr>Делимость-II</vt:lpstr>
      <vt:lpstr>Делимость-III</vt:lpstr>
      <vt:lpstr>Делимость-III</vt:lpstr>
      <vt:lpstr>Делимость-III</vt:lpstr>
      <vt:lpstr>Делимость-IV</vt:lpstr>
      <vt:lpstr>Делимость-III</vt:lpstr>
      <vt:lpstr>Побитовые логические операции</vt:lpstr>
      <vt:lpstr>Побитовые логические операции</vt:lpstr>
      <vt:lpstr>Побитовые логические операции</vt:lpstr>
      <vt:lpstr>Почему это минимальное А?</vt:lpstr>
      <vt:lpstr>Побитовые логические операции-II</vt:lpstr>
      <vt:lpstr>Побитовые логические операции-II</vt:lpstr>
      <vt:lpstr>Побитовые логические операции-II</vt:lpstr>
      <vt:lpstr>Почему это максимальное А?</vt:lpstr>
      <vt:lpstr>Побитовые логические операции-III</vt:lpstr>
      <vt:lpstr>Побитовые логические операции-III</vt:lpstr>
      <vt:lpstr>Побитовые логические операции-III</vt:lpstr>
      <vt:lpstr>Побитовые логические операции-III</vt:lpstr>
      <vt:lpstr>Побитовые логические операции-IV</vt:lpstr>
      <vt:lpstr>Побитовые операции–IV</vt:lpstr>
      <vt:lpstr>Побитовые операции–IV</vt:lpstr>
      <vt:lpstr>Конец фильма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Зося А. Ковалева</cp:lastModifiedBy>
  <cp:revision>2621</cp:revision>
  <dcterms:created xsi:type="dcterms:W3CDTF">2007-01-31T19:13:48Z</dcterms:created>
  <dcterms:modified xsi:type="dcterms:W3CDTF">2016-09-23T08:15:06Z</dcterms:modified>
</cp:coreProperties>
</file>