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3" r:id="rId3"/>
    <p:sldId id="285" r:id="rId4"/>
    <p:sldId id="256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7" r:id="rId18"/>
    <p:sldId id="272" r:id="rId19"/>
    <p:sldId id="274" r:id="rId20"/>
    <p:sldId id="275" r:id="rId21"/>
    <p:sldId id="276" r:id="rId22"/>
    <p:sldId id="277" r:id="rId23"/>
    <p:sldId id="286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49069-03A2-427D-859C-99E1C1E8309B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91E36-4027-4493-BD50-882C873BF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3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2754C7-A118-405A-A8EB-DA860FF5C93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A922-9876-4E0E-9537-2D6BC443D6F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E7C4-A7C5-454D-A1CA-274B8110D474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6CEA3-A061-4141-94CB-0EDCB603E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8C13D6-E981-48D0-A502-4EE7107D0787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30D3B0-47C0-4863-89AE-627CC08B5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ontent.foto.mail.ru/mail/simoncon/_myphoto/i-70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046.radikal.ru/0803/0f/7413c4cc17da.jpg" TargetMode="External"/><Relationship Id="rId3" Type="http://schemas.openxmlformats.org/officeDocument/2006/relationships/hyperlink" Target="http://img1.liveinternet.ru/images/foto/b/3/953/1848953/f_13015340.jp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amtv.ru/archive/2009/02/img_full/17-2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lub.foto.ru/gallery/images/photo/2006/03/27/590077.jpg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ivcholding001.narod.ru/underconstructi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asdf53.3dn.ru/Pic_Fot/Icon_Sv/AvvaD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dic.academic.ru/pictures/enc_biography/m_22807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kiev-brat.kiev.ua/templates/Default/2010/svyat1/photos/IulianiyaVyazemskaya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91;&#1088;&#1086;&#1082;%2012\v.a._mocart_-_muzika_angelov%20MpTri.Net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ib.rus.ec/i/10/109210/cover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46.radikal.ru/i112/0904/eb/f52a2dd7ae70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46.radikal.ru/i112/0904/eb/f52a2dd7ae7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multiki.arjlover.net/ap/cvetik.semicvetik.avi/cvetik.semicvetik.avi.image3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12 урок – Милосердие и               </a:t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>    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сострадание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Цель урока</a:t>
            </a:r>
            <a:r>
              <a:rPr lang="ru-RU" dirty="0" smtClean="0"/>
              <a:t>: формировать у учащихся христианское понимание милосердия и сострадания в жизни православного человека.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Задачи урока: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Обучающая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ru-RU" dirty="0"/>
              <a:t>познакомить с этимологией и смыслом слова «милосердие»; научить понимать христианское значение слова «ближний».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Развивающая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ru-RU" dirty="0"/>
              <a:t>осознать суть христианского отношения к ближнему; понять, каким должно быть отношение христианина к личным врагам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Воспитывающая: </a:t>
            </a:r>
            <a:r>
              <a:rPr lang="ru-RU" dirty="0" smtClean="0"/>
              <a:t>воспитывать любовь к ближнему, </a:t>
            </a:r>
            <a:r>
              <a:rPr lang="ru-RU" dirty="0"/>
              <a:t>усвоить, что дела милосердия в большей степени изменяют к лучшему того, кто их совершает, чем тех, в отношении кого они делаются.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6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Используя нижеперечисленные слова:</a:t>
            </a:r>
            <a:br>
              <a:rPr lang="ru-RU" sz="3200" u="sng" dirty="0" smtClean="0"/>
            </a:br>
            <a:r>
              <a:rPr lang="ru-RU" sz="3200" i="1" dirty="0" smtClean="0">
                <a:solidFill>
                  <a:srgbClr val="FF0000"/>
                </a:solidFill>
              </a:rPr>
              <a:t>любящее, скандальное, родное, злое, роковое, близкое, тёплое, холодное, страшное, грозное, светлое </a:t>
            </a:r>
            <a:r>
              <a:rPr lang="ru-RU" sz="3200" i="1" dirty="0" smtClean="0">
                <a:solidFill>
                  <a:srgbClr val="FFFF00"/>
                </a:solidFill>
              </a:rPr>
              <a:t/>
            </a:r>
            <a:br>
              <a:rPr lang="ru-RU" sz="3200" i="1" dirty="0" smtClean="0">
                <a:solidFill>
                  <a:srgbClr val="FFFF00"/>
                </a:solidFill>
              </a:rPr>
            </a:br>
            <a:r>
              <a:rPr lang="ru-RU" sz="3200" i="1" dirty="0" smtClean="0"/>
              <a:t>( можно дополнить своим)</a:t>
            </a:r>
            <a:br>
              <a:rPr lang="ru-RU" sz="3200" i="1" dirty="0" smtClean="0"/>
            </a:br>
            <a:r>
              <a:rPr lang="ru-RU" sz="3200" u="sng" dirty="0" smtClean="0"/>
              <a:t>заполните таблицу «Доброе и злое сердце»</a:t>
            </a:r>
            <a:br>
              <a:rPr lang="ru-RU" sz="3200" u="sng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3643311"/>
          <a:ext cx="8186738" cy="25003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3369"/>
                <a:gridCol w="4093369"/>
              </a:tblGrid>
              <a:tr h="125016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Доброе</a:t>
                      </a:r>
                      <a:r>
                        <a:rPr lang="ru-RU" sz="3600" baseline="0" dirty="0" smtClean="0">
                          <a:solidFill>
                            <a:srgbClr val="FF0000"/>
                          </a:solidFill>
                        </a:rPr>
                        <a:t> сердце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Злое сердце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50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86874" cy="9286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МИЛОСЕРДИЕ И СОСТРАДАНИЕ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1428736"/>
            <a:ext cx="5214974" cy="492922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О том, что любовь бывает с заплаканным лицом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Кого называют ближним</a:t>
            </a:r>
          </a:p>
          <a:p>
            <a:pPr>
              <a:lnSpc>
                <a:spcPct val="22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Как христианин должен относиться к ближним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6" descr="http://a18002.rimg.info/icon/1853429000fc23805a1b9ef7a58a8c05b61c3f05e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322938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339933"/>
                </a:solidFill>
              </a:rPr>
              <a:t>Притча Христа о добром самарянине</a:t>
            </a:r>
          </a:p>
        </p:txBody>
      </p:sp>
      <p:pic>
        <p:nvPicPr>
          <p:cNvPr id="31755" name="Picture 11" descr="Картинка 2 из 20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1357298"/>
            <a:ext cx="5643602" cy="5292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2214579"/>
          </a:xfrm>
        </p:spPr>
        <p:txBody>
          <a:bodyPr/>
          <a:lstStyle/>
          <a:p>
            <a:pPr algn="l"/>
            <a:r>
              <a:rPr lang="ru-RU" dirty="0" smtClean="0"/>
              <a:t>- Чему нас учит притча?</a:t>
            </a:r>
            <a:br>
              <a:rPr lang="ru-RU" dirty="0" smtClean="0"/>
            </a:br>
            <a:r>
              <a:rPr lang="ru-RU" dirty="0" smtClean="0"/>
              <a:t>- Кого называют ближним?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643866" cy="299561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Вывод: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Ближними для нас являются те, кто нуждаются в нашей помощи.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Когда человек может проявить сострадание и милосердие?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П4\Рабочий стол\ОПК Урок Милосердие\76628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5"/>
            <a:ext cx="1920240" cy="231228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2" descr="Картинка 19 из 4861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428736"/>
            <a:ext cx="2464213" cy="2464213"/>
          </a:xfrm>
          <a:prstGeom prst="rect">
            <a:avLst/>
          </a:prstGeom>
          <a:noFill/>
        </p:spPr>
      </p:pic>
      <p:pic>
        <p:nvPicPr>
          <p:cNvPr id="7" name="Рисунок 4" descr="http://ru.trinixy.ru/pics/dog_life_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428736"/>
            <a:ext cx="3756355" cy="250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Картинка 27 из 1407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4143380"/>
            <a:ext cx="3409952" cy="2499360"/>
          </a:xfrm>
          <a:prstGeom prst="rect">
            <a:avLst/>
          </a:prstGeom>
          <a:noFill/>
        </p:spPr>
      </p:pic>
      <p:pic>
        <p:nvPicPr>
          <p:cNvPr id="9" name="Picture 2" descr="Картинка 6 из 9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57620" y="4143380"/>
            <a:ext cx="4872038" cy="252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672414" cy="385765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РАБОТА С УЧЕБНИКОМ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-Зачитайте в тексте принцип, по которому нельзя поступать.</a:t>
            </a:r>
            <a:br>
              <a:rPr lang="ru-RU" sz="4000" dirty="0" smtClean="0"/>
            </a:br>
            <a:r>
              <a:rPr lang="ru-RU" sz="4000" dirty="0" smtClean="0"/>
              <a:t>- С какими примерами милосердия вы встретились в тексте?</a:t>
            </a:r>
            <a:br>
              <a:rPr lang="ru-RU" sz="4000" dirty="0" smtClean="0"/>
            </a:br>
            <a:r>
              <a:rPr lang="ru-RU" sz="4000" dirty="0" smtClean="0"/>
              <a:t>- Назовите главную заповедь Христа.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14818"/>
            <a:ext cx="8572560" cy="228601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ЛЮБИТЕ ВРАГОВ ВАШИХ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57260"/>
          </a:xfrm>
          <a:noFill/>
        </p:spPr>
        <p:txBody>
          <a:bodyPr/>
          <a:lstStyle/>
          <a:p>
            <a:r>
              <a:rPr lang="ru-RU" dirty="0" smtClean="0"/>
              <a:t>- Легко ли это сделать?</a:t>
            </a:r>
            <a:endParaRPr lang="ru-RU" dirty="0"/>
          </a:p>
        </p:txBody>
      </p:sp>
      <p:pic>
        <p:nvPicPr>
          <p:cNvPr id="1027" name="Picture 3" descr="E:\67472_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2919493"/>
            <a:ext cx="2786082" cy="3938507"/>
          </a:xfrm>
          <a:prstGeom prst="rect">
            <a:avLst/>
          </a:prstGeom>
          <a:noFill/>
        </p:spPr>
      </p:pic>
      <p:pic>
        <p:nvPicPr>
          <p:cNvPr id="6" name="Picture 2" descr="E:\Elizaveta_Federovna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944150"/>
            <a:ext cx="3000396" cy="391385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9144000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Елизавета Фёдоровна, сестра русской императрицы оставила высшее общество и посвятила свою жизнь молитвам и заботе об обездоленных.  Сумела простить убийцу своего мужа, просила о его помиловании.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3714776" cy="17986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Иисус Христос говорил: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« Всякому просящему у тебя – дай»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928802"/>
            <a:ext cx="3714776" cy="419736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Что можно дать?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МИЛОСТЫНЯ</a:t>
            </a:r>
            <a:r>
              <a:rPr lang="ru-RU" sz="2800" dirty="0" smtClean="0"/>
              <a:t> – помощь другому человеку из жалости к нему.</a:t>
            </a:r>
            <a:endParaRPr lang="ru-RU" sz="2800" dirty="0"/>
          </a:p>
        </p:txBody>
      </p:sp>
      <p:pic>
        <p:nvPicPr>
          <p:cNvPr id="5" name="Picture 4" descr="Картинка 4 из 1716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25155"/>
            <a:ext cx="4643470" cy="648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r>
              <a:rPr lang="ru-RU" sz="4600" b="1" u="sng" dirty="0">
                <a:solidFill>
                  <a:srgbClr val="FF0000"/>
                </a:solidFill>
              </a:rPr>
              <a:t>Святой Дорофей о милостыне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300"/>
              <a:t>Святой Дорофей</a:t>
            </a:r>
          </a:p>
        </p:txBody>
      </p:sp>
      <p:pic>
        <p:nvPicPr>
          <p:cNvPr id="55301" name="Picture 5" descr="Картинка 13 из 1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81075"/>
            <a:ext cx="4379913" cy="5876925"/>
          </a:xfrm>
          <a:prstGeom prst="rect">
            <a:avLst/>
          </a:prstGeom>
          <a:noFill/>
        </p:spPr>
      </p:pic>
      <p:pic>
        <p:nvPicPr>
          <p:cNvPr id="55303" name="Picture 7" descr="Картинка 14 из 1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18038" y="981075"/>
            <a:ext cx="4525962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Русский историк</a:t>
            </a:r>
            <a:br>
              <a:rPr lang="ru-RU" b="1" u="sng" dirty="0">
                <a:solidFill>
                  <a:srgbClr val="FF0000"/>
                </a:solidFill>
              </a:rPr>
            </a:br>
            <a:r>
              <a:rPr lang="ru-RU" b="1" u="sng" dirty="0">
                <a:solidFill>
                  <a:srgbClr val="FF0000"/>
                </a:solidFill>
              </a:rPr>
              <a:t> В. Ключевский о милостыне</a:t>
            </a:r>
          </a:p>
        </p:txBody>
      </p:sp>
      <p:pic>
        <p:nvPicPr>
          <p:cNvPr id="64517" name="Picture 5" descr="Картинка 1 из 3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1694" y="1412875"/>
            <a:ext cx="4900613" cy="544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ТЕРМИНЫ И ПОНЯТИЯ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милосердие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милостыня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сострадание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ближний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любовь к врагам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490537"/>
          </a:xfrm>
        </p:spPr>
        <p:txBody>
          <a:bodyPr>
            <a:normAutofit fontScale="90000"/>
          </a:bodyPr>
          <a:lstStyle/>
          <a:p>
            <a:r>
              <a:rPr lang="ru-RU" sz="3900" b="1" u="sng" dirty="0" smtClean="0">
                <a:solidFill>
                  <a:srgbClr val="FF0000"/>
                </a:solidFill>
              </a:rPr>
              <a:t>Из жития </a:t>
            </a:r>
            <a:r>
              <a:rPr lang="ru-RU" sz="3900" b="1" u="sng" dirty="0">
                <a:solidFill>
                  <a:srgbClr val="FF0000"/>
                </a:solidFill>
              </a:rPr>
              <a:t>святой </a:t>
            </a:r>
            <a:r>
              <a:rPr lang="ru-RU" sz="3900" b="1" u="sng" dirty="0" err="1">
                <a:solidFill>
                  <a:srgbClr val="FF0000"/>
                </a:solidFill>
              </a:rPr>
              <a:t>Иулиании</a:t>
            </a:r>
            <a:r>
              <a:rPr lang="ru-RU" sz="3900" b="1" u="sng" dirty="0">
                <a:solidFill>
                  <a:srgbClr val="FF0000"/>
                </a:solidFill>
              </a:rPr>
              <a:t> </a:t>
            </a:r>
            <a:r>
              <a:rPr lang="ru-RU" sz="3900" b="1" u="sng" dirty="0" err="1">
                <a:solidFill>
                  <a:srgbClr val="FF0000"/>
                </a:solidFill>
              </a:rPr>
              <a:t>Лазаревской</a:t>
            </a:r>
            <a:r>
              <a:rPr lang="ru-RU" sz="3900" b="1" u="sng" dirty="0">
                <a:solidFill>
                  <a:srgbClr val="FF0000"/>
                </a:solidFill>
              </a:rPr>
              <a:t> (Муромской)</a:t>
            </a:r>
            <a:r>
              <a:rPr lang="ru-RU" sz="3900" b="1" u="sng" dirty="0">
                <a:solidFill>
                  <a:srgbClr val="339933"/>
                </a:solidFill>
              </a:rPr>
              <a:t/>
            </a:r>
            <a:br>
              <a:rPr lang="ru-RU" sz="3900" b="1" u="sng" dirty="0">
                <a:solidFill>
                  <a:srgbClr val="339933"/>
                </a:solidFill>
              </a:rPr>
            </a:br>
            <a:r>
              <a:rPr lang="ru-RU" sz="2200" dirty="0"/>
              <a:t>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268538" y="3246438"/>
            <a:ext cx="322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святая Иулиания</a:t>
            </a:r>
          </a:p>
        </p:txBody>
      </p:sp>
      <p:pic>
        <p:nvPicPr>
          <p:cNvPr id="65542" name="Picture 6" descr="Картинка 2 из 1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281" y="1484313"/>
            <a:ext cx="4897438" cy="537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 ДОБРОДЕТЕЛЕЙ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142984"/>
            <a:ext cx="5039827" cy="522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Какие из добродетелей поместить на цветок?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3" y="1600200"/>
          <a:ext cx="8102630" cy="490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315"/>
                <a:gridCol w="4051315"/>
              </a:tblGrid>
              <a:tr h="8167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ЧЕСТНОСТЬ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ДОБРОТА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167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ЛЕНЬ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ПОСЛУШАНИЕ</a:t>
                      </a:r>
                      <a:endParaRPr lang="ru-RU" b="1" dirty="0"/>
                    </a:p>
                  </a:txBody>
                  <a:tcPr/>
                </a:tc>
              </a:tr>
              <a:tr h="8167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ТРУДОЛЮБИЕ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ЛЖИВОСТЬ</a:t>
                      </a:r>
                      <a:endParaRPr lang="ru-RU" b="1" dirty="0"/>
                    </a:p>
                  </a:txBody>
                  <a:tcPr/>
                </a:tc>
              </a:tr>
              <a:tr h="8167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ТРУСОСТЬ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УПРЯМСТВО</a:t>
                      </a:r>
                      <a:endParaRPr lang="ru-RU" b="1" dirty="0"/>
                    </a:p>
                  </a:txBody>
                  <a:tcPr/>
                </a:tc>
              </a:tr>
              <a:tr h="8167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ТЕРПЕНИЕ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ЖАДНОСТЬ</a:t>
                      </a:r>
                      <a:endParaRPr lang="ru-RU" b="1" dirty="0"/>
                    </a:p>
                  </a:txBody>
                  <a:tcPr/>
                </a:tc>
              </a:tr>
              <a:tr h="8167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МИЛОСЕРДИЕ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СОВЕСТЬ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Продолжите предложение: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1) </a:t>
            </a:r>
            <a:r>
              <a:rPr lang="ru-RU" dirty="0">
                <a:latin typeface="Arial" pitchFamily="34" charset="0"/>
                <a:cs typeface="Arial" pitchFamily="34" charset="0"/>
              </a:rPr>
              <a:t>В сострадании и милосердии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нуждаются…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2) Близкими   нам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являются...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3) Милосердие не выбирает людей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по...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4) Каждый человек обязан быть милосердным, потому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что…</a:t>
            </a:r>
          </a:p>
          <a:p>
            <a:pPr>
              <a:lnSpc>
                <a:spcPct val="90000"/>
              </a:lnSpc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5)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Чтобы люди обо мне сказали, что я добрый человек, я должен…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П4\Рабочий стол\ОПК Урок Милосердие\0-30589-mediat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5147187"/>
            <a:ext cx="2582992" cy="1710813"/>
          </a:xfrm>
          <a:prstGeom prst="ellipse">
            <a:avLst/>
          </a:prstGeom>
          <a:ln w="63500" cap="rnd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Каждый милосердный поступок —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это ступень лестницы, ведущей к небесам.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K:\ОПК Урок Милосердие\ly1xdyh1Fnzksqju9BQ2Iwhoo1_4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57166"/>
            <a:ext cx="5643601" cy="54466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TextBox 7"/>
          <p:cNvSpPr txBox="1"/>
          <p:nvPr/>
        </p:nvSpPr>
        <p:spPr>
          <a:xfrm>
            <a:off x="214282" y="6215082"/>
            <a:ext cx="17859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Генри  </a:t>
            </a:r>
            <a:r>
              <a:rPr lang="ru-RU" sz="2000" b="1" dirty="0" err="1" smtClean="0"/>
              <a:t>Бигер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9" name="Picture 2" descr="C:\Documents and Settings\П4\Рабочий стол\Моисей\3214123_large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42852"/>
            <a:ext cx="3643338" cy="25681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v.a._mocart_-_muzika_angelov 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4217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429287"/>
          </a:xfrm>
        </p:spPr>
        <p:txBody>
          <a:bodyPr>
            <a:normAutofit fontScale="90000"/>
          </a:bodyPr>
          <a:lstStyle/>
          <a:p>
            <a:pPr algn="l"/>
            <a:r>
              <a:rPr lang="ru-RU" sz="7300" u="sng" dirty="0" smtClean="0">
                <a:solidFill>
                  <a:srgbClr val="FF0000"/>
                </a:solidFill>
              </a:rPr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Вокруг вас немало добрых людей. Посоветуйся с родителями и расскажи об одном из них.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215082"/>
            <a:ext cx="8715436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Лучше не иметь сердца, чем не иметь в нём любви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714489"/>
            <a:ext cx="5626877" cy="514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_ImageName" descr="Цветик-семицвет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410"/>
            <a:ext cx="8643998" cy="648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4214842" cy="658336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Вспомните, на какие желания Женя израсходовала лепестки </a:t>
            </a:r>
            <a:r>
              <a:rPr lang="ru-RU" b="1" dirty="0" err="1" smtClean="0">
                <a:solidFill>
                  <a:schemeClr val="tx1"/>
                </a:solidFill>
              </a:rPr>
              <a:t>цветика-семицветика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460" name="Picture 4" descr="Картинка 42 из 4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00042"/>
            <a:ext cx="453059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-main-pic" descr="Картинка 27 из 2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114" y="428604"/>
            <a:ext cx="818643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7 из 2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928670"/>
            <a:ext cx="2928958" cy="536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i-main-pic" descr="Картинка 4 из 2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1659" y="928670"/>
            <a:ext cx="341565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Работа со словарём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СО</a:t>
            </a:r>
            <a:r>
              <a:rPr lang="ru-RU" sz="3600" dirty="0" smtClean="0"/>
              <a:t>ЧУВСТВИЕ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СО</a:t>
            </a:r>
            <a:r>
              <a:rPr lang="ru-RU" sz="3600" dirty="0" smtClean="0"/>
              <a:t>СТРАДАНИЕ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СО</a:t>
            </a:r>
            <a:r>
              <a:rPr lang="ru-RU" sz="3600" dirty="0" smtClean="0"/>
              <a:t>ПЕРЕЖИВАНИЕ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Приставка</a:t>
            </a:r>
            <a:r>
              <a:rPr lang="ru-RU" sz="3600" dirty="0" smtClean="0">
                <a:solidFill>
                  <a:srgbClr val="FF0000"/>
                </a:solidFill>
              </a:rPr>
              <a:t> СО </a:t>
            </a:r>
            <a:r>
              <a:rPr lang="ru-RU" sz="3600" dirty="0" smtClean="0"/>
              <a:t>означает причастность  к чему-либо, присоединение, общее участие.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00010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Милосердие -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186766" cy="86200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сердце милует, любит и жалеет</a:t>
            </a:r>
          </a:p>
          <a:p>
            <a:pPr algn="ctr" eaLnBrk="1" hangingPunct="1">
              <a:buFontTx/>
              <a:buNone/>
              <a:defRPr/>
            </a:pPr>
            <a:endParaRPr lang="ru-RU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332734_miloserdi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143116"/>
            <a:ext cx="4857784" cy="443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385</Words>
  <Application>Microsoft Office PowerPoint</Application>
  <PresentationFormat>Экран (4:3)</PresentationFormat>
  <Paragraphs>74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Обычная</vt:lpstr>
      <vt:lpstr>12 урок – Милосердие и                     сострадание </vt:lpstr>
      <vt:lpstr>ОСНОВНЫЕ ТЕРМИНЫ И ПОНЯТИЯ</vt:lpstr>
      <vt:lpstr>Лучше не иметь сердца, чем не иметь в нём любви</vt:lpstr>
      <vt:lpstr>Презентация PowerPoint</vt:lpstr>
      <vt:lpstr>Вспомните, на какие желания Женя израсходовала лепестки цветика-семицветика?</vt:lpstr>
      <vt:lpstr>Презентация PowerPoint</vt:lpstr>
      <vt:lpstr>Презентация PowerPoint</vt:lpstr>
      <vt:lpstr>Работа со словарём</vt:lpstr>
      <vt:lpstr>Милосердие - </vt:lpstr>
      <vt:lpstr>Используя нижеперечисленные слова: любящее, скандальное, родное, злое, роковое, близкое, тёплое, холодное, страшное, грозное, светлое  ( можно дополнить своим) заполните таблицу «Доброе и злое сердце» </vt:lpstr>
      <vt:lpstr>МИЛОСЕРДИЕ И СОСТРАДАНИЕ</vt:lpstr>
      <vt:lpstr>Притча Христа о добром самарянине</vt:lpstr>
      <vt:lpstr>- Чему нас учит притча? - Кого называют ближним?</vt:lpstr>
      <vt:lpstr>Когда человек может проявить сострадание и милосердие?</vt:lpstr>
      <vt:lpstr>РАБОТА С УЧЕБНИКОМ -Зачитайте в тексте принцип, по которому нельзя поступать. - С какими примерами милосердия вы встретились в тексте? - Назовите главную заповедь Христа. </vt:lpstr>
      <vt:lpstr>- Легко ли это сделать?</vt:lpstr>
      <vt:lpstr>Иисус Христос говорил:  « Всякому просящему у тебя – дай»</vt:lpstr>
      <vt:lpstr>Святой Дорофей о милостыне</vt:lpstr>
      <vt:lpstr>Русский историк  В. Ключевский о милостыне</vt:lpstr>
      <vt:lpstr>Из жития святой Иулиании Лазаревской (Муромской)  </vt:lpstr>
      <vt:lpstr>ЦВЕТОК ДОБРОДЕТЕЛЕЙ</vt:lpstr>
      <vt:lpstr>Какие из добродетелей поместить на цветок?</vt:lpstr>
      <vt:lpstr>Продолжите предложение:</vt:lpstr>
      <vt:lpstr>Презентация PowerPoint</vt:lpstr>
      <vt:lpstr>Домашнее задание Вокруг вас немало добрых людей. Посоветуйся с родителями и расскажи об одном из них.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Мария Лищеновская</cp:lastModifiedBy>
  <cp:revision>29</cp:revision>
  <dcterms:created xsi:type="dcterms:W3CDTF">2012-07-16T07:26:25Z</dcterms:created>
  <dcterms:modified xsi:type="dcterms:W3CDTF">2014-03-18T10:18:33Z</dcterms:modified>
</cp:coreProperties>
</file>