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59" r:id="rId8"/>
    <p:sldId id="257" r:id="rId9"/>
    <p:sldId id="258" r:id="rId10"/>
    <p:sldId id="261" r:id="rId11"/>
    <p:sldId id="262" r:id="rId12"/>
    <p:sldId id="263" r:id="rId13"/>
    <p:sldId id="273" r:id="rId14"/>
    <p:sldId id="271" r:id="rId15"/>
    <p:sldId id="272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110" d="100"/>
          <a:sy n="110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4C3E-1743-47C5-A759-36D7C15A67E9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7AB3-5950-435E-8769-D43427C5A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4C3E-1743-47C5-A759-36D7C15A67E9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7AB3-5950-435E-8769-D43427C5A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4C3E-1743-47C5-A759-36D7C15A67E9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7AB3-5950-435E-8769-D43427C5A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4C3E-1743-47C5-A759-36D7C15A67E9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7AB3-5950-435E-8769-D43427C5A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4C3E-1743-47C5-A759-36D7C15A67E9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7AB3-5950-435E-8769-D43427C5A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4C3E-1743-47C5-A759-36D7C15A67E9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7AB3-5950-435E-8769-D43427C5A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4C3E-1743-47C5-A759-36D7C15A67E9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7AB3-5950-435E-8769-D43427C5A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4C3E-1743-47C5-A759-36D7C15A67E9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7AB3-5950-435E-8769-D43427C5A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4C3E-1743-47C5-A759-36D7C15A67E9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7AB3-5950-435E-8769-D43427C5A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4C3E-1743-47C5-A759-36D7C15A67E9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7AB3-5950-435E-8769-D43427C5A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4C3E-1743-47C5-A759-36D7C15A67E9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7AB3-5950-435E-8769-D43427C5A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44C3E-1743-47C5-A759-36D7C15A67E9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F7AB3-5950-435E-8769-D43427C5A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iosmaougimn5.mya5.ru/" TargetMode="External"/><Relationship Id="rId2" Type="http://schemas.openxmlformats.org/officeDocument/2006/relationships/hyperlink" Target="http://gimn5.ru/index.php/innovatsionnyj-proek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imn5.ru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hyperlink" Target="http://iiosmaougimn5.mya5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332657"/>
            <a:ext cx="6000792" cy="1872207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163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163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163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автономное общеобразовательное учреждение гимназия № 5</a:t>
            </a:r>
            <a:br>
              <a:rPr lang="ru-RU" sz="2200" b="1" dirty="0">
                <a:solidFill>
                  <a:srgbClr val="163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163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Новороссийск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3212976"/>
            <a:ext cx="5286412" cy="246869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«Интеграционная информационно-образовательная среда образовательной организации</a:t>
            </a:r>
            <a:b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фактор развития творческой и интеллектуальной деятельности одарённых учащихся </a:t>
            </a:r>
            <a:b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перехода к  ФГОС </a:t>
            </a:r>
            <a:b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общего образования»</a:t>
            </a:r>
          </a:p>
        </p:txBody>
      </p:sp>
      <p:pic>
        <p:nvPicPr>
          <p:cNvPr id="4" name="Рисунок 3" descr="\\Srv3\teachers\Зам директора по УМР Евсеева О.Н\Эмблема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2071670" cy="20716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F:\Фото сайт\logo-162497257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7588" y="3549210"/>
            <a:ext cx="2415212" cy="32175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2348881"/>
            <a:ext cx="4104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реализации проекта краевой инновационной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2019-2021 годы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7949" y="1952566"/>
            <a:ext cx="1686575" cy="219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699792" y="3068960"/>
            <a:ext cx="4392488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00232" y="428604"/>
            <a:ext cx="6820240" cy="6961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НАШИ УЧЕНИКИ – НАША ГОРДОСТЬ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\\Srv3\teachers\Зам директора по УМР Евсеева О.Н\Эмблема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2071670" cy="20716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89" y="4725144"/>
            <a:ext cx="150653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79712" y="1196752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             2021 г              ПОБЕДИТЕЛИ</a:t>
            </a:r>
            <a:r>
              <a:rPr lang="ru-RU" sz="2400" b="1" dirty="0" smtClean="0">
                <a:latin typeface="+mj-lt"/>
              </a:rPr>
              <a:t>                                               </a:t>
            </a:r>
            <a:r>
              <a:rPr lang="ru-RU" sz="2400" b="1" dirty="0" smtClean="0">
                <a:solidFill>
                  <a:srgbClr val="1639AA"/>
                </a:solidFill>
                <a:latin typeface="+mj-lt"/>
              </a:rPr>
              <a:t>всероссийского конкурса «Большая перемена»</a:t>
            </a:r>
            <a:endParaRPr lang="ru-RU" sz="2400" b="1" dirty="0">
              <a:solidFill>
                <a:srgbClr val="1639AA"/>
              </a:solidFill>
              <a:latin typeface="+mj-lt"/>
            </a:endParaRPr>
          </a:p>
        </p:txBody>
      </p:sp>
      <p:pic>
        <p:nvPicPr>
          <p:cNvPr id="9" name="Picture 3" descr="C:\Users\user\Desktop\Третьякова Варвара Дмитриевна МАОУ гимназия        № 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7" y="2232855"/>
            <a:ext cx="196422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\Desktop\Баллер Екатерина КирилловнаМАОУ гимназия № 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492897"/>
            <a:ext cx="2016224" cy="24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31640" y="4937212"/>
            <a:ext cx="1664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639AA"/>
                </a:solidFill>
              </a:rPr>
              <a:t>Степанова</a:t>
            </a:r>
          </a:p>
          <a:p>
            <a:pPr algn="ctr"/>
            <a:r>
              <a:rPr lang="ru-RU" sz="2000" b="1" dirty="0" smtClean="0">
                <a:solidFill>
                  <a:srgbClr val="1639AA"/>
                </a:solidFill>
              </a:rPr>
              <a:t> Валерия,                   11 «А» класс</a:t>
            </a:r>
            <a:endParaRPr lang="ru-RU" sz="2000" b="1" dirty="0">
              <a:solidFill>
                <a:srgbClr val="1639A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3" y="5157192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1639AA"/>
                </a:solidFill>
              </a:rPr>
              <a:t>Баллер</a:t>
            </a:r>
            <a:r>
              <a:rPr lang="ru-RU" sz="2000" b="1" dirty="0" smtClean="0">
                <a:solidFill>
                  <a:srgbClr val="1639AA"/>
                </a:solidFill>
              </a:rPr>
              <a:t> Екатерина,            8 «Б» класс</a:t>
            </a:r>
            <a:endParaRPr lang="ru-RU" sz="2000" b="1" dirty="0">
              <a:solidFill>
                <a:srgbClr val="1639A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0192" y="4937212"/>
            <a:ext cx="2180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639AA"/>
                </a:solidFill>
              </a:rPr>
              <a:t>Третьякова Варвара,                          8 «Г» класс</a:t>
            </a:r>
            <a:endParaRPr lang="ru-RU" sz="2000" b="1" dirty="0">
              <a:solidFill>
                <a:srgbClr val="1639AA"/>
              </a:solidFill>
            </a:endParaRPr>
          </a:p>
        </p:txBody>
      </p:sp>
      <p:pic>
        <p:nvPicPr>
          <p:cNvPr id="1026" name="Picture 2" descr="C:\Users\user\Desktop\Степанова 11 а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232855"/>
            <a:ext cx="1987475" cy="24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14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355440"/>
            <a:ext cx="2952328" cy="307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\\Srv3\teachers\Зам директора по УМР Евсеева О.Н\Эмблема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2071670" cy="20716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Всероссийские олимпиады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924944"/>
            <a:ext cx="57606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Результаты регионального этапа </a:t>
            </a:r>
            <a:r>
              <a:rPr lang="ru-RU" sz="2800" b="1" dirty="0" err="1" smtClean="0">
                <a:solidFill>
                  <a:srgbClr val="C00000"/>
                </a:solidFill>
              </a:rPr>
              <a:t>ВсОШ</a:t>
            </a:r>
            <a:r>
              <a:rPr lang="ru-RU" sz="2800" b="1" dirty="0" smtClean="0">
                <a:solidFill>
                  <a:srgbClr val="C00000"/>
                </a:solidFill>
              </a:rPr>
              <a:t>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1412776"/>
            <a:ext cx="3384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Комаров Семён </a:t>
            </a:r>
            <a:r>
              <a:rPr lang="ru-RU" b="1" dirty="0" smtClean="0">
                <a:solidFill>
                  <a:srgbClr val="1639AA"/>
                </a:solidFill>
              </a:rPr>
              <a:t> – победитель Всероссийской олимпиады школьников по искусственному интеллекту, 2021 г.</a:t>
            </a:r>
            <a:endParaRPr lang="ru-RU" b="1" dirty="0">
              <a:solidFill>
                <a:srgbClr val="1639A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5835" y="4365104"/>
            <a:ext cx="49763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2019 г.</a:t>
            </a:r>
            <a:r>
              <a:rPr lang="ru-RU" sz="2400" b="1" dirty="0">
                <a:solidFill>
                  <a:srgbClr val="1639AA"/>
                </a:solidFill>
              </a:rPr>
              <a:t> 1 победитель, </a:t>
            </a:r>
            <a:r>
              <a:rPr lang="ru-RU" sz="2400" b="1" dirty="0" smtClean="0">
                <a:solidFill>
                  <a:srgbClr val="1639AA"/>
                </a:solidFill>
              </a:rPr>
              <a:t>6 призёров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2020 г.</a:t>
            </a:r>
            <a:r>
              <a:rPr lang="ru-RU" sz="2400" b="1" dirty="0">
                <a:solidFill>
                  <a:srgbClr val="1639AA"/>
                </a:solidFill>
              </a:rPr>
              <a:t> 1 победитель, 7</a:t>
            </a:r>
            <a:r>
              <a:rPr lang="ru-RU" sz="2400" b="1" dirty="0" smtClean="0">
                <a:solidFill>
                  <a:srgbClr val="1639AA"/>
                </a:solidFill>
              </a:rPr>
              <a:t> призёров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2021 г. </a:t>
            </a:r>
            <a:r>
              <a:rPr lang="ru-RU" sz="2400" dirty="0" smtClean="0">
                <a:solidFill>
                  <a:srgbClr val="1639AA"/>
                </a:solidFill>
              </a:rPr>
              <a:t>-</a:t>
            </a:r>
            <a:r>
              <a:rPr lang="ru-RU" sz="2400" b="1" dirty="0">
                <a:solidFill>
                  <a:srgbClr val="1639AA"/>
                </a:solidFill>
              </a:rPr>
              <a:t>1 победитель, 12 призёров</a:t>
            </a:r>
            <a:endParaRPr lang="ru-RU" sz="2400" dirty="0">
              <a:solidFill>
                <a:srgbClr val="1639AA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99" y="2174706"/>
            <a:ext cx="1416497" cy="175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1222160"/>
            <a:ext cx="1728192" cy="169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user\Desktop\Грамота Комаров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7866" y="1035839"/>
            <a:ext cx="1668587" cy="230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7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\\Srv3\teachers\Зам директора по УМР Евсеева О.Н\Эмблема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2071670" cy="20716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892818" cy="85010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Медаль «За особые успехи в </a:t>
            </a:r>
            <a:r>
              <a:rPr lang="ru-RU" sz="3200" b="1" dirty="0" smtClean="0">
                <a:solidFill>
                  <a:srgbClr val="C00000"/>
                </a:solidFill>
              </a:rPr>
              <a:t>учении»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244334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10" name="Рисунок 9" descr="C:\Users\user\Desktop\14572915620195b7ffbc4cb5e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893274"/>
            <a:ext cx="1905000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347864" y="3754200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100 баллов на ЕГЭ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1800" y="4277420"/>
            <a:ext cx="54726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2019 г. </a:t>
            </a:r>
            <a:r>
              <a:rPr lang="ru-RU" b="1" dirty="0">
                <a:solidFill>
                  <a:srgbClr val="1639AA"/>
                </a:solidFill>
              </a:rPr>
              <a:t>по литературе </a:t>
            </a:r>
            <a:r>
              <a:rPr lang="ru-RU" b="1" dirty="0" smtClean="0"/>
              <a:t>–</a:t>
            </a:r>
            <a:r>
              <a:rPr lang="ru-RU" dirty="0" smtClean="0"/>
              <a:t> </a:t>
            </a:r>
            <a:r>
              <a:rPr lang="ru-RU" b="1" dirty="0" smtClean="0"/>
              <a:t>ПОТЕХИН АЛЕКСАНДР,</a:t>
            </a:r>
            <a:endParaRPr lang="ru-RU" dirty="0"/>
          </a:p>
          <a:p>
            <a:r>
              <a:rPr lang="ru-RU" b="1" dirty="0" smtClean="0">
                <a:solidFill>
                  <a:srgbClr val="C00000"/>
                </a:solidFill>
              </a:rPr>
              <a:t>2020 г. </a:t>
            </a:r>
            <a:r>
              <a:rPr lang="ru-RU" b="1" dirty="0">
                <a:solidFill>
                  <a:srgbClr val="1639AA"/>
                </a:solidFill>
              </a:rPr>
              <a:t>по истории и обществознанию – </a:t>
            </a:r>
            <a:r>
              <a:rPr lang="ru-RU" b="1" dirty="0" smtClean="0"/>
              <a:t>ЦАРИК </a:t>
            </a:r>
            <a:r>
              <a:rPr lang="ru-RU" b="1" dirty="0"/>
              <a:t>ДЕНИС,</a:t>
            </a:r>
            <a:endParaRPr lang="ru-RU" dirty="0"/>
          </a:p>
          <a:p>
            <a:r>
              <a:rPr lang="ru-RU" b="1" dirty="0">
                <a:solidFill>
                  <a:srgbClr val="1639AA"/>
                </a:solidFill>
              </a:rPr>
              <a:t>по истории – </a:t>
            </a:r>
            <a:r>
              <a:rPr lang="ru-RU" b="1" dirty="0"/>
              <a:t>СКАЧКОВА ВИОЛЕТТА, </a:t>
            </a:r>
            <a:endParaRPr lang="ru-RU" dirty="0"/>
          </a:p>
          <a:p>
            <a:r>
              <a:rPr lang="ru-RU" b="1" dirty="0">
                <a:solidFill>
                  <a:srgbClr val="1639AA"/>
                </a:solidFill>
              </a:rPr>
              <a:t>по физике – </a:t>
            </a:r>
            <a:r>
              <a:rPr lang="ru-RU" b="1" dirty="0"/>
              <a:t>ЕГОРОВ ИВАН, </a:t>
            </a:r>
            <a:endParaRPr lang="ru-RU" dirty="0"/>
          </a:p>
          <a:p>
            <a:r>
              <a:rPr lang="ru-RU" b="1" dirty="0">
                <a:solidFill>
                  <a:srgbClr val="1639AA"/>
                </a:solidFill>
              </a:rPr>
              <a:t>по химии – </a:t>
            </a:r>
            <a:r>
              <a:rPr lang="ru-RU" b="1" dirty="0"/>
              <a:t>СОМОВА ЕЛИЗАВЕТА</a:t>
            </a:r>
            <a:endParaRPr lang="ru-RU" dirty="0"/>
          </a:p>
          <a:p>
            <a:r>
              <a:rPr lang="ru-RU" b="1" dirty="0" smtClean="0">
                <a:solidFill>
                  <a:srgbClr val="C00000"/>
                </a:solidFill>
              </a:rPr>
              <a:t>2021 г.  </a:t>
            </a:r>
            <a:r>
              <a:rPr lang="ru-RU" b="1" dirty="0" smtClean="0">
                <a:solidFill>
                  <a:srgbClr val="1639AA"/>
                </a:solidFill>
              </a:rPr>
              <a:t>по русскому языку </a:t>
            </a:r>
            <a:r>
              <a:rPr lang="ru-RU" b="1" dirty="0">
                <a:solidFill>
                  <a:srgbClr val="1639AA"/>
                </a:solidFill>
              </a:rPr>
              <a:t>–</a:t>
            </a:r>
            <a:r>
              <a:rPr lang="ru-RU" b="1" dirty="0" smtClean="0">
                <a:solidFill>
                  <a:srgbClr val="1639AA"/>
                </a:solidFill>
              </a:rPr>
              <a:t> </a:t>
            </a:r>
            <a:r>
              <a:rPr lang="ru-RU" b="1" dirty="0" smtClean="0"/>
              <a:t>КОЛЕСНИЧЕНКО ВЛАДА</a:t>
            </a:r>
            <a:endParaRPr lang="ru-RU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826" y="825897"/>
            <a:ext cx="142716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3568" y="2071678"/>
            <a:ext cx="79208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2019 г. </a:t>
            </a:r>
            <a:r>
              <a:rPr lang="ru-RU" b="1" dirty="0"/>
              <a:t>11 «А» класс: </a:t>
            </a:r>
            <a:r>
              <a:rPr lang="ru-RU" b="1" dirty="0">
                <a:solidFill>
                  <a:srgbClr val="1639AA"/>
                </a:solidFill>
              </a:rPr>
              <a:t>Мясищева Ульяна, Журавлёва Юлия</a:t>
            </a:r>
            <a:endParaRPr lang="ru-RU" dirty="0">
              <a:solidFill>
                <a:srgbClr val="1639AA"/>
              </a:solidFill>
            </a:endParaRPr>
          </a:p>
          <a:p>
            <a:r>
              <a:rPr lang="ru-RU" b="1" dirty="0"/>
              <a:t>11 «Б» класс: </a:t>
            </a:r>
            <a:r>
              <a:rPr lang="ru-RU" b="1" dirty="0">
                <a:solidFill>
                  <a:srgbClr val="1639AA"/>
                </a:solidFill>
              </a:rPr>
              <a:t>Ради Мария</a:t>
            </a:r>
            <a:endParaRPr lang="ru-RU" dirty="0">
              <a:solidFill>
                <a:srgbClr val="1639AA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2020 </a:t>
            </a:r>
            <a:r>
              <a:rPr lang="ru-RU" b="1" dirty="0">
                <a:solidFill>
                  <a:srgbClr val="C00000"/>
                </a:solidFill>
              </a:rPr>
              <a:t>г. </a:t>
            </a:r>
            <a:r>
              <a:rPr lang="ru-RU" b="1" dirty="0"/>
              <a:t>11 «А» класс: </a:t>
            </a:r>
            <a:r>
              <a:rPr lang="ru-RU" b="1" dirty="0">
                <a:solidFill>
                  <a:srgbClr val="1639AA"/>
                </a:solidFill>
              </a:rPr>
              <a:t>Пименова </a:t>
            </a:r>
            <a:r>
              <a:rPr lang="ru-RU" b="1" dirty="0" smtClean="0">
                <a:solidFill>
                  <a:srgbClr val="1639AA"/>
                </a:solidFill>
              </a:rPr>
              <a:t>Анна, </a:t>
            </a:r>
            <a:r>
              <a:rPr lang="ru-RU" b="1" dirty="0" smtClean="0"/>
              <a:t>11 </a:t>
            </a:r>
            <a:r>
              <a:rPr lang="ru-RU" b="1" dirty="0"/>
              <a:t>«Б» класс: </a:t>
            </a:r>
            <a:r>
              <a:rPr lang="ru-RU" b="1" dirty="0">
                <a:solidFill>
                  <a:srgbClr val="1639AA"/>
                </a:solidFill>
              </a:rPr>
              <a:t>Атласов Владислав, Гендель Кирилл, Егоров Иван, Сомова Елизавета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2021 г. </a:t>
            </a:r>
            <a:r>
              <a:rPr lang="ru-RU" b="1" dirty="0" smtClean="0"/>
              <a:t>11 </a:t>
            </a:r>
            <a:r>
              <a:rPr lang="ru-RU" b="1" dirty="0"/>
              <a:t>«А» класс: </a:t>
            </a:r>
            <a:r>
              <a:rPr lang="ru-RU" b="1" dirty="0">
                <a:solidFill>
                  <a:srgbClr val="1639AA"/>
                </a:solidFill>
              </a:rPr>
              <a:t>Богачук Анастасия, </a:t>
            </a:r>
            <a:r>
              <a:rPr lang="ru-RU" b="1" dirty="0" err="1">
                <a:solidFill>
                  <a:srgbClr val="1639AA"/>
                </a:solidFill>
              </a:rPr>
              <a:t>Клинк</a:t>
            </a:r>
            <a:r>
              <a:rPr lang="ru-RU" b="1" dirty="0">
                <a:solidFill>
                  <a:srgbClr val="1639AA"/>
                </a:solidFill>
              </a:rPr>
              <a:t> Елизавета, Радченко Даниил</a:t>
            </a:r>
            <a:endParaRPr lang="ru-RU" dirty="0">
              <a:solidFill>
                <a:srgbClr val="1639AA"/>
              </a:solidFill>
            </a:endParaRPr>
          </a:p>
          <a:p>
            <a:r>
              <a:rPr lang="ru-RU" b="1" dirty="0"/>
              <a:t>11 «Б» класс: </a:t>
            </a:r>
            <a:r>
              <a:rPr lang="ru-RU" b="1" dirty="0" err="1">
                <a:solidFill>
                  <a:srgbClr val="1639AA"/>
                </a:solidFill>
              </a:rPr>
              <a:t>Борткевич</a:t>
            </a:r>
            <a:r>
              <a:rPr lang="ru-RU" b="1" dirty="0">
                <a:solidFill>
                  <a:srgbClr val="1639AA"/>
                </a:solidFill>
              </a:rPr>
              <a:t> Полина, Ксенофонтова Екатерина</a:t>
            </a:r>
            <a:endParaRPr lang="ru-RU" dirty="0">
              <a:solidFill>
                <a:srgbClr val="1639AA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15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E2DB2"/>
                </a:solidFill>
                <a:latin typeface="Times New Roman" pitchFamily="18" charset="0"/>
                <a:cs typeface="Times New Roman" pitchFamily="18" charset="0"/>
              </a:rPr>
              <a:t>Апробация и диссеминация результатов деятельности КИП</a:t>
            </a:r>
            <a:endParaRPr lang="ru-RU" dirty="0"/>
          </a:p>
        </p:txBody>
      </p:sp>
      <p:pic>
        <p:nvPicPr>
          <p:cNvPr id="3" name="Рисунок 2" descr="\\Srv3\teachers\Зам директора по УМР Евсеева О.Н\Эмблема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59632" cy="11967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3933056"/>
            <a:ext cx="200025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9" y="4005064"/>
            <a:ext cx="1872208" cy="276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273" y="3210520"/>
            <a:ext cx="237807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4372" y="3365477"/>
            <a:ext cx="2592289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 descr="C:\Users\user\Desktop\Сертификат Евсеева 24.09.2021.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12" y="1484784"/>
            <a:ext cx="2493640" cy="172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983182"/>
            <a:ext cx="2738883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551" y="1478929"/>
            <a:ext cx="1743075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155981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32" y="4942082"/>
            <a:ext cx="259166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4076" y="4988825"/>
            <a:ext cx="2640013" cy="18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244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0E2DB2"/>
                </a:solidFill>
                <a:latin typeface="Times New Roman" pitchFamily="18" charset="0"/>
                <a:cs typeface="Times New Roman" pitchFamily="18" charset="0"/>
              </a:rPr>
              <a:t>Общественно-педагогический форум «Личность – Семья – Школа. </a:t>
            </a:r>
            <a:r>
              <a:rPr lang="ru-RU" sz="2400" b="1" dirty="0" smtClean="0">
                <a:solidFill>
                  <a:srgbClr val="0E2DB2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b="1" dirty="0">
                <a:solidFill>
                  <a:srgbClr val="0E2DB2"/>
                </a:solidFill>
                <a:latin typeface="Times New Roman" pitchFamily="18" charset="0"/>
                <a:cs typeface="Times New Roman" pitchFamily="18" charset="0"/>
              </a:rPr>
              <a:t>модели информационно-образовательной среды!»</a:t>
            </a:r>
            <a:endParaRPr lang="ru-RU" sz="2400" dirty="0"/>
          </a:p>
        </p:txBody>
      </p:sp>
      <p:pic>
        <p:nvPicPr>
          <p:cNvPr id="6" name="Picture 3" descr="C:\Users\user\Desktop\Снимок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789" y="1600200"/>
            <a:ext cx="327742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460851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63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163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сетевого взаимодействия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dirty="0"/>
              <a:t> Продолжается сотрудничество и взаимодействие с социальными партнерами по ранее заключенным договорам. </a:t>
            </a:r>
          </a:p>
          <a:p>
            <a:pPr lvl="0"/>
            <a:r>
              <a:rPr lang="ru-RU" dirty="0"/>
              <a:t>ГБПОУ КК «Новороссийский медицинский колледж», </a:t>
            </a:r>
          </a:p>
          <a:p>
            <a:pPr lvl="0"/>
            <a:r>
              <a:rPr lang="ru-RU" i="1" dirty="0"/>
              <a:t>ГБПОУ КК «Новороссийский социально-педагогический колледж»,</a:t>
            </a:r>
            <a:endParaRPr lang="ru-RU" dirty="0"/>
          </a:p>
          <a:p>
            <a:pPr lvl="0"/>
            <a:r>
              <a:rPr lang="ru-RU" dirty="0"/>
              <a:t>ГАПОУ КК </a:t>
            </a:r>
            <a:r>
              <a:rPr lang="ru-RU" i="1" dirty="0"/>
              <a:t>«Новороссийский колледж строительства и экономики»,</a:t>
            </a:r>
            <a:endParaRPr lang="ru-RU" dirty="0"/>
          </a:p>
          <a:p>
            <a:pPr lvl="0"/>
            <a:r>
              <a:rPr lang="ru-RU" dirty="0"/>
              <a:t>ГБПОУ КК «Новороссийский колледж радиоэлектронного приборостроения»,</a:t>
            </a:r>
          </a:p>
          <a:p>
            <a:pPr lvl="0"/>
            <a:r>
              <a:rPr lang="ru-RU" dirty="0"/>
              <a:t>МБУ ДО «Центр детского творчества», </a:t>
            </a:r>
          </a:p>
          <a:p>
            <a:pPr lvl="0"/>
            <a:r>
              <a:rPr lang="ru-RU" dirty="0"/>
              <a:t>МБОУ лицей «Технико-экономический», </a:t>
            </a:r>
          </a:p>
          <a:p>
            <a:pPr lvl="0"/>
            <a:r>
              <a:rPr lang="ru-RU" dirty="0"/>
              <a:t>МАОУ СОШ № 34,</a:t>
            </a:r>
          </a:p>
          <a:p>
            <a:pPr lvl="0"/>
            <a:r>
              <a:rPr lang="ru-RU" dirty="0"/>
              <a:t>МАОУ СОШ № 22,</a:t>
            </a:r>
          </a:p>
          <a:p>
            <a:pPr lvl="0"/>
            <a:r>
              <a:rPr lang="ru-RU" dirty="0"/>
              <a:t>МБОУ гимназия № 20, </a:t>
            </a:r>
          </a:p>
          <a:p>
            <a:pPr lvl="0"/>
            <a:r>
              <a:rPr lang="ru-RU" dirty="0"/>
              <a:t>МБОУ гимназия № 8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54766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2"/>
          <p:cNvGrpSpPr>
            <a:grpSpLocks noChangeAspect="1"/>
          </p:cNvGrpSpPr>
          <p:nvPr/>
        </p:nvGrpSpPr>
        <p:grpSpPr bwMode="auto">
          <a:xfrm>
            <a:off x="4932039" y="4255506"/>
            <a:ext cx="3755103" cy="2197830"/>
            <a:chOff x="2568" y="1681"/>
            <a:chExt cx="6656" cy="3374"/>
          </a:xfrm>
        </p:grpSpPr>
        <p:sp>
          <p:nvSpPr>
            <p:cNvPr id="6" name="AutoShape 3"/>
            <p:cNvSpPr>
              <a:spLocks noChangeAspect="1" noChangeArrowheads="1"/>
            </p:cNvSpPr>
            <p:nvPr/>
          </p:nvSpPr>
          <p:spPr bwMode="auto">
            <a:xfrm>
              <a:off x="2568" y="1681"/>
              <a:ext cx="6656" cy="3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5285" y="1681"/>
              <a:ext cx="679" cy="54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2701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К1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2839" y="2761"/>
              <a:ext cx="951" cy="8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2701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ТГ 1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2975" y="2086"/>
              <a:ext cx="679" cy="40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2701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ОУ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3926" y="2896"/>
              <a:ext cx="679" cy="40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2701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ОУ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2839" y="3841"/>
              <a:ext cx="679" cy="40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2701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ОУ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3654" y="2356"/>
              <a:ext cx="545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3247" y="2491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V="1">
              <a:off x="3519" y="3301"/>
              <a:ext cx="679" cy="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3247" y="3571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V="1">
              <a:off x="2568" y="2491"/>
              <a:ext cx="543" cy="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2568" y="3166"/>
              <a:ext cx="407" cy="8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3654" y="2221"/>
              <a:ext cx="1767" cy="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2839" y="2761"/>
              <a:ext cx="952" cy="81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2701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ТГ 1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2568" y="3166"/>
              <a:ext cx="408" cy="8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5285" y="3301"/>
              <a:ext cx="949" cy="8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2701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ТГ 1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5421" y="2626"/>
              <a:ext cx="679" cy="40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2701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ОУ 1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6371" y="3436"/>
              <a:ext cx="680" cy="40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2701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ОУ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5285" y="4381"/>
              <a:ext cx="678" cy="40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2701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ОУ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6100" y="2896"/>
              <a:ext cx="545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5692" y="3031"/>
              <a:ext cx="2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V="1">
              <a:off x="5965" y="3841"/>
              <a:ext cx="678" cy="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5692" y="4111"/>
              <a:ext cx="2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V="1">
              <a:off x="5014" y="3031"/>
              <a:ext cx="542" cy="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5014" y="3706"/>
              <a:ext cx="407" cy="8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5285" y="3301"/>
              <a:ext cx="951" cy="81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2701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ТГ 2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2" name="Line 29"/>
            <p:cNvSpPr>
              <a:spLocks noChangeShapeType="1"/>
            </p:cNvSpPr>
            <p:nvPr/>
          </p:nvSpPr>
          <p:spPr bwMode="auto">
            <a:xfrm>
              <a:off x="5014" y="3706"/>
              <a:ext cx="407" cy="8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3" name="Line 30"/>
            <p:cNvSpPr>
              <a:spLocks noChangeShapeType="1"/>
            </p:cNvSpPr>
            <p:nvPr/>
          </p:nvSpPr>
          <p:spPr bwMode="auto">
            <a:xfrm flipV="1">
              <a:off x="5421" y="2221"/>
              <a:ext cx="0" cy="12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6" name="Oval 31"/>
            <p:cNvSpPr>
              <a:spLocks noChangeArrowheads="1"/>
            </p:cNvSpPr>
            <p:nvPr/>
          </p:nvSpPr>
          <p:spPr bwMode="auto">
            <a:xfrm>
              <a:off x="7458" y="3166"/>
              <a:ext cx="950" cy="8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2701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ТГ 1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7" name="Oval 32"/>
            <p:cNvSpPr>
              <a:spLocks noChangeArrowheads="1"/>
            </p:cNvSpPr>
            <p:nvPr/>
          </p:nvSpPr>
          <p:spPr bwMode="auto">
            <a:xfrm>
              <a:off x="8544" y="3301"/>
              <a:ext cx="680" cy="40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2701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ОУ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8" name="Oval 33"/>
            <p:cNvSpPr>
              <a:spLocks noChangeArrowheads="1"/>
            </p:cNvSpPr>
            <p:nvPr/>
          </p:nvSpPr>
          <p:spPr bwMode="auto">
            <a:xfrm>
              <a:off x="7458" y="4246"/>
              <a:ext cx="679" cy="40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2701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ОУ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9" name="Line 34"/>
            <p:cNvSpPr>
              <a:spLocks noChangeShapeType="1"/>
            </p:cNvSpPr>
            <p:nvPr/>
          </p:nvSpPr>
          <p:spPr bwMode="auto">
            <a:xfrm>
              <a:off x="8273" y="2761"/>
              <a:ext cx="545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0" name="Line 35"/>
            <p:cNvSpPr>
              <a:spLocks noChangeShapeType="1"/>
            </p:cNvSpPr>
            <p:nvPr/>
          </p:nvSpPr>
          <p:spPr bwMode="auto">
            <a:xfrm>
              <a:off x="7866" y="2896"/>
              <a:ext cx="1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1" name="Line 36"/>
            <p:cNvSpPr>
              <a:spLocks noChangeShapeType="1"/>
            </p:cNvSpPr>
            <p:nvPr/>
          </p:nvSpPr>
          <p:spPr bwMode="auto">
            <a:xfrm flipV="1">
              <a:off x="8138" y="3706"/>
              <a:ext cx="679" cy="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2" name="Line 37"/>
            <p:cNvSpPr>
              <a:spLocks noChangeShapeType="1"/>
            </p:cNvSpPr>
            <p:nvPr/>
          </p:nvSpPr>
          <p:spPr bwMode="auto">
            <a:xfrm>
              <a:off x="7866" y="3976"/>
              <a:ext cx="1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3" name="Line 38"/>
            <p:cNvSpPr>
              <a:spLocks noChangeShapeType="1"/>
            </p:cNvSpPr>
            <p:nvPr/>
          </p:nvSpPr>
          <p:spPr bwMode="auto">
            <a:xfrm flipV="1">
              <a:off x="7187" y="2896"/>
              <a:ext cx="544" cy="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4" name="Line 39"/>
            <p:cNvSpPr>
              <a:spLocks noChangeShapeType="1"/>
            </p:cNvSpPr>
            <p:nvPr/>
          </p:nvSpPr>
          <p:spPr bwMode="auto">
            <a:xfrm>
              <a:off x="7187" y="3571"/>
              <a:ext cx="407" cy="8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5" name="Oval 40"/>
            <p:cNvSpPr>
              <a:spLocks noChangeArrowheads="1"/>
            </p:cNvSpPr>
            <p:nvPr/>
          </p:nvSpPr>
          <p:spPr bwMode="auto">
            <a:xfrm>
              <a:off x="7458" y="3166"/>
              <a:ext cx="953" cy="81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2701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ТГ 3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6" name="Line 41"/>
            <p:cNvSpPr>
              <a:spLocks noChangeShapeType="1"/>
            </p:cNvSpPr>
            <p:nvPr/>
          </p:nvSpPr>
          <p:spPr bwMode="auto">
            <a:xfrm>
              <a:off x="7187" y="3571"/>
              <a:ext cx="407" cy="8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7" name="Oval 42"/>
            <p:cNvSpPr>
              <a:spLocks noChangeArrowheads="1"/>
            </p:cNvSpPr>
            <p:nvPr/>
          </p:nvSpPr>
          <p:spPr bwMode="auto">
            <a:xfrm>
              <a:off x="7594" y="2491"/>
              <a:ext cx="680" cy="40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2701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ОУ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8" name="Line 43"/>
            <p:cNvSpPr>
              <a:spLocks noChangeShapeType="1"/>
            </p:cNvSpPr>
            <p:nvPr/>
          </p:nvSpPr>
          <p:spPr bwMode="auto">
            <a:xfrm>
              <a:off x="5828" y="2221"/>
              <a:ext cx="1766" cy="12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9" name="Line 44"/>
            <p:cNvSpPr>
              <a:spLocks noChangeShapeType="1"/>
            </p:cNvSpPr>
            <p:nvPr/>
          </p:nvSpPr>
          <p:spPr bwMode="auto">
            <a:xfrm>
              <a:off x="3654" y="3301"/>
              <a:ext cx="163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10" name="Line 45"/>
            <p:cNvSpPr>
              <a:spLocks noChangeShapeType="1"/>
            </p:cNvSpPr>
            <p:nvPr/>
          </p:nvSpPr>
          <p:spPr bwMode="auto">
            <a:xfrm flipV="1">
              <a:off x="6100" y="3841"/>
              <a:ext cx="1494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11" name="Line 46"/>
            <p:cNvSpPr>
              <a:spLocks noChangeShapeType="1"/>
            </p:cNvSpPr>
            <p:nvPr/>
          </p:nvSpPr>
          <p:spPr bwMode="auto">
            <a:xfrm flipH="1">
              <a:off x="3790" y="2356"/>
              <a:ext cx="1766" cy="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12" name="Line 47"/>
            <p:cNvSpPr>
              <a:spLocks noChangeShapeType="1"/>
            </p:cNvSpPr>
            <p:nvPr/>
          </p:nvSpPr>
          <p:spPr bwMode="auto">
            <a:xfrm>
              <a:off x="5556" y="2356"/>
              <a:ext cx="1902" cy="12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213" name="Rectangle 64"/>
          <p:cNvSpPr>
            <a:spLocks noChangeArrowheads="1"/>
          </p:cNvSpPr>
          <p:nvPr/>
        </p:nvSpPr>
        <p:spPr bwMode="auto">
          <a:xfrm>
            <a:off x="247525" y="6207115"/>
            <a:ext cx="857294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ис. 1. Блок сетевой организации: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К1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координатор проекта;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ТГ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творческая группа;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ОУ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образовательные учреждения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63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en-US" sz="2700" u="sng" dirty="0">
                <a:hlinkClick r:id="rId2"/>
              </a:rPr>
              <a:t>http</a:t>
            </a:r>
            <a:r>
              <a:rPr lang="ru-RU" sz="2700" u="sng" dirty="0">
                <a:hlinkClick r:id="rId2"/>
              </a:rPr>
              <a:t>://</a:t>
            </a:r>
            <a:r>
              <a:rPr lang="en-US" sz="2700" u="sng" dirty="0" err="1">
                <a:hlinkClick r:id="rId2"/>
              </a:rPr>
              <a:t>gimn</a:t>
            </a:r>
            <a:r>
              <a:rPr lang="ru-RU" sz="2700" u="sng" dirty="0">
                <a:hlinkClick r:id="rId2"/>
              </a:rPr>
              <a:t>5.</a:t>
            </a:r>
            <a:r>
              <a:rPr lang="en-US" sz="2700" u="sng" dirty="0" err="1">
                <a:hlinkClick r:id="rId2"/>
              </a:rPr>
              <a:t>ru</a:t>
            </a:r>
            <a:r>
              <a:rPr lang="ru-RU" sz="2700" u="sng" dirty="0">
                <a:hlinkClick r:id="rId2"/>
              </a:rPr>
              <a:t>/</a:t>
            </a:r>
            <a:r>
              <a:rPr lang="en-US" sz="2700" u="sng" dirty="0">
                <a:hlinkClick r:id="rId2"/>
              </a:rPr>
              <a:t>index</a:t>
            </a:r>
            <a:r>
              <a:rPr lang="ru-RU" sz="2700" u="sng" dirty="0">
                <a:hlinkClick r:id="rId2"/>
              </a:rPr>
              <a:t>.</a:t>
            </a:r>
            <a:r>
              <a:rPr lang="en-US" sz="2700" u="sng" dirty="0" err="1">
                <a:hlinkClick r:id="rId2"/>
              </a:rPr>
              <a:t>php</a:t>
            </a:r>
            <a:r>
              <a:rPr lang="ru-RU" sz="2700" u="sng" dirty="0">
                <a:hlinkClick r:id="rId2"/>
              </a:rPr>
              <a:t>/</a:t>
            </a:r>
            <a:r>
              <a:rPr lang="en-US" sz="2700" u="sng" dirty="0" err="1">
                <a:hlinkClick r:id="rId2"/>
              </a:rPr>
              <a:t>innovatsionnyj</a:t>
            </a:r>
            <a:r>
              <a:rPr lang="ru-RU" sz="2700" u="sng" dirty="0">
                <a:hlinkClick r:id="rId2"/>
              </a:rPr>
              <a:t>-</a:t>
            </a:r>
            <a:r>
              <a:rPr lang="en-US" sz="2700" u="sng" dirty="0" err="1" smtClean="0">
                <a:hlinkClick r:id="rId2"/>
              </a:rPr>
              <a:t>proekt</a:t>
            </a:r>
            <a:r>
              <a:rPr lang="ru-RU" sz="2700" u="sng" dirty="0" smtClean="0"/>
              <a:t/>
            </a:r>
            <a:br>
              <a:rPr lang="ru-RU" sz="2700" u="sng" dirty="0" smtClean="0"/>
            </a:br>
            <a:r>
              <a:rPr lang="ru-RU" sz="2700" u="sng" dirty="0">
                <a:hlinkClick r:id="rId3"/>
              </a:rPr>
              <a:t>http://iiosmaougimn5.mya5.ru/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3600" dirty="0"/>
              <a:t/>
            </a:r>
            <a:br>
              <a:rPr lang="ru-RU" sz="3600" dirty="0"/>
            </a:br>
            <a:endParaRPr lang="ru-RU" dirty="0"/>
          </a:p>
        </p:txBody>
      </p:sp>
      <p:pic>
        <p:nvPicPr>
          <p:cNvPr id="1026" name="Picture 2" descr="C:\Users\user\Downloads\Снимок сайт гимн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09607"/>
            <a:ext cx="8229600" cy="450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1180653" cy="117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63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Интеграционная ИОС гимназии</a:t>
            </a:r>
            <a:endParaRPr lang="ru-RU" dirty="0">
              <a:solidFill>
                <a:srgbClr val="1639AA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544" y="3140968"/>
            <a:ext cx="4038600" cy="310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/>
              <a:t>Мы на пути к партнёрству! МЫ ВМЕСТЕ!</a:t>
            </a:r>
            <a:endParaRPr lang="ru-RU" dirty="0"/>
          </a:p>
          <a:p>
            <a:r>
              <a:rPr lang="ru-RU" b="1" dirty="0"/>
              <a:t>МАОУ гимназия № 5</a:t>
            </a:r>
            <a:endParaRPr lang="ru-RU" dirty="0"/>
          </a:p>
          <a:p>
            <a:r>
              <a:rPr lang="ru-RU" b="1" dirty="0"/>
              <a:t>353905, г. Новороссийск, </a:t>
            </a:r>
          </a:p>
          <a:p>
            <a:r>
              <a:rPr lang="ru-RU" b="1" dirty="0"/>
              <a:t>ул. </a:t>
            </a:r>
            <a:r>
              <a:rPr lang="ru-RU" b="1" dirty="0" err="1"/>
              <a:t>Цедрика</a:t>
            </a:r>
            <a:r>
              <a:rPr lang="ru-RU" b="1" dirty="0"/>
              <a:t>, 7.</a:t>
            </a:r>
            <a:r>
              <a:rPr lang="ru-RU" dirty="0"/>
              <a:t> </a:t>
            </a:r>
          </a:p>
          <a:p>
            <a:r>
              <a:rPr lang="ru-RU" b="1" dirty="0"/>
              <a:t>Тел./факс (8617) 64-55-92, </a:t>
            </a:r>
          </a:p>
          <a:p>
            <a:r>
              <a:rPr lang="en-US" b="1" dirty="0"/>
              <a:t>E</a:t>
            </a:r>
            <a:r>
              <a:rPr lang="ru-RU" b="1" dirty="0"/>
              <a:t>-</a:t>
            </a:r>
            <a:r>
              <a:rPr lang="en-US" b="1" dirty="0"/>
              <a:t>mail</a:t>
            </a:r>
            <a:r>
              <a:rPr lang="ru-RU" b="1" dirty="0"/>
              <a:t>: </a:t>
            </a:r>
            <a:r>
              <a:rPr lang="en-US" b="1" dirty="0" err="1"/>
              <a:t>gimnazia</a:t>
            </a:r>
            <a:r>
              <a:rPr lang="ru-RU" b="1" dirty="0"/>
              <a:t>5@</a:t>
            </a:r>
            <a:r>
              <a:rPr lang="en-US" b="1" dirty="0"/>
              <a:t>mail</a:t>
            </a:r>
            <a:r>
              <a:rPr lang="ru-RU" b="1" dirty="0"/>
              <a:t>.</a:t>
            </a:r>
            <a:r>
              <a:rPr lang="en-US" b="1" dirty="0" err="1"/>
              <a:t>ru</a:t>
            </a:r>
            <a:r>
              <a:rPr lang="ru-RU" b="1" dirty="0"/>
              <a:t>,  </a:t>
            </a:r>
            <a:r>
              <a:rPr lang="en-US" b="1" u="sng" dirty="0">
                <a:hlinkClick r:id="rId3"/>
              </a:rPr>
              <a:t>http</a:t>
            </a:r>
            <a:r>
              <a:rPr lang="ru-RU" b="1" u="sng" dirty="0">
                <a:hlinkClick r:id="rId3"/>
              </a:rPr>
              <a:t>://</a:t>
            </a:r>
            <a:r>
              <a:rPr lang="en-US" b="1" u="sng" dirty="0" err="1">
                <a:hlinkClick r:id="rId3"/>
              </a:rPr>
              <a:t>gimn</a:t>
            </a:r>
            <a:r>
              <a:rPr lang="ru-RU" b="1" u="sng" dirty="0">
                <a:hlinkClick r:id="rId3"/>
              </a:rPr>
              <a:t>5.</a:t>
            </a:r>
            <a:r>
              <a:rPr lang="en-US" b="1" u="sng" dirty="0" err="1">
                <a:hlinkClick r:id="rId3"/>
              </a:rPr>
              <a:t>ru</a:t>
            </a:r>
            <a:endParaRPr lang="ru-RU" b="1" u="sng" dirty="0"/>
          </a:p>
          <a:p>
            <a:r>
              <a:rPr lang="ru-RU" b="1" u="sng" dirty="0"/>
              <a:t>Сайт КИП</a:t>
            </a:r>
          </a:p>
          <a:p>
            <a:r>
              <a:rPr lang="en-US" b="1" dirty="0">
                <a:hlinkClick r:id="rId4"/>
              </a:rPr>
              <a:t>http://iiosmaougimn5.mya5.ru/</a:t>
            </a:r>
            <a:endParaRPr lang="ru-RU" b="1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178593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66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E2D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разработка, описание  и апробация концептуальной модели построения интеграционной информационно-образовательной среды  для работы с учащимися с использованием различных электронных платформ для развития творческих и интеллектуальных способностей одарённых учащихся в условиях перехода к  ФГОС среднего общего образования.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создания модели интеграционной информационно-образовательной среды – повышение качества образования учащихся, развития творческой и интеллектуальной деятельности учащихся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59632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97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E2DB2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5256584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40000" lnSpcReduction="20000"/>
          </a:bodyPr>
          <a:lstStyle/>
          <a:p>
            <a:pPr lvl="1" algn="just"/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теоретический анализ феномена ученической творческой и интеллектуальной дея­тельности, как осознанной деятельности школьника, направленной на усвое­ние и преобразование предметных знаний, умений и навыков;</a:t>
            </a:r>
            <a:endParaRPr lang="ru-RU" sz="5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пути и способы построения интеграционной информационно-образовательной среды;</a:t>
            </a:r>
            <a:endParaRPr lang="ru-RU" sz="5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эффективные электронные платформы глобальной сети для повышения эффективного взаимодействия педагогов и учащихся в области формирования универсальных учебных действий и повышения уровня индивидуальной образовательной деятельности учащихся вне школы с использованием ЭОР.</a:t>
            </a:r>
            <a:endParaRPr lang="ru-RU" sz="5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апробационной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работе по построению концептуальной модели работы с учащимися выявить влияние созданного интеграционного информационно-образовательного пространства на характер творческой  и интеллектуальной деятельности учащихся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 algn="just"/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рекомендации для преподавателей по развитию творче­ской и интеллектуальной деятельности учащихся в процессе индивидуализации обучения в условиях перехода к  ФГОС среднего общего образования</a:t>
            </a:r>
            <a:endParaRPr lang="ru-RU" sz="5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31639" cy="134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7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E2DB2"/>
                </a:solidFill>
                <a:latin typeface="Times New Roman" pitchFamily="18" charset="0"/>
                <a:cs typeface="Times New Roman" pitchFamily="18" charset="0"/>
              </a:rPr>
              <a:t>Новизна инновационной деятельности исследования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разработана модель интеграционной информационно-образовательной среды, образовательного пространства учащегося для его развития по индивидуальной траектории;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определены условия взаимодействия образовательного пространства (как направления, заданного учащимся) и образовательной среды (как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и окружающего воздействия);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выявлено, теоретически обосновано и апробировано воздействие электронных образовательных платформ, включающих синхронно-параллельное изучение предметов, взаимодействие урочной и внеурочной деятельности, организацию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межличностных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контактов, на построение интеграционного образовательного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39" cy="14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9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E2DB2"/>
                </a:solidFill>
                <a:latin typeface="Times New Roman" pitchFamily="18" charset="0"/>
                <a:cs typeface="Times New Roman" pitchFamily="18" charset="0"/>
              </a:rPr>
              <a:t>Инновационные продукты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продукты проекта: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информационно-образовательная среда, обеспечивающая   развитие  у обучающихся творческой и интеллектуальной одаренности;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база, обеспечивающая  функционирование ИИОС;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критериально-диагностическии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аппарат оценки  творческой и интеллектуальной одаренности обучающихся;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индикаторы эффективности и требования к содержанию деятельности педагогов  по развитию детской одаренности в условиях ИИОС;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формы, методы и технологии формирования готовности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дистанционных образовательных событий;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дистанционного онлайн-образования обучающихся с признаками одаренности;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 содействия обучающимся с признаками одаренности.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8" y="22799"/>
            <a:ext cx="1368152" cy="146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59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ru-RU" b="1" dirty="0">
                <a:solidFill>
                  <a:srgbClr val="0E2DB2"/>
                </a:solidFill>
                <a:latin typeface="Times New Roman" pitchFamily="18" charset="0"/>
                <a:cs typeface="Times New Roman" pitchFamily="18" charset="0"/>
              </a:rPr>
              <a:t>Инновационные продукты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680520" cy="50405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учебно-методических пособий: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1)Интеграционная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информационно-образовательная среда школы как условие развития творческой и интеллектуальной одаренности обучающихся: учеб.-метод. пособие / В.В.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Кулишов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Т.С.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Цепордей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О.Н. Евсеева. – Краснодар: Кубанский гос. ун-т, 2020 г.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Развитие творческой и интеллектуальной одаренности обучающихся в условиях интеграционной информационно-образовательной среды школы: учеб.-метод. пособие / В.В.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Кулишов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Т.С.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Цепордей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О.Н. Евсеева. – Краснодар: Кубанский гос. ун-т, 2021.</a:t>
            </a:r>
            <a:r>
              <a:rPr lang="ru-RU" sz="1800" dirty="0"/>
              <a:t> </a:t>
            </a:r>
          </a:p>
        </p:txBody>
      </p:sp>
      <p:pic>
        <p:nvPicPr>
          <p:cNvPr id="7" name="Picture 3" descr="C:\Users\user\Desktop\Снимок 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96136" y="1124744"/>
            <a:ext cx="3171737" cy="444194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365104"/>
            <a:ext cx="1798637" cy="24031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03647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9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60648"/>
            <a:ext cx="6648864" cy="1743831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b="1" dirty="0" smtClean="0">
                <a:solidFill>
                  <a:srgbClr val="1639AA"/>
                </a:solidFill>
              </a:rPr>
              <a:t/>
            </a:r>
            <a:br>
              <a:rPr lang="ru-RU" sz="2200" b="1" dirty="0" smtClean="0">
                <a:solidFill>
                  <a:srgbClr val="1639AA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.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>
                <a:solidFill>
                  <a:srgbClr val="C00000"/>
                </a:solidFill>
              </a:rPr>
              <a:t/>
            </a:r>
            <a:br>
              <a:rPr lang="ru-RU" sz="2200" b="1" dirty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>
                <a:solidFill>
                  <a:srgbClr val="C00000"/>
                </a:solidFill>
              </a:rPr>
              <a:t/>
            </a:r>
            <a:br>
              <a:rPr lang="ru-RU" sz="2200" b="1" dirty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163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(определённая устойчивость положительных результатов)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1639AA"/>
                </a:solidFill>
              </a:rPr>
              <a:t>МАОУ </a:t>
            </a:r>
            <a:r>
              <a:rPr lang="ru-RU" sz="2200" b="1" dirty="0">
                <a:solidFill>
                  <a:srgbClr val="1639AA"/>
                </a:solidFill>
              </a:rPr>
              <a:t>гимназия № 5 </a:t>
            </a:r>
            <a:r>
              <a:rPr lang="ru-RU" sz="2200" b="1" dirty="0">
                <a:solidFill>
                  <a:srgbClr val="C00000"/>
                </a:solidFill>
              </a:rPr>
              <a:t>– Лауреат-победитель</a:t>
            </a:r>
            <a:r>
              <a:rPr lang="ru-RU" sz="2200" dirty="0">
                <a:solidFill>
                  <a:srgbClr val="C00000"/>
                </a:solidFill>
              </a:rPr>
              <a:t/>
            </a:r>
            <a:br>
              <a:rPr lang="ru-RU" sz="2200" dirty="0">
                <a:solidFill>
                  <a:srgbClr val="C00000"/>
                </a:solidFill>
              </a:rPr>
            </a:br>
            <a:r>
              <a:rPr lang="ru-RU" sz="2200" b="1" dirty="0">
                <a:solidFill>
                  <a:srgbClr val="C00000"/>
                </a:solidFill>
              </a:rPr>
              <a:t>Всероссийского конкурса  </a:t>
            </a:r>
            <a:r>
              <a:rPr lang="ru-RU" sz="2200" dirty="0">
                <a:solidFill>
                  <a:srgbClr val="C00000"/>
                </a:solidFill>
              </a:rPr>
              <a:t/>
            </a:r>
            <a:br>
              <a:rPr lang="ru-RU" sz="2200" dirty="0">
                <a:solidFill>
                  <a:srgbClr val="C00000"/>
                </a:solidFill>
              </a:rPr>
            </a:br>
            <a:r>
              <a:rPr lang="ru-RU" sz="2200" b="1" dirty="0">
                <a:solidFill>
                  <a:srgbClr val="C00000"/>
                </a:solidFill>
              </a:rPr>
              <a:t>«Лучшие 1000 школ РФ – 2019»;</a:t>
            </a:r>
            <a:r>
              <a:rPr lang="ru-RU" dirty="0"/>
              <a:t/>
            </a:r>
            <a:br>
              <a:rPr lang="ru-RU" dirty="0"/>
            </a:br>
            <a:r>
              <a:rPr lang="ru-RU" sz="2200" b="1" dirty="0">
                <a:solidFill>
                  <a:srgbClr val="C00000"/>
                </a:solidFill>
              </a:rPr>
              <a:t/>
            </a:r>
            <a:br>
              <a:rPr lang="ru-RU" sz="2200" b="1" dirty="0">
                <a:solidFill>
                  <a:srgbClr val="C0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229200"/>
            <a:ext cx="8280920" cy="108011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1639AA"/>
                </a:solidFill>
              </a:rPr>
              <a:t>МАОУ гимназия № 5 </a:t>
            </a:r>
            <a:r>
              <a:rPr lang="ru-RU" sz="2000" b="1" dirty="0">
                <a:solidFill>
                  <a:srgbClr val="C00000"/>
                </a:solidFill>
              </a:rPr>
              <a:t>– ЛАУРЕАТ-ПОБЕДИТЕЛЬ </a:t>
            </a:r>
            <a:r>
              <a:rPr lang="ru-RU" sz="2000" b="1" dirty="0">
                <a:solidFill>
                  <a:srgbClr val="FF0000"/>
                </a:solidFill>
              </a:rPr>
              <a:t>  </a:t>
            </a:r>
            <a:r>
              <a:rPr lang="ru-RU" sz="2000" b="1" dirty="0"/>
              <a:t> </a:t>
            </a:r>
            <a:r>
              <a:rPr lang="ru-RU" sz="2000" b="1" dirty="0">
                <a:solidFill>
                  <a:srgbClr val="C00000"/>
                </a:solidFill>
              </a:rPr>
              <a:t>Всероссийского смотра-конкурса образовательных организаций «ШКОЛА ГОДА - 2020»;</a:t>
            </a:r>
            <a:endParaRPr lang="ru-RU" sz="2000" b="1" dirty="0" smtClean="0">
              <a:solidFill>
                <a:srgbClr val="1639AA"/>
              </a:solidFill>
            </a:endParaRPr>
          </a:p>
          <a:p>
            <a:r>
              <a:rPr lang="ru-RU" sz="2000" b="1" dirty="0" smtClean="0">
                <a:solidFill>
                  <a:srgbClr val="1639AA"/>
                </a:solidFill>
              </a:rPr>
              <a:t>МАОУ </a:t>
            </a:r>
            <a:r>
              <a:rPr lang="ru-RU" sz="2000" b="1" dirty="0">
                <a:solidFill>
                  <a:srgbClr val="1639AA"/>
                </a:solidFill>
              </a:rPr>
              <a:t>гимназия № 5</a:t>
            </a:r>
            <a:r>
              <a:rPr lang="ru-RU" sz="2000" b="1" dirty="0">
                <a:solidFill>
                  <a:srgbClr val="C00000"/>
                </a:solidFill>
              </a:rPr>
              <a:t> – ЛАУРЕАТ-ПОБЕДИТЕЛЬ </a:t>
            </a:r>
            <a:r>
              <a:rPr lang="ru-RU" sz="2000" b="1" dirty="0" smtClean="0">
                <a:solidFill>
                  <a:srgbClr val="C00000"/>
                </a:solidFill>
              </a:rPr>
              <a:t>Всероссийского </a:t>
            </a:r>
            <a:r>
              <a:rPr lang="ru-RU" sz="2000" b="1" dirty="0">
                <a:solidFill>
                  <a:srgbClr val="C00000"/>
                </a:solidFill>
              </a:rPr>
              <a:t>конкурса организаций "Лидеры </a:t>
            </a:r>
            <a:r>
              <a:rPr lang="ru-RU" sz="2000" b="1" dirty="0" err="1" smtClean="0">
                <a:solidFill>
                  <a:srgbClr val="C00000"/>
                </a:solidFill>
              </a:rPr>
              <a:t>Отрасли.РФ</a:t>
            </a:r>
            <a:r>
              <a:rPr lang="ru-RU" sz="2000" b="1" dirty="0" smtClean="0">
                <a:solidFill>
                  <a:srgbClr val="C00000"/>
                </a:solidFill>
              </a:rPr>
              <a:t> 2021»</a:t>
            </a:r>
            <a:endParaRPr lang="ru-RU" sz="2000" dirty="0">
              <a:solidFill>
                <a:srgbClr val="C00000"/>
              </a:solidFill>
            </a:endParaRPr>
          </a:p>
          <a:p>
            <a:pPr algn="l"/>
            <a:endParaRPr lang="ru-RU" sz="2000" b="1" dirty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000" dirty="0">
              <a:solidFill>
                <a:srgbClr val="1639AA"/>
              </a:solidFill>
            </a:endParaRPr>
          </a:p>
        </p:txBody>
      </p:sp>
      <p:pic>
        <p:nvPicPr>
          <p:cNvPr id="4" name="Рисунок 3" descr="\\Srv3\teachers\Зам директора по УМР Евсеева О.Н\Эмблема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907704" cy="19168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515139"/>
            <a:ext cx="1871663" cy="254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515139"/>
            <a:ext cx="2005967" cy="259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515139"/>
            <a:ext cx="1944216" cy="259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4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63688" y="548680"/>
            <a:ext cx="3312368" cy="172819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1639AA"/>
                </a:solidFill>
              </a:rPr>
              <a:t>Цепордей </a:t>
            </a:r>
            <a:r>
              <a:rPr lang="ru-RU" sz="2700" b="1" dirty="0" smtClean="0">
                <a:solidFill>
                  <a:srgbClr val="1639AA"/>
                </a:solidFill>
              </a:rPr>
              <a:t/>
            </a:r>
            <a:br>
              <a:rPr lang="ru-RU" sz="2700" b="1" dirty="0" smtClean="0">
                <a:solidFill>
                  <a:srgbClr val="1639AA"/>
                </a:solidFill>
              </a:rPr>
            </a:br>
            <a:r>
              <a:rPr lang="ru-RU" sz="2700" b="1" dirty="0" smtClean="0">
                <a:solidFill>
                  <a:srgbClr val="1639AA"/>
                </a:solidFill>
              </a:rPr>
              <a:t>Татьяна </a:t>
            </a:r>
            <a:r>
              <a:rPr lang="ru-RU" sz="2700" b="1" dirty="0">
                <a:solidFill>
                  <a:srgbClr val="1639AA"/>
                </a:solidFill>
              </a:rPr>
              <a:t>Сергеевна – </a:t>
            </a:r>
            <a:r>
              <a:rPr lang="ru-RU" sz="2200" b="1" dirty="0">
                <a:solidFill>
                  <a:srgbClr val="C00000"/>
                </a:solidFill>
              </a:rPr>
              <a:t/>
            </a:r>
            <a:br>
              <a:rPr lang="ru-RU" sz="2200" b="1" dirty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победитель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 Всероссийского конкурса</a:t>
            </a:r>
            <a:r>
              <a:rPr lang="ru-RU" sz="2200" b="1" dirty="0">
                <a:solidFill>
                  <a:srgbClr val="C00000"/>
                </a:solidFill>
              </a:rPr>
              <a:t/>
            </a:r>
            <a:br>
              <a:rPr lang="ru-RU" sz="2200" b="1" dirty="0">
                <a:solidFill>
                  <a:srgbClr val="C00000"/>
                </a:solidFill>
              </a:rPr>
            </a:br>
            <a:r>
              <a:rPr lang="ru-RU" sz="2200" b="1" dirty="0">
                <a:solidFill>
                  <a:srgbClr val="C00000"/>
                </a:solidFill>
              </a:rPr>
              <a:t> «Лучшие руководители РФ. Всероссийское признание</a:t>
            </a:r>
            <a:r>
              <a:rPr lang="ru-RU" sz="2200" b="1" dirty="0" smtClean="0">
                <a:solidFill>
                  <a:srgbClr val="C00000"/>
                </a:solidFill>
              </a:rPr>
              <a:t>», 2020 г.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516216" y="3284984"/>
            <a:ext cx="2270626" cy="23538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200" b="1" dirty="0" smtClean="0">
                <a:solidFill>
                  <a:srgbClr val="C00000"/>
                </a:solidFill>
              </a:rPr>
              <a:t>Победитель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dirty="0"/>
              <a:t> </a:t>
            </a:r>
            <a:r>
              <a:rPr lang="ru-RU" sz="2200" b="1" dirty="0">
                <a:solidFill>
                  <a:srgbClr val="C00000"/>
                </a:solidFill>
              </a:rPr>
              <a:t>конкурса на денежное поощрение лучших учителей общеобразовательных учреждений</a:t>
            </a:r>
          </a:p>
        </p:txBody>
      </p:sp>
      <p:pic>
        <p:nvPicPr>
          <p:cNvPr id="6" name="Рисунок 5" descr="\\Srv3\teachers\Зам директора по УМР Евсеева О.Н\Эмблема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835696" cy="19168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6" descr="C:\Documents and Settings\Светлана Валерьевна.MALTSEVASV\Рабочий стол\директор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1357322" cy="2000263"/>
          </a:xfrm>
          <a:prstGeom prst="rect">
            <a:avLst/>
          </a:prstGeom>
          <a:noFill/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1871663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9577" y="5011614"/>
            <a:ext cx="1522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835696" y="5229200"/>
            <a:ext cx="1752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rgbClr val="1639A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7984" y="5661248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639AA"/>
                </a:solidFill>
              </a:rPr>
              <a:t>Зайцева   Татьяна Сергеевна       2021 г.</a:t>
            </a:r>
            <a:endParaRPr lang="ru-RU" sz="1600" b="1" dirty="0">
              <a:solidFill>
                <a:srgbClr val="1639A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404927"/>
            <a:ext cx="30488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Цепордей</a:t>
            </a:r>
            <a:r>
              <a:rPr lang="ru-RU" dirty="0"/>
              <a:t> Т.С., Зайцева Т.С., Васильева Т.В. – участники Всероссийского конкурса «Лучшая школа России  2021»;</a:t>
            </a:r>
          </a:p>
          <a:p>
            <a:r>
              <a:rPr lang="ru-RU" dirty="0" err="1"/>
              <a:t>Цепордей</a:t>
            </a:r>
            <a:r>
              <a:rPr lang="ru-RU" dirty="0"/>
              <a:t> Т.С., Евсеева О.Н. Артюхова Е.В., Петренко Т.И. – участники Всероссийского профессионального конкурса «Флагманы образования. Школа»;</a:t>
            </a:r>
          </a:p>
          <a:p>
            <a:r>
              <a:rPr lang="ru-RU" dirty="0"/>
              <a:t>Евсеева О.Н. – участник VI краевого фестиваля образовательных инноваций «От инновационных идей до методических пособий». </a:t>
            </a:r>
          </a:p>
        </p:txBody>
      </p:sp>
      <p:pic>
        <p:nvPicPr>
          <p:cNvPr id="1026" name="Picture 2" descr="C:\Users\user\Desktop\Зайцева Т.С..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996952"/>
            <a:ext cx="194421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699792" y="3068960"/>
            <a:ext cx="4392488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00232" y="428604"/>
            <a:ext cx="6820240" cy="6961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НАШИ УЧЕНИКИ – НАША ГОРДОСТЬ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\\Srv3\teachers\Зам директора по УМР Евсеева О.Н\Эмблема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2071670" cy="20716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user\Desktop\Атласов Владислав гимназия 5 Новороссийск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502" y="2088404"/>
            <a:ext cx="1738167" cy="27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школы\egoro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625" y="1035840"/>
            <a:ext cx="3174479" cy="20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976187"/>
            <a:ext cx="3741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639AA"/>
                </a:solidFill>
              </a:rPr>
              <a:t>Атласов Владислав  </a:t>
            </a:r>
            <a:r>
              <a:rPr lang="ru-RU" sz="2000" b="1" dirty="0" smtClean="0">
                <a:solidFill>
                  <a:srgbClr val="1639AA"/>
                </a:solidFill>
              </a:rPr>
              <a:t>(2020 г.)</a:t>
            </a:r>
          </a:p>
          <a:p>
            <a:pPr algn="ctr"/>
            <a:r>
              <a:rPr lang="ru-RU" sz="2000" b="1" dirty="0" smtClean="0">
                <a:solidFill>
                  <a:srgbClr val="1639AA"/>
                </a:solidFill>
              </a:rPr>
              <a:t>Кольцова Дарья, Степанова Валерия (2021 г.) -</a:t>
            </a:r>
            <a:r>
              <a:rPr lang="ru-RU" sz="2000" b="1" dirty="0" smtClean="0">
                <a:solidFill>
                  <a:srgbClr val="C00000"/>
                </a:solidFill>
              </a:rPr>
              <a:t> лауреаты </a:t>
            </a:r>
            <a:r>
              <a:rPr lang="ru-RU" sz="2000" b="1" dirty="0">
                <a:solidFill>
                  <a:srgbClr val="C00000"/>
                </a:solidFill>
              </a:rPr>
              <a:t>премии администрации Краснодарского </a:t>
            </a:r>
            <a:r>
              <a:rPr lang="ru-RU" sz="2000" b="1" dirty="0" smtClean="0">
                <a:solidFill>
                  <a:srgbClr val="C00000"/>
                </a:solidFill>
              </a:rPr>
              <a:t>края</a:t>
            </a:r>
            <a:endParaRPr lang="ru-RU" sz="2000" b="1" dirty="0">
              <a:solidFill>
                <a:srgbClr val="C00000"/>
              </a:solidFill>
            </a:endParaRPr>
          </a:p>
          <a:p>
            <a:pPr algn="ctr"/>
            <a:endParaRPr lang="ru-RU" sz="2000" b="1" dirty="0">
              <a:solidFill>
                <a:srgbClr val="1639AA"/>
              </a:solidFill>
            </a:endParaRPr>
          </a:p>
        </p:txBody>
      </p:sp>
      <p:pic>
        <p:nvPicPr>
          <p:cNvPr id="1030" name="Picture 6" descr="C:\Users\user\Desktop\Кольцова Ученик год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035840"/>
            <a:ext cx="3357736" cy="210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6136" y="3429000"/>
            <a:ext cx="31417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Муниципальная премия «УЧЕНИК ГОДА»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2019 г. </a:t>
            </a:r>
            <a:r>
              <a:rPr lang="ru-RU" sz="2000" b="1" dirty="0" smtClean="0">
                <a:solidFill>
                  <a:srgbClr val="1639AA"/>
                </a:solidFill>
              </a:rPr>
              <a:t>– Егоров Иван;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2020 г. </a:t>
            </a:r>
            <a:r>
              <a:rPr lang="ru-RU" sz="2000" b="1" dirty="0" smtClean="0">
                <a:solidFill>
                  <a:srgbClr val="1639AA"/>
                </a:solidFill>
              </a:rPr>
              <a:t>– Атласов Владислав, Егоров Иван,</a:t>
            </a:r>
          </a:p>
          <a:p>
            <a:r>
              <a:rPr lang="ru-RU" sz="2000" b="1" dirty="0" smtClean="0">
                <a:solidFill>
                  <a:srgbClr val="1639AA"/>
                </a:solidFill>
              </a:rPr>
              <a:t>Кольцова Дарья, Степанова Валерия, Яблокова Алёна;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2021 г. </a:t>
            </a:r>
            <a:r>
              <a:rPr lang="ru-RU" sz="2000" b="1" dirty="0">
                <a:solidFill>
                  <a:srgbClr val="1639AA"/>
                </a:solidFill>
              </a:rPr>
              <a:t>– </a:t>
            </a:r>
            <a:r>
              <a:rPr lang="ru-RU" sz="2000" b="1" dirty="0" smtClean="0">
                <a:solidFill>
                  <a:srgbClr val="1639AA"/>
                </a:solidFill>
              </a:rPr>
              <a:t>Степанова Валерия, Кольцова Дарья</a:t>
            </a:r>
            <a:endParaRPr lang="ru-RU" sz="2000" b="1" dirty="0">
              <a:solidFill>
                <a:srgbClr val="1639AA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4414" y="3190198"/>
            <a:ext cx="150653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user\Desktop\Кольцова Премия Губерн.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3" y="4365104"/>
            <a:ext cx="1728192" cy="227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1180</Words>
  <Application>Microsoft Office PowerPoint</Application>
  <PresentationFormat>Экран (4:3)</PresentationFormat>
  <Paragraphs>121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 Муниципальное  автономное общеобразовательное учреждение гимназия № 5 муниципального образования город Новороссийск </vt:lpstr>
      <vt:lpstr>Цель проекта</vt:lpstr>
      <vt:lpstr>Задачи проекта</vt:lpstr>
      <vt:lpstr>Новизна инновационной деятельности исследования </vt:lpstr>
      <vt:lpstr>Инновационные продукты проекта</vt:lpstr>
      <vt:lpstr>Инновационные продукты</vt:lpstr>
      <vt:lpstr> .      Результативность (определённая устойчивость положительных результатов)  МАОУ гимназия № 5 – Лауреат-победитель Всероссийского конкурса   «Лучшие 1000 школ РФ – 2019»;   </vt:lpstr>
      <vt:lpstr>Цепордей  Татьяна Сергеевна –  победитель  Всероссийского конкурса  «Лучшие руководители РФ. Всероссийское признание», 2020 г. </vt:lpstr>
      <vt:lpstr> </vt:lpstr>
      <vt:lpstr> </vt:lpstr>
      <vt:lpstr>Всероссийские олимпиады</vt:lpstr>
      <vt:lpstr>Медаль «За особые успехи в учении»</vt:lpstr>
      <vt:lpstr>Апробация и диссеминация результатов деятельности КИП</vt:lpstr>
      <vt:lpstr>Общественно-педагогический форум «Личность – Семья – Школа. Создание модели информационно-образовательной среды!»</vt:lpstr>
      <vt:lpstr>Организация сетевого взаимодействия</vt:lpstr>
      <vt:lpstr>http://gimn5.ru/index.php/innovatsionnyj-proekt http://iiosmaougimn5.mya5.ru/  </vt:lpstr>
      <vt:lpstr>Интеграционная ИОС гимназии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гимназия № 5 – ЛАУРЕАТ-ПОБЕДИТЕЛЬ открытого публичного Всероссийского смотра-конкурса образовательных организаций, номер записи в едином реестре lau-1483080455-nm-6632-6125-94725 </dc:title>
  <dc:creator>USER</dc:creator>
  <cp:lastModifiedBy>user</cp:lastModifiedBy>
  <cp:revision>52</cp:revision>
  <dcterms:created xsi:type="dcterms:W3CDTF">2017-08-04T16:27:54Z</dcterms:created>
  <dcterms:modified xsi:type="dcterms:W3CDTF">2022-01-10T13:52:55Z</dcterms:modified>
</cp:coreProperties>
</file>