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324" r:id="rId2"/>
    <p:sldId id="339" r:id="rId3"/>
    <p:sldId id="326" r:id="rId4"/>
    <p:sldId id="333" r:id="rId5"/>
    <p:sldId id="337" r:id="rId6"/>
    <p:sldId id="340" r:id="rId7"/>
    <p:sldId id="338" r:id="rId8"/>
    <p:sldId id="341" r:id="rId9"/>
    <p:sldId id="342" r:id="rId10"/>
    <p:sldId id="343" r:id="rId11"/>
    <p:sldId id="344" r:id="rId12"/>
    <p:sldId id="348" r:id="rId13"/>
    <p:sldId id="351" r:id="rId14"/>
    <p:sldId id="345" r:id="rId15"/>
    <p:sldId id="347" r:id="rId16"/>
    <p:sldId id="349" r:id="rId17"/>
  </p:sldIdLst>
  <p:sldSz cx="12192000" cy="6858000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990033"/>
    <a:srgbClr val="800000"/>
    <a:srgbClr val="FF7C80"/>
    <a:srgbClr val="FF3399"/>
    <a:srgbClr val="FF0066"/>
    <a:srgbClr val="A50021"/>
    <a:srgbClr val="CC0066"/>
    <a:srgbClr val="993366"/>
    <a:srgbClr val="B32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4" autoAdjust="0"/>
    <p:restoredTop sz="94660"/>
  </p:normalViewPr>
  <p:slideViewPr>
    <p:cSldViewPr snapToGrid="0">
      <p:cViewPr>
        <p:scale>
          <a:sx n="60" d="100"/>
          <a:sy n="60" d="100"/>
        </p:scale>
        <p:origin x="1188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tags" Target="tags/tag1.xml" /><Relationship Id="rId19" Type="http://schemas.openxmlformats.org/officeDocument/2006/relationships/presProps" Target="presProps.xml" /><Relationship Id="rId2" Type="http://schemas.openxmlformats.org/officeDocument/2006/relationships/slide" Target="slides/slide1.xml" /><Relationship Id="rId20" Type="http://schemas.openxmlformats.org/officeDocument/2006/relationships/viewProps" Target="viewProps.xml" /><Relationship Id="rId21" Type="http://schemas.openxmlformats.org/officeDocument/2006/relationships/theme" Target="theme/theme1.xml" /><Relationship Id="rId22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AD91-CCA3-411E-9552-4B15223B6076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C19E-C99A-462E-8EE7-ECFEE297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68454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AD91-CCA3-411E-9552-4B15223B6076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C19E-C99A-462E-8EE7-ECFEE297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28574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AD91-CCA3-411E-9552-4B15223B6076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C19E-C99A-462E-8EE7-ECFEE297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4885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AD91-CCA3-411E-9552-4B15223B6076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C19E-C99A-462E-8EE7-ECFEE297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00102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AD91-CCA3-411E-9552-4B15223B6076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C19E-C99A-462E-8EE7-ECFEE297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69990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AD91-CCA3-411E-9552-4B15223B6076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C19E-C99A-462E-8EE7-ECFEE297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37427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AD91-CCA3-411E-9552-4B15223B6076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C19E-C99A-462E-8EE7-ECFEE297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26534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AD91-CCA3-411E-9552-4B15223B6076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C19E-C99A-462E-8EE7-ECFEE297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22261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AD91-CCA3-411E-9552-4B15223B6076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C19E-C99A-462E-8EE7-ECFEE297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44958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AD91-CCA3-411E-9552-4B15223B6076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C19E-C99A-462E-8EE7-ECFEE297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662007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AD91-CCA3-411E-9552-4B15223B6076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C19E-C99A-462E-8EE7-ECFEE297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010486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9AD91-CCA3-411E-9552-4B15223B6076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CC19E-C99A-462E-8EE7-ECFEE297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60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4.jpeg" /><Relationship Id="rId4" Type="http://schemas.openxmlformats.org/officeDocument/2006/relationships/image" Target="../media/image5.jpeg" /><Relationship Id="rId5" Type="http://schemas.openxmlformats.org/officeDocument/2006/relationships/image" Target="../media/image6.jpeg" /><Relationship Id="rId6" Type="http://schemas.openxmlformats.org/officeDocument/2006/relationships/image" Target="../media/image7.jpeg" /><Relationship Id="rId7" Type="http://schemas.openxmlformats.org/officeDocument/2006/relationships/image" Target="../media/image8.jpeg" /><Relationship Id="rId8" Type="http://schemas.openxmlformats.org/officeDocument/2006/relationships/image" Target="../media/image9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10.jpeg" /><Relationship Id="rId4" Type="http://schemas.openxmlformats.org/officeDocument/2006/relationships/image" Target="../media/image11.jpeg" /><Relationship Id="rId5" Type="http://schemas.openxmlformats.org/officeDocument/2006/relationships/image" Target="../media/image12.jpeg" /><Relationship Id="rId6" Type="http://schemas.openxmlformats.org/officeDocument/2006/relationships/image" Target="../media/image13.jpeg" /><Relationship Id="rId7" Type="http://schemas.openxmlformats.org/officeDocument/2006/relationships/image" Target="../media/image14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15.jpeg" /><Relationship Id="rId4" Type="http://schemas.openxmlformats.org/officeDocument/2006/relationships/image" Target="../media/image16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17.jpeg" /><Relationship Id="rId4" Type="http://schemas.openxmlformats.org/officeDocument/2006/relationships/image" Target="../media/image18.jpeg" /><Relationship Id="rId5" Type="http://schemas.openxmlformats.org/officeDocument/2006/relationships/image" Target="../media/image19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20.jpeg" /><Relationship Id="rId4" Type="http://schemas.openxmlformats.org/officeDocument/2006/relationships/image" Target="../media/image21.jpeg" /><Relationship Id="rId5" Type="http://schemas.openxmlformats.org/officeDocument/2006/relationships/image" Target="../media/image22.jpeg" /><Relationship Id="rId6" Type="http://schemas.openxmlformats.org/officeDocument/2006/relationships/image" Target="../media/image23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31.jpeg" /><Relationship Id="rId2" Type="http://schemas.openxmlformats.org/officeDocument/2006/relationships/image" Target="../media/image1.jpeg" /><Relationship Id="rId3" Type="http://schemas.openxmlformats.org/officeDocument/2006/relationships/image" Target="../media/image24.jpeg" /><Relationship Id="rId4" Type="http://schemas.openxmlformats.org/officeDocument/2006/relationships/image" Target="../media/image25.jpeg" /><Relationship Id="rId5" Type="http://schemas.openxmlformats.org/officeDocument/2006/relationships/image" Target="../media/image26.jpeg" /><Relationship Id="rId6" Type="http://schemas.openxmlformats.org/officeDocument/2006/relationships/image" Target="../media/image27.jpeg" /><Relationship Id="rId7" Type="http://schemas.openxmlformats.org/officeDocument/2006/relationships/image" Target="../media/image28.jpeg" /><Relationship Id="rId8" Type="http://schemas.openxmlformats.org/officeDocument/2006/relationships/image" Target="../media/image29.jpeg" /><Relationship Id="rId9" Type="http://schemas.openxmlformats.org/officeDocument/2006/relationships/image" Target="../media/image30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hyperlink" Target="http://madoy-alenka42.ru/?page_id=456" TargetMode="External" /><Relationship Id="rId4" Type="http://schemas.openxmlformats.org/officeDocument/2006/relationships/hyperlink" Target="http://madoy-alenka42.ru/" TargetMode="External" /><Relationship Id="rId5" Type="http://schemas.openxmlformats.org/officeDocument/2006/relationships/hyperlink" Target="http://madoy-alenka42.ru/?page_id=3991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" b="374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Объект 2"/>
          <p:cNvSpPr txBox="1"/>
          <p:nvPr/>
        </p:nvSpPr>
        <p:spPr>
          <a:xfrm>
            <a:off x="838200" y="1659988"/>
            <a:ext cx="10515600" cy="4178104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МУНИЦИПАЛЬНОЕ АВТОНОМНОЕ ДОШКОЛЬНОЕ ОБРАЗОВАТЕЛЬНОЕ</a:t>
            </a:r>
            <a:b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УЧРЕЖДЕНИЕ ДЕТСКИЙ САД № 42 </a:t>
            </a: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1000" b="0" i="0" u="none" strike="noStrike" kern="1200" cap="none" spc="0" normalizeH="0" baseline="0" noProof="0" smtClean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«</a:t>
            </a: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АРТ-ПЕДАГОГИЧЕСКИЕ ПРАКТИКИ ХУДОЖЕСТВЕННО-ТВОРЧЕСКОЙ САМОРЕАЛИЗАЦИИ ДОШКОЛЬНИКОВ КАК СРЕДСТВО ОБОГАЩЕНИЯ КОМПЛЕКСНОЙ ПОДГОТОВКИ К ШКОЛЕ»</a:t>
            </a: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6" name="Объект 2"/>
          <p:cNvSpPr txBox="1"/>
          <p:nvPr/>
        </p:nvSpPr>
        <p:spPr>
          <a:xfrm>
            <a:off x="838200" y="6288852"/>
            <a:ext cx="10515600" cy="406727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smtClean="0">
                <a:latin typeface="Bookman Old Style" panose="02050604050505020204" pitchFamily="18" charset="0"/>
              </a:rPr>
              <a:t> </a:t>
            </a:r>
            <a:r>
              <a:rPr lang="ru-RU" sz="18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АРМАВИР 2021 г.</a:t>
            </a:r>
            <a:endParaRPr lang="ru-RU" sz="1800" smtClean="0">
              <a:solidFill>
                <a:srgbClr val="660033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2966" y="1308537"/>
            <a:ext cx="11051627" cy="1229711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6032" tIns="146304" rIns="256032" bIns="146304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kern="1200" spc="100">
              <a:solidFill>
                <a:srgbClr val="660033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4138" y="286575"/>
            <a:ext cx="11400222" cy="832778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b="1">
                <a:solidFill>
                  <a:srgbClr val="660033"/>
                </a:solidFill>
                <a:latin typeface="Bookman Old Style" panose="02050604050505020204" pitchFamily="18" charset="0"/>
              </a:rPr>
              <a:t>Министерство образования, науки и молодёжной политики</a:t>
            </a:r>
          </a:p>
          <a:p>
            <a:pPr algn="ctr"/>
            <a:r>
              <a:rPr lang="ru-RU" sz="2400" b="1">
                <a:solidFill>
                  <a:srgbClr val="660033"/>
                </a:solidFill>
                <a:latin typeface="Bookman Old Style" panose="02050604050505020204" pitchFamily="18" charset="0"/>
              </a:rPr>
              <a:t> Краснодарского края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" b="3742"/>
          <a:stretch>
            <a:fillRect/>
          </a:stretch>
        </p:blipFill>
        <p:spPr>
          <a:xfrm>
            <a:off x="-1" y="1"/>
            <a:ext cx="12191999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2152" y="220716"/>
            <a:ext cx="11051627" cy="901502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6" name="Прямоугольник 5"/>
          <p:cNvSpPr/>
          <p:nvPr/>
        </p:nvSpPr>
        <p:spPr>
          <a:xfrm>
            <a:off x="512379" y="372011"/>
            <a:ext cx="1135117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spc="100" smtClean="0">
                <a:solidFill>
                  <a:srgbClr val="990033"/>
                </a:solidFill>
                <a:latin typeface="Bookman Old Style" panose="02050604050505020204" pitchFamily="18" charset="0"/>
              </a:rPr>
              <a:t>Практическая деятельность Работа </a:t>
            </a:r>
            <a:r>
              <a:rPr lang="ru-RU" sz="3200" b="1" spc="100" smtClean="0">
                <a:solidFill>
                  <a:srgbClr val="990033"/>
                </a:solidFill>
                <a:latin typeface="Bookman Old Style" panose="02050604050505020204" pitchFamily="18" charset="0"/>
              </a:rPr>
              <a:t>с детьми</a:t>
            </a:r>
            <a:endParaRPr lang="ru-RU" sz="3200" b="1" spc="100">
              <a:solidFill>
                <a:srgbClr val="990033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4649" y="1122218"/>
            <a:ext cx="105027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smtClean="0">
                <a:solidFill>
                  <a:srgbClr val="990033"/>
                </a:solidFill>
                <a:latin typeface="Bookman Old Style" panose="02050604050505020204" pitchFamily="18" charset="0"/>
              </a:rPr>
              <a:t>Арт-практика «Студия Волшебство рисования»</a:t>
            </a:r>
          </a:p>
          <a:p>
            <a:pPr algn="ctr">
              <a:lnSpc>
                <a:spcPct val="150000"/>
              </a:lnSpc>
            </a:pPr>
            <a:r>
              <a:rPr lang="ru-RU" sz="2800" b="1">
                <a:solidFill>
                  <a:srgbClr val="990033"/>
                </a:solidFill>
                <a:latin typeface="Bookman Old Style" panose="02050604050505020204" pitchFamily="18" charset="0"/>
              </a:rPr>
              <a:t>а</a:t>
            </a:r>
            <a:r>
              <a:rPr lang="ru-RU" sz="2800" b="1" smtClean="0">
                <a:solidFill>
                  <a:srgbClr val="990033"/>
                </a:solidFill>
                <a:latin typeface="Bookman Old Style" panose="02050604050505020204" pitchFamily="18" charset="0"/>
              </a:rPr>
              <a:t>пробация программы «Волшебство рисования»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670" y="4234663"/>
            <a:ext cx="3170298" cy="23301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419" y="3386638"/>
            <a:ext cx="3127664" cy="21948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173" y="2309029"/>
            <a:ext cx="3118814" cy="23391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2" r="0"/>
          <a:stretch>
            <a:fillRect/>
          </a:stretch>
        </p:blipFill>
        <p:spPr>
          <a:xfrm rot="5400000">
            <a:off x="1090257" y="2373061"/>
            <a:ext cx="2339112" cy="21457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73"/>
          <a:stretch>
            <a:fillRect/>
          </a:stretch>
        </p:blipFill>
        <p:spPr>
          <a:xfrm>
            <a:off x="2576932" y="3212171"/>
            <a:ext cx="2151572" cy="23895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0124" y="3916763"/>
            <a:ext cx="2042337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5115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" b="374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2152" y="220716"/>
            <a:ext cx="11051627" cy="901502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6" name="Прямоугольник 5"/>
          <p:cNvSpPr/>
          <p:nvPr/>
        </p:nvSpPr>
        <p:spPr>
          <a:xfrm>
            <a:off x="662151" y="401782"/>
            <a:ext cx="1120139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spc="100">
                <a:solidFill>
                  <a:srgbClr val="990033"/>
                </a:solidFill>
                <a:latin typeface="Bookman Old Style" panose="02050604050505020204" pitchFamily="18" charset="0"/>
              </a:rPr>
              <a:t>Практическая деятельность </a:t>
            </a:r>
            <a:r>
              <a:rPr lang="ru-RU" sz="3200" b="1" spc="100">
                <a:solidFill>
                  <a:srgbClr val="990033"/>
                </a:solidFill>
                <a:latin typeface="Bookman Old Style" panose="02050604050505020204" pitchFamily="18" charset="0"/>
              </a:rPr>
              <a:t>Работа </a:t>
            </a:r>
            <a:r>
              <a:rPr lang="ru-RU" sz="3600" b="1" spc="100">
                <a:solidFill>
                  <a:srgbClr val="990033"/>
                </a:solidFill>
                <a:latin typeface="Bookman Old Style" panose="02050604050505020204" pitchFamily="18" charset="0"/>
              </a:rPr>
              <a:t>с детьми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4392" y="1214237"/>
            <a:ext cx="116834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mtClean="0">
                <a:solidFill>
                  <a:srgbClr val="990033"/>
                </a:solidFill>
                <a:latin typeface="Bookman Old Style" panose="02050604050505020204" pitchFamily="18" charset="0"/>
              </a:rPr>
              <a:t>Арт-практика творческая мастерская «Занимательные каракули»</a:t>
            </a:r>
          </a:p>
          <a:p>
            <a:pPr algn="ctr"/>
            <a:r>
              <a:rPr lang="ru-RU" sz="2400" b="1">
                <a:solidFill>
                  <a:srgbClr val="990033"/>
                </a:solidFill>
                <a:latin typeface="Bookman Old Style" panose="02050604050505020204" pitchFamily="18" charset="0"/>
              </a:rPr>
              <a:t>а</a:t>
            </a:r>
            <a:r>
              <a:rPr lang="ru-RU" sz="2400" b="1" smtClean="0">
                <a:solidFill>
                  <a:srgbClr val="990033"/>
                </a:solidFill>
                <a:latin typeface="Bookman Old Style" panose="02050604050505020204" pitchFamily="18" charset="0"/>
              </a:rPr>
              <a:t>пробация цикла занятий «Чудесные превращения каракуль»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620" y="1972896"/>
            <a:ext cx="4177761" cy="31311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66" y="1972896"/>
            <a:ext cx="4840666" cy="27465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2" y="4369965"/>
            <a:ext cx="3476548" cy="23105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659" y="4266308"/>
            <a:ext cx="3621338" cy="241422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2868" y="2986958"/>
            <a:ext cx="3685728" cy="245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73432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" b="374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2152" y="220716"/>
            <a:ext cx="11051627" cy="901502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6" name="Прямоугольник 5"/>
          <p:cNvSpPr/>
          <p:nvPr/>
        </p:nvSpPr>
        <p:spPr>
          <a:xfrm>
            <a:off x="512379" y="372011"/>
            <a:ext cx="1135117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spc="100" smtClean="0">
                <a:solidFill>
                  <a:srgbClr val="990033"/>
                </a:solidFill>
                <a:latin typeface="Bookman Old Style" panose="02050604050505020204" pitchFamily="18" charset="0"/>
              </a:rPr>
              <a:t>Продукты инновационной деятельности</a:t>
            </a:r>
            <a:endParaRPr lang="ru-RU" sz="3200" b="1" spc="100">
              <a:solidFill>
                <a:srgbClr val="990033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6918" y="1273513"/>
            <a:ext cx="98381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smtClean="0">
              <a:solidFill>
                <a:srgbClr val="660033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472" y="1414256"/>
            <a:ext cx="3558390" cy="50330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05" y="1414256"/>
            <a:ext cx="3546840" cy="501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64858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" b="374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2152" y="220716"/>
            <a:ext cx="11051627" cy="901502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6" name="Прямоугольник 5"/>
          <p:cNvSpPr/>
          <p:nvPr/>
        </p:nvSpPr>
        <p:spPr>
          <a:xfrm>
            <a:off x="512379" y="372011"/>
            <a:ext cx="1135117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spc="100" smtClean="0">
                <a:solidFill>
                  <a:srgbClr val="660033"/>
                </a:solidFill>
                <a:latin typeface="Bookman Old Style" panose="02050604050505020204" pitchFamily="18" charset="0"/>
              </a:rPr>
              <a:t>Работа с родителями</a:t>
            </a:r>
            <a:endParaRPr lang="ru-RU" sz="3200" b="1" spc="100">
              <a:solidFill>
                <a:srgbClr val="660033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6918" y="1273513"/>
            <a:ext cx="98381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Мероприятия в режиме онлайн: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Анкетирование</a:t>
            </a:r>
            <a:endParaRPr lang="ru-RU" sz="2000" b="1">
              <a:solidFill>
                <a:srgbClr val="660033"/>
              </a:solidFill>
              <a:latin typeface="Bookman Old Style" panose="0205060405050502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>
                <a:solidFill>
                  <a:srgbClr val="660033"/>
                </a:solidFill>
                <a:latin typeface="Bookman Old Style" panose="02050604050505020204" pitchFamily="18" charset="0"/>
              </a:rPr>
              <a:t>Общее родительское собрание  «Работа дошкольного учреждения в режиме инновации</a:t>
            </a:r>
            <a:r>
              <a:rPr lang="ru-RU" sz="20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»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Онлайн </a:t>
            </a:r>
            <a:r>
              <a:rPr lang="ru-RU" sz="2000" b="1">
                <a:solidFill>
                  <a:srgbClr val="660033"/>
                </a:solidFill>
                <a:latin typeface="Bookman Old Style" panose="02050604050505020204" pitchFamily="18" charset="0"/>
              </a:rPr>
              <a:t>мероприятия </a:t>
            </a:r>
            <a:r>
              <a:rPr lang="ru-RU" sz="20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«Арт-техники </a:t>
            </a:r>
            <a:r>
              <a:rPr lang="ru-RU" sz="2000" b="1">
                <a:solidFill>
                  <a:srgbClr val="660033"/>
                </a:solidFill>
                <a:latin typeface="Bookman Old Style" panose="02050604050505020204" pitchFamily="18" charset="0"/>
              </a:rPr>
              <a:t>в раскрытии творческого потенциала ребенка», </a:t>
            </a:r>
            <a:r>
              <a:rPr lang="ru-RU" sz="20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«</a:t>
            </a:r>
            <a:r>
              <a:rPr lang="ru-RU" sz="2000" b="1">
                <a:solidFill>
                  <a:srgbClr val="660033"/>
                </a:solidFill>
                <a:latin typeface="Bookman Old Style" panose="02050604050505020204" pitchFamily="18" charset="0"/>
              </a:rPr>
              <a:t>Игра путешествие «Арт-парк </a:t>
            </a:r>
            <a:r>
              <a:rPr lang="ru-RU" sz="20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онлайн» и др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Арт-клуб </a:t>
            </a:r>
            <a:r>
              <a:rPr lang="ru-RU" sz="2000" b="1">
                <a:solidFill>
                  <a:srgbClr val="660033"/>
                </a:solidFill>
                <a:latin typeface="Bookman Old Style" panose="02050604050505020204" pitchFamily="18" charset="0"/>
              </a:rPr>
              <a:t>«Разноцветное детство» </a:t>
            </a:r>
            <a:endParaRPr lang="ru-RU" sz="2000" b="1" smtClean="0">
              <a:solidFill>
                <a:srgbClr val="660033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2"/>
          <a:stretch>
            <a:fillRect/>
          </a:stretch>
        </p:blipFill>
        <p:spPr>
          <a:xfrm>
            <a:off x="512379" y="3498209"/>
            <a:ext cx="3757089" cy="26200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1" r="12697"/>
          <a:stretch>
            <a:fillRect/>
          </a:stretch>
        </p:blipFill>
        <p:spPr>
          <a:xfrm>
            <a:off x="7834506" y="3402077"/>
            <a:ext cx="3879273" cy="28123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9648" y="4310053"/>
            <a:ext cx="4467367" cy="227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60089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" b="3742"/>
          <a:stretch>
            <a:fillRect/>
          </a:stretch>
        </p:blipFill>
        <p:spPr>
          <a:xfrm>
            <a:off x="1" y="16350"/>
            <a:ext cx="12191999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2152" y="220716"/>
            <a:ext cx="11051627" cy="901502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7" name="Прямоугольник 6"/>
          <p:cNvSpPr/>
          <p:nvPr/>
        </p:nvSpPr>
        <p:spPr>
          <a:xfrm>
            <a:off x="180110" y="1122218"/>
            <a:ext cx="116834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100">
                <a:solidFill>
                  <a:srgbClr val="990033"/>
                </a:solidFill>
                <a:latin typeface="Bookman Old Style" panose="02050604050505020204" pitchFamily="18" charset="0"/>
              </a:rPr>
              <a:t>Сетевое </a:t>
            </a:r>
            <a:r>
              <a:rPr lang="ru-RU" sz="2400" b="1" spc="100" smtClean="0">
                <a:solidFill>
                  <a:srgbClr val="990033"/>
                </a:solidFill>
                <a:latin typeface="Bookman Old Style" panose="02050604050505020204" pitchFamily="18" charset="0"/>
              </a:rPr>
              <a:t>взаимодействие</a:t>
            </a:r>
            <a:endParaRPr lang="ru-RU" sz="2400" b="1" spc="100">
              <a:solidFill>
                <a:srgbClr val="990033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8757" y="379080"/>
            <a:ext cx="116744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100" smtClean="0">
                <a:solidFill>
                  <a:srgbClr val="990033"/>
                </a:solidFill>
                <a:latin typeface="Bookman Old Style" panose="02050604050505020204" pitchFamily="18" charset="0"/>
              </a:rPr>
              <a:t>Работа с педагогами</a:t>
            </a:r>
            <a:endParaRPr lang="ru-RU" sz="3200" b="1" spc="100">
              <a:solidFill>
                <a:srgbClr val="990033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2152" y="1714537"/>
            <a:ext cx="109202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spc="100" smtClean="0">
                <a:solidFill>
                  <a:srgbClr val="990033"/>
                </a:solidFill>
                <a:latin typeface="Bookman Old Style" panose="02050604050505020204" pitchFamily="18" charset="0"/>
              </a:rPr>
              <a:t>Заключение новых договоров о сетевом взаимодействии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spc="100" smtClean="0">
                <a:solidFill>
                  <a:srgbClr val="990033"/>
                </a:solidFill>
                <a:latin typeface="Bookman Old Style" panose="02050604050505020204" pitchFamily="18" charset="0"/>
              </a:rPr>
              <a:t>Онлайн и офлайн консультирование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spc="100" smtClean="0">
                <a:solidFill>
                  <a:srgbClr val="990033"/>
                </a:solidFill>
                <a:latin typeface="Bookman Old Style" panose="02050604050505020204" pitchFamily="18" charset="0"/>
              </a:rPr>
              <a:t>Онлайн-вебинары, семинары-практикумы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spc="100" smtClean="0">
                <a:solidFill>
                  <a:srgbClr val="990033"/>
                </a:solidFill>
                <a:latin typeface="Bookman Old Style" panose="02050604050505020204" pitchFamily="18" charset="0"/>
              </a:rPr>
              <a:t>Участие в научно-практических конференциях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spc="100" smtClean="0">
                <a:solidFill>
                  <a:srgbClr val="990033"/>
                </a:solidFill>
                <a:latin typeface="Bookman Old Style" panose="02050604050505020204" pitchFamily="18" charset="0"/>
              </a:rPr>
              <a:t>Трансляция практических наработок в </a:t>
            </a:r>
            <a:r>
              <a:rPr lang="en-US" sz="2000" b="1" spc="100" smtClean="0">
                <a:solidFill>
                  <a:srgbClr val="990033"/>
                </a:solidFill>
                <a:latin typeface="Bookman Old Style" panose="02050604050505020204" pitchFamily="18" charset="0"/>
              </a:rPr>
              <a:t>Facebook</a:t>
            </a:r>
            <a:r>
              <a:rPr lang="ru-RU" sz="2000" b="1" spc="100" smtClean="0">
                <a:solidFill>
                  <a:srgbClr val="990033"/>
                </a:solidFill>
                <a:latin typeface="Bookman Old Style" panose="02050604050505020204" pitchFamily="18" charset="0"/>
              </a:rPr>
              <a:t>, </a:t>
            </a:r>
            <a:r>
              <a:rPr lang="en-US" sz="2000" b="1" spc="100">
                <a:solidFill>
                  <a:srgbClr val="990033"/>
                </a:solidFill>
                <a:latin typeface="Bookman Old Style" panose="02050604050505020204" pitchFamily="18" charset="0"/>
              </a:rPr>
              <a:t>Instagram.</a:t>
            </a:r>
            <a:endParaRPr lang="ru-RU" sz="2000" b="1" spc="100">
              <a:solidFill>
                <a:srgbClr val="990033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291" y="3345753"/>
            <a:ext cx="3871832" cy="21813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" t="-67" r="0" b="-1"/>
          <a:stretch>
            <a:fillRect/>
          </a:stretch>
        </p:blipFill>
        <p:spPr>
          <a:xfrm>
            <a:off x="5183282" y="4379222"/>
            <a:ext cx="4030292" cy="22747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59"/>
          <a:stretch>
            <a:fillRect/>
          </a:stretch>
        </p:blipFill>
        <p:spPr>
          <a:xfrm>
            <a:off x="9670473" y="3296599"/>
            <a:ext cx="1951460" cy="336425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7" b="10444"/>
          <a:stretch>
            <a:fillRect/>
          </a:stretch>
        </p:blipFill>
        <p:spPr>
          <a:xfrm>
            <a:off x="744675" y="3408218"/>
            <a:ext cx="1771250" cy="326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01711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" b="374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2152" y="220716"/>
            <a:ext cx="11051627" cy="901502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6" name="Прямоугольник 5"/>
          <p:cNvSpPr/>
          <p:nvPr/>
        </p:nvSpPr>
        <p:spPr>
          <a:xfrm>
            <a:off x="512379" y="372011"/>
            <a:ext cx="1135117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000" b="1" spc="100" smtClean="0">
                <a:solidFill>
                  <a:srgbClr val="990033"/>
                </a:solidFill>
                <a:latin typeface="Bookman Old Style" panose="02050604050505020204" pitchFamily="18" charset="0"/>
              </a:rPr>
              <a:t>Диссеминация </a:t>
            </a:r>
            <a:r>
              <a:rPr lang="ru-RU" sz="3000" b="1" spc="100">
                <a:solidFill>
                  <a:srgbClr val="990033"/>
                </a:solidFill>
                <a:latin typeface="Bookman Old Style" panose="02050604050505020204" pitchFamily="18" charset="0"/>
              </a:rPr>
              <a:t>результатов деятельности КИП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 l="1150" t="3181" r="1483" b="1479"/>
          <a:stretch>
            <a:fillRect/>
          </a:stretch>
        </p:blipFill>
        <p:spPr>
          <a:xfrm>
            <a:off x="1513663" y="2872938"/>
            <a:ext cx="3206362" cy="2287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13" y="1342934"/>
            <a:ext cx="3770507" cy="21198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79" y="3925900"/>
            <a:ext cx="1791198" cy="2539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rcRect l="2145" r="0"/>
          <a:stretch>
            <a:fillRect/>
          </a:stretch>
        </p:blipFill>
        <p:spPr>
          <a:xfrm>
            <a:off x="4730585" y="1435282"/>
            <a:ext cx="2224024" cy="3231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2245" y="2780369"/>
            <a:ext cx="3196569" cy="2290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82325" y="3941156"/>
            <a:ext cx="1789037" cy="2524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3599" y="1302230"/>
            <a:ext cx="3148201" cy="2201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1054" y="3306405"/>
            <a:ext cx="2222670" cy="3143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62995764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" b="3742"/>
          <a:stretch>
            <a:fillRect/>
          </a:stretch>
        </p:blipFill>
        <p:spPr>
          <a:xfrm>
            <a:off x="0" y="-25139"/>
            <a:ext cx="12191999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2152" y="220716"/>
            <a:ext cx="11051627" cy="901502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6" name="Прямоугольник 5"/>
          <p:cNvSpPr/>
          <p:nvPr/>
        </p:nvSpPr>
        <p:spPr>
          <a:xfrm>
            <a:off x="512379" y="372011"/>
            <a:ext cx="1135117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000" b="1" spc="100" smtClean="0">
                <a:solidFill>
                  <a:srgbClr val="990033"/>
                </a:solidFill>
                <a:latin typeface="Bookman Old Style" panose="02050604050505020204" pitchFamily="18" charset="0"/>
              </a:rPr>
              <a:t>Отражение работы КИП на сайте ДОУ</a:t>
            </a:r>
            <a:endParaRPr lang="ru-RU" sz="3000" b="1" spc="100">
              <a:solidFill>
                <a:srgbClr val="990033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4278" y="2974211"/>
            <a:ext cx="116834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mtClean="0">
                <a:solidFill>
                  <a:srgbClr val="990033"/>
                </a:solidFill>
                <a:latin typeface="Bookman Old Style" panose="02050604050505020204" pitchFamily="18" charset="0"/>
              </a:rPr>
              <a:t>Страница ИННОВАЦИОННАЯ ДЕЯТЕЛЬНОСТЬ- </a:t>
            </a:r>
          </a:p>
          <a:p>
            <a:pPr algn="ctr"/>
            <a:r>
              <a:rPr lang="en-US" sz="2000" b="1" smtClean="0">
                <a:solidFill>
                  <a:srgbClr val="990033"/>
                </a:solidFill>
                <a:latin typeface="Bookman Old Style" panose="02050604050505020204" pitchFamily="18" charset="0"/>
                <a:hlinkClick r:id="rId3"/>
              </a:rPr>
              <a:t>http</a:t>
            </a:r>
            <a:r>
              <a:rPr lang="en-US" sz="2000" b="1">
                <a:solidFill>
                  <a:srgbClr val="990033"/>
                </a:solidFill>
                <a:latin typeface="Bookman Old Style" panose="02050604050505020204" pitchFamily="18" charset="0"/>
                <a:hlinkClick r:id="rId3"/>
              </a:rPr>
              <a:t>://madoy-alenka42.ru/?</a:t>
            </a:r>
            <a:r>
              <a:rPr lang="en-US" sz="2000" b="1" smtClean="0">
                <a:solidFill>
                  <a:srgbClr val="990033"/>
                </a:solidFill>
                <a:latin typeface="Bookman Old Style" panose="02050604050505020204" pitchFamily="18" charset="0"/>
                <a:hlinkClick r:id="rId3"/>
              </a:rPr>
              <a:t>page_id=456</a:t>
            </a:r>
            <a:r>
              <a:rPr lang="ru-RU" sz="2000" b="1" smtClean="0">
                <a:solidFill>
                  <a:srgbClr val="990033"/>
                </a:solidFill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337" y="1766079"/>
            <a:ext cx="1168344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mtClean="0">
                <a:solidFill>
                  <a:srgbClr val="990033"/>
                </a:solidFill>
                <a:latin typeface="Bookman Old Style" panose="02050604050505020204" pitchFamily="18" charset="0"/>
              </a:rPr>
              <a:t>Официальный сайт МАДОУ № 42 г.Армавира- </a:t>
            </a:r>
          </a:p>
          <a:p>
            <a:pPr algn="ctr"/>
            <a:r>
              <a:rPr lang="ru-RU" sz="2000" b="1" smtClean="0">
                <a:latin typeface="Bookman Old Style" panose="02050604050505020204" pitchFamily="18" charset="0"/>
                <a:hlinkClick r:id="rId4"/>
              </a:rPr>
              <a:t>http</a:t>
            </a:r>
            <a:r>
              <a:rPr lang="ru-RU" sz="2000" b="1">
                <a:latin typeface="Bookman Old Style" panose="02050604050505020204" pitchFamily="18" charset="0"/>
                <a:hlinkClick r:id="rId4"/>
              </a:rPr>
              <a:t>://madoy-alenka42.ru/</a:t>
            </a:r>
            <a:r>
              <a:rPr lang="ru-RU" sz="2400" b="1"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ru-RU" sz="2000" b="1" smtClean="0">
                <a:solidFill>
                  <a:srgbClr val="990033"/>
                </a:solidFill>
                <a:latin typeface="Bookman Old Style" panose="02050604050505020204" pitchFamily="18" charset="0"/>
              </a:rPr>
              <a:t> </a:t>
            </a:r>
            <a:endParaRPr lang="ru-RU" sz="2400" b="1" smtClean="0">
              <a:solidFill>
                <a:srgbClr val="990033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6244" y="4370897"/>
            <a:ext cx="116834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mtClean="0">
                <a:solidFill>
                  <a:srgbClr val="990033"/>
                </a:solidFill>
                <a:latin typeface="Bookman Old Style" panose="02050604050505020204" pitchFamily="18" charset="0"/>
              </a:rPr>
              <a:t>Продукты </a:t>
            </a:r>
            <a:r>
              <a:rPr lang="ru-RU" sz="2400" b="1" smtClean="0">
                <a:solidFill>
                  <a:srgbClr val="990033"/>
                </a:solidFill>
                <a:latin typeface="Bookman Old Style" panose="02050604050505020204" pitchFamily="18" charset="0"/>
              </a:rPr>
              <a:t>инновационной деятельности- </a:t>
            </a:r>
          </a:p>
          <a:p>
            <a:pPr algn="ctr"/>
            <a:r>
              <a:rPr lang="en-US" sz="2000" b="1" smtClean="0">
                <a:solidFill>
                  <a:srgbClr val="990033"/>
                </a:solidFill>
                <a:latin typeface="Bookman Old Style" panose="02050604050505020204" pitchFamily="18" charset="0"/>
                <a:hlinkClick r:id="rId5"/>
              </a:rPr>
              <a:t>http://madoy-alenka42.ru/?page_id=3991</a:t>
            </a:r>
            <a:endParaRPr lang="ru-RU" sz="2000" b="1" smtClean="0">
              <a:solidFill>
                <a:srgbClr val="990033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908299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" b="374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2152" y="220716"/>
            <a:ext cx="11051627" cy="832229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6" name="Прямоугольник 5"/>
          <p:cNvSpPr/>
          <p:nvPr/>
        </p:nvSpPr>
        <p:spPr>
          <a:xfrm>
            <a:off x="520263" y="369064"/>
            <a:ext cx="1135117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spc="100" err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Инновационность проекта</a:t>
            </a:r>
            <a:endParaRPr lang="ru-RU" sz="3200" b="1" spc="100">
              <a:solidFill>
                <a:srgbClr val="660033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2152" y="1733505"/>
            <a:ext cx="11077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>
                <a:solidFill>
                  <a:srgbClr val="990033"/>
                </a:solidFill>
                <a:latin typeface="Bookman Old Style" panose="02050604050505020204" pitchFamily="18" charset="0"/>
              </a:rPr>
              <a:t>Новизна проекта заключается в обогащении традиционных методов, средств, технологий </a:t>
            </a:r>
            <a:r>
              <a:rPr lang="ru-RU" sz="3200" b="1" smtClean="0">
                <a:solidFill>
                  <a:srgbClr val="990033"/>
                </a:solidFill>
                <a:latin typeface="Bookman Old Style" panose="02050604050505020204" pitchFamily="18" charset="0"/>
              </a:rPr>
              <a:t>формирования </a:t>
            </a:r>
            <a:r>
              <a:rPr lang="ru-RU" sz="3200" b="1">
                <a:solidFill>
                  <a:srgbClr val="990033"/>
                </a:solidFill>
                <a:latin typeface="Bookman Old Style" panose="02050604050505020204" pitchFamily="18" charset="0"/>
              </a:rPr>
              <a:t>у детей готовности к обучению в школе инновационной системой включения арт-практик в педагогический процесс подготовки ребенка к школе, повышающих формирование творческих составляющих, интерес детей, </a:t>
            </a:r>
            <a:r>
              <a:rPr lang="ru-RU" sz="3200" b="1" smtClean="0">
                <a:solidFill>
                  <a:srgbClr val="990033"/>
                </a:solidFill>
                <a:latin typeface="Bookman Old Style" panose="02050604050505020204" pitchFamily="18" charset="0"/>
              </a:rPr>
              <a:t>снижающих </a:t>
            </a:r>
            <a:r>
              <a:rPr lang="ru-RU" sz="3200" b="1">
                <a:solidFill>
                  <a:srgbClr val="990033"/>
                </a:solidFill>
                <a:latin typeface="Bookman Old Style" panose="02050604050505020204" pitchFamily="18" charset="0"/>
              </a:rPr>
              <a:t>интеллектуальные и эмоциональные нагрузки.</a:t>
            </a:r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241382417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Объект 3"/>
          <p:cNvPicPr>
            <a:picLocks noChangeAspect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" b="3742"/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628918" y="1959298"/>
            <a:ext cx="1481329" cy="1481329"/>
          </a:xfrm>
          <a:prstGeom prst="roundRect">
            <a:avLst>
              <a:gd name="adj" fmla="val 1667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5" name="Скругленный прямоугольник 4"/>
          <p:cNvSpPr/>
          <p:nvPr/>
        </p:nvSpPr>
        <p:spPr>
          <a:xfrm>
            <a:off x="664780" y="4282012"/>
            <a:ext cx="1481329" cy="1481329"/>
          </a:xfrm>
          <a:prstGeom prst="roundRect">
            <a:avLst>
              <a:gd name="adj" fmla="val 1667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-7353345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grpSp>
        <p:nvGrpSpPr>
          <p:cNvPr id="14" name="Группа 13"/>
          <p:cNvGrpSpPr/>
          <p:nvPr/>
        </p:nvGrpSpPr>
        <p:grpSpPr>
          <a:xfrm>
            <a:off x="630621" y="346841"/>
            <a:ext cx="11085786" cy="1247664"/>
            <a:chExt cx="11435458" cy="15779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Прямоугольник 14"/>
            <p:cNvSpPr/>
            <p:nvPr/>
          </p:nvSpPr>
          <p:spPr>
            <a:xfrm>
              <a:off x="35236" y="22705"/>
              <a:ext cx="11400222" cy="1555200"/>
            </a:xfrm>
            <a:prstGeom prst="rect">
              <a:avLst/>
            </a:prstGeom>
            <a:solidFill>
              <a:srgbClr val="FF7C80"/>
            </a:solidFill>
            <a:sp3d prstMaterial="plastic">
              <a:bevelT w="127000" h="25400" prst="relaxedInset"/>
            </a:sp3d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6" name="Прямоугольник 15"/>
            <p:cNvSpPr/>
            <p:nvPr/>
          </p:nvSpPr>
          <p:spPr>
            <a:xfrm>
              <a:off x="0" y="0"/>
              <a:ext cx="11400222" cy="1555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6032" tIns="146304" rIns="256032" bIns="146304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kern="1200" spc="100" smtClean="0">
                  <a:solidFill>
                    <a:srgbClr val="990033"/>
                  </a:solidFill>
                  <a:latin typeface="Bookman Old Style" panose="02050604050505020204" pitchFamily="18" charset="0"/>
                </a:rPr>
                <a:t>Цели проекта</a:t>
              </a:r>
              <a:endParaRPr lang="ru-RU" sz="2800" b="1" kern="1200" spc="100">
                <a:solidFill>
                  <a:srgbClr val="990033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2175641" y="1733351"/>
            <a:ext cx="94750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44600">
              <a:spcBef>
                <a:spcPct val="0"/>
              </a:spcBef>
              <a:spcAft>
                <a:spcPct val="35000"/>
              </a:spcAft>
            </a:pPr>
            <a:r>
              <a:rPr lang="ru-RU" sz="2400" b="1">
                <a:solidFill>
                  <a:srgbClr val="660033"/>
                </a:solidFill>
                <a:latin typeface="Bookman Old Style" panose="02050604050505020204" pitchFamily="18" charset="0"/>
              </a:rPr>
              <a:t>Разработка и реализация организационно-содержательной модели обогащения комплексной подготовки детей к школе посредством включения в нее арт-педагогических практик художественно-творческой самореализации дошкольников и </a:t>
            </a:r>
            <a:r>
              <a:rPr lang="ru-RU" sz="24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реализация </a:t>
            </a:r>
            <a:r>
              <a:rPr lang="ru-RU" sz="2400" b="1">
                <a:solidFill>
                  <a:srgbClr val="660033"/>
                </a:solidFill>
                <a:latin typeface="Bookman Old Style" panose="02050604050505020204" pitchFamily="18" charset="0"/>
              </a:rPr>
              <a:t>ее на </a:t>
            </a:r>
            <a:r>
              <a:rPr lang="ru-RU" sz="24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практике</a:t>
            </a:r>
            <a:endParaRPr lang="ru-RU" sz="3600" b="1" i="1">
              <a:solidFill>
                <a:srgbClr val="660033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70234" y="4051077"/>
            <a:ext cx="9254359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>
                <a:solidFill>
                  <a:srgbClr val="660033"/>
                </a:solidFill>
                <a:latin typeface="Bookman Old Style" panose="02050604050505020204" pitchFamily="18" charset="0"/>
              </a:rPr>
              <a:t>Обогащение содержания подготовки детей к школе, отвечающей требованиям базовых компонентов готовности к школе и интересам детей, детским видам деятельности на основе сетевого взаимодействия между учреждениями общего, дополнительного, среднего и высшего </a:t>
            </a:r>
            <a:r>
              <a:rPr lang="ru-RU" sz="24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образования</a:t>
            </a:r>
            <a:endParaRPr lang="ru-RU" sz="3200" b="1" i="1">
              <a:solidFill>
                <a:srgbClr val="660033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" b="374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2152" y="220716"/>
            <a:ext cx="11051627" cy="832229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6" name="Прямоугольник 5"/>
          <p:cNvSpPr/>
          <p:nvPr/>
        </p:nvSpPr>
        <p:spPr>
          <a:xfrm>
            <a:off x="520263" y="369064"/>
            <a:ext cx="1135117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spc="100" smtClean="0">
                <a:solidFill>
                  <a:srgbClr val="990033"/>
                </a:solidFill>
                <a:latin typeface="Bookman Old Style" panose="02050604050505020204" pitchFamily="18" charset="0"/>
              </a:rPr>
              <a:t>Задачи проектной деятельности на 2021г</a:t>
            </a:r>
            <a:endParaRPr lang="ru-RU" sz="3200" b="1" spc="100">
              <a:solidFill>
                <a:srgbClr val="990033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0263" y="1326751"/>
            <a:ext cx="1135117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Апробировать </a:t>
            </a:r>
            <a:r>
              <a:rPr lang="ru-RU" sz="2200" b="1">
                <a:solidFill>
                  <a:srgbClr val="660033"/>
                </a:solidFill>
                <a:latin typeface="Bookman Old Style" panose="02050604050505020204" pitchFamily="18" charset="0"/>
              </a:rPr>
              <a:t>разработанную модель обогащения комплексной </a:t>
            </a:r>
            <a:r>
              <a:rPr lang="ru-RU" sz="22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подготовки </a:t>
            </a:r>
            <a:r>
              <a:rPr lang="ru-RU" sz="2200" b="1">
                <a:solidFill>
                  <a:srgbClr val="660033"/>
                </a:solidFill>
                <a:latin typeface="Bookman Old Style" panose="02050604050505020204" pitchFamily="18" charset="0"/>
              </a:rPr>
              <a:t>детей к школе посредством включения в нее арт-педагогических практик художественно-творческой самореализации дошкольников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Организовать </a:t>
            </a:r>
            <a:r>
              <a:rPr lang="ru-RU" sz="2200" b="1">
                <a:solidFill>
                  <a:srgbClr val="660033"/>
                </a:solidFill>
                <a:latin typeface="Bookman Old Style" panose="02050604050505020204" pitchFamily="18" charset="0"/>
              </a:rPr>
              <a:t>педагогическое просвещение родителей в вопросах </a:t>
            </a:r>
            <a:r>
              <a:rPr lang="ru-RU" sz="22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использования </a:t>
            </a:r>
            <a:r>
              <a:rPr lang="ru-RU" sz="2200" b="1">
                <a:solidFill>
                  <a:srgbClr val="660033"/>
                </a:solidFill>
                <a:latin typeface="Bookman Old Style" panose="02050604050505020204" pitchFamily="18" charset="0"/>
              </a:rPr>
              <a:t>арт-техник в совместной деятельности с детьми.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Обеспечить </a:t>
            </a:r>
            <a:r>
              <a:rPr lang="ru-RU" sz="2200" b="1">
                <a:solidFill>
                  <a:srgbClr val="660033"/>
                </a:solidFill>
                <a:latin typeface="Bookman Old Style" panose="02050604050505020204" pitchFamily="18" charset="0"/>
              </a:rPr>
              <a:t>организацию совместных сетевых мероприятий по обмену педагогическим опытом работы по инновационной деятельности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Апробировать </a:t>
            </a:r>
            <a:r>
              <a:rPr lang="ru-RU" sz="2200" b="1">
                <a:solidFill>
                  <a:srgbClr val="660033"/>
                </a:solidFill>
                <a:latin typeface="Bookman Old Style" panose="02050604050505020204" pitchFamily="18" charset="0"/>
              </a:rPr>
              <a:t>и подготовить к публикации программу арт-педагогических культурных практик «Волшебство рисования», и методическое пособие «Чудесные превращения каракуль»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Адаптировать </a:t>
            </a:r>
            <a:r>
              <a:rPr lang="ru-RU" sz="2200" b="1">
                <a:solidFill>
                  <a:srgbClr val="660033"/>
                </a:solidFill>
                <a:latin typeface="Bookman Old Style" panose="02050604050505020204" pitchFamily="18" charset="0"/>
              </a:rPr>
              <a:t>к задачам предшкольной подготовки программу «Арт-каллиграфика».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b="1"/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" b="374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2152" y="220716"/>
            <a:ext cx="11051627" cy="901502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6" name="Прямоугольник 5"/>
          <p:cNvSpPr/>
          <p:nvPr/>
        </p:nvSpPr>
        <p:spPr>
          <a:xfrm>
            <a:off x="512379" y="372011"/>
            <a:ext cx="1135117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spc="100" smtClean="0">
                <a:solidFill>
                  <a:srgbClr val="990033"/>
                </a:solidFill>
                <a:latin typeface="Bookman Old Style" panose="02050604050505020204" pitchFamily="18" charset="0"/>
              </a:rPr>
              <a:t>Индикаторы проектной деятельности 2020г</a:t>
            </a:r>
            <a:endParaRPr lang="ru-RU" sz="3200" b="1" spc="100">
              <a:solidFill>
                <a:srgbClr val="990033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7265" y="1494229"/>
            <a:ext cx="11201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b="1">
                <a:solidFill>
                  <a:srgbClr val="660033"/>
                </a:solidFill>
                <a:latin typeface="Bookman Old Style" panose="02050604050505020204" pitchFamily="18" charset="0"/>
              </a:rPr>
              <a:t>Нормативно-правовая база, регламентирующая деятельность КИП в МАДОУ № </a:t>
            </a:r>
            <a:r>
              <a:rPr lang="ru-RU" sz="28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42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b="1">
                <a:solidFill>
                  <a:srgbClr val="660033"/>
                </a:solidFill>
                <a:latin typeface="Bookman Old Style" panose="02050604050505020204" pitchFamily="18" charset="0"/>
              </a:rPr>
              <a:t>Выполнение рабочего плана по реализации проекта на текущий </a:t>
            </a:r>
            <a:r>
              <a:rPr lang="ru-RU" sz="28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год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b="1">
                <a:solidFill>
                  <a:srgbClr val="660033"/>
                </a:solidFill>
                <a:latin typeface="Bookman Old Style" panose="02050604050505020204" pitchFamily="18" charset="0"/>
              </a:rPr>
              <a:t>Базовые компоненты готовности к школе детей старшего дошкольного возраста (социальная, интеллектуальная, эмоциональная готовность к школе</a:t>
            </a:r>
            <a:r>
              <a:rPr lang="ru-RU" sz="28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b="1">
                <a:solidFill>
                  <a:srgbClr val="660033"/>
                </a:solidFill>
                <a:latin typeface="Bookman Old Style" panose="02050604050505020204" pitchFamily="18" charset="0"/>
              </a:rPr>
              <a:t>Взаимодействие с родителями </a:t>
            </a:r>
            <a:endParaRPr lang="ru-RU" sz="2800" b="1" smtClean="0">
              <a:solidFill>
                <a:srgbClr val="660033"/>
              </a:solidFill>
              <a:latin typeface="Bookman Old Style" panose="0205060405050502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b="1">
                <a:solidFill>
                  <a:srgbClr val="660033"/>
                </a:solidFill>
                <a:latin typeface="Bookman Old Style" panose="02050604050505020204" pitchFamily="18" charset="0"/>
              </a:rPr>
              <a:t>Профессиональные компетенции </a:t>
            </a:r>
            <a:r>
              <a:rPr lang="ru-RU" sz="28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педагогов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b="1">
                <a:solidFill>
                  <a:srgbClr val="660033"/>
                </a:solidFill>
                <a:latin typeface="Bookman Old Style" panose="02050604050505020204" pitchFamily="18" charset="0"/>
              </a:rPr>
              <a:t>Сетевое взаимодействие</a:t>
            </a:r>
          </a:p>
        </p:txBody>
      </p:sp>
    </p:spTree>
    <p:extLst>
      <p:ext uri="{BB962C8B-B14F-4D97-AF65-F5344CB8AC3E}">
        <p14:creationId xmlns:p14="http://schemas.microsoft.com/office/powerpoint/2010/main" val="279744234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" b="374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2152" y="220716"/>
            <a:ext cx="11051627" cy="901502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6" name="Прямоугольник 5"/>
          <p:cNvSpPr/>
          <p:nvPr/>
        </p:nvSpPr>
        <p:spPr>
          <a:xfrm>
            <a:off x="512379" y="372011"/>
            <a:ext cx="1135117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spc="100" smtClean="0">
                <a:solidFill>
                  <a:srgbClr val="800000"/>
                </a:solidFill>
                <a:latin typeface="Bookman Old Style" panose="02050604050505020204" pitchFamily="18" charset="0"/>
              </a:rPr>
              <a:t>Результативность за отчетный период</a:t>
            </a:r>
            <a:endParaRPr lang="ru-RU" sz="3200" b="1" spc="100">
              <a:solidFill>
                <a:srgbClr val="8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4051" y="1767005"/>
            <a:ext cx="983816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Диагностическая деятельность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Теоретическая деятельность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Методическая деятельность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Практическая деятельность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Трансляционная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050209472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" b="374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2152" y="220716"/>
            <a:ext cx="11051627" cy="724251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6" name="Прямоугольник 5"/>
          <p:cNvSpPr/>
          <p:nvPr/>
        </p:nvSpPr>
        <p:spPr>
          <a:xfrm>
            <a:off x="520263" y="279977"/>
            <a:ext cx="1135117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spc="100" smtClean="0">
                <a:solidFill>
                  <a:srgbClr val="800000"/>
                </a:solidFill>
                <a:latin typeface="Bookman Old Style" panose="02050604050505020204" pitchFamily="18" charset="0"/>
              </a:rPr>
              <a:t>Диагностическая деятельность</a:t>
            </a:r>
            <a:endParaRPr lang="ru-RU" sz="3200" b="1" spc="100">
              <a:solidFill>
                <a:srgbClr val="8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6690" y="858146"/>
            <a:ext cx="11556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/>
          </a:p>
        </p:txBody>
      </p:sp>
      <p:sp>
        <p:nvSpPr>
          <p:cNvPr id="14" name="Прямоугольник 13"/>
          <p:cNvSpPr/>
          <p:nvPr/>
        </p:nvSpPr>
        <p:spPr>
          <a:xfrm>
            <a:off x="662152" y="1068252"/>
            <a:ext cx="11077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mtClean="0">
                <a:solidFill>
                  <a:srgbClr val="660033"/>
                </a:solidFill>
              </a:rPr>
              <a:t>       </a:t>
            </a:r>
            <a:r>
              <a:rPr lang="ru-RU" sz="2000" b="1" smtClean="0">
                <a:solidFill>
                  <a:srgbClr val="990033"/>
                </a:solidFill>
                <a:latin typeface="Bookman Old Style" panose="02050604050505020204" pitchFamily="18" charset="0"/>
              </a:rPr>
              <a:t>Сравнительные показатели  мониторинга интеллектуальной готовности к школьному обучению детей подготовительной к школе группы</a:t>
            </a:r>
            <a:endParaRPr lang="ru-RU" sz="2400" b="1">
              <a:solidFill>
                <a:srgbClr val="990033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226" y="1845135"/>
            <a:ext cx="9424920" cy="4897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7020666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" b="374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2152" y="220716"/>
            <a:ext cx="11051627" cy="686826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6" name="Прямоугольник 5"/>
          <p:cNvSpPr/>
          <p:nvPr/>
        </p:nvSpPr>
        <p:spPr>
          <a:xfrm>
            <a:off x="512377" y="287231"/>
            <a:ext cx="1135117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spc="100" smtClean="0">
                <a:solidFill>
                  <a:srgbClr val="660033"/>
                </a:solidFill>
                <a:latin typeface="Bookman Old Style" panose="02050604050505020204" pitchFamily="18" charset="0"/>
              </a:rPr>
              <a:t>Теоретическая деятельность</a:t>
            </a:r>
            <a:endParaRPr lang="ru-RU" sz="3200" b="1" spc="100">
              <a:solidFill>
                <a:srgbClr val="660033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7418" y="974057"/>
            <a:ext cx="107234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Обновлена нормативно-правовая база </a:t>
            </a:r>
            <a:r>
              <a:rPr lang="ru-RU" sz="1600" b="1">
                <a:solidFill>
                  <a:srgbClr val="660033"/>
                </a:solidFill>
                <a:latin typeface="Bookman Old Style" panose="02050604050505020204" pitchFamily="18" charset="0"/>
              </a:rPr>
              <a:t>функционирования инновационного </a:t>
            </a:r>
            <a:r>
              <a:rPr lang="ru-RU" sz="16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проекта: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Положение </a:t>
            </a:r>
            <a:r>
              <a:rPr lang="ru-RU" sz="1600" b="1">
                <a:solidFill>
                  <a:srgbClr val="660033"/>
                </a:solidFill>
                <a:latin typeface="Bookman Old Style" panose="02050604050505020204" pitchFamily="18" charset="0"/>
              </a:rPr>
              <a:t>об инновационной </a:t>
            </a:r>
            <a:r>
              <a:rPr lang="ru-RU" sz="16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деятельности МАДОУ № 42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 Приказ </a:t>
            </a:r>
            <a:r>
              <a:rPr lang="ru-RU" sz="1600" b="1">
                <a:solidFill>
                  <a:srgbClr val="660033"/>
                </a:solidFill>
                <a:latin typeface="Bookman Old Style" panose="02050604050505020204" pitchFamily="18" charset="0"/>
              </a:rPr>
              <a:t>об организации деятельности КИП в текущем </a:t>
            </a:r>
            <a:r>
              <a:rPr lang="ru-RU" sz="16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году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Приказ об утверждении </a:t>
            </a:r>
            <a:r>
              <a:rPr lang="ru-RU" sz="1600" b="1">
                <a:solidFill>
                  <a:srgbClr val="660033"/>
                </a:solidFill>
                <a:latin typeface="Bookman Old Style" panose="02050604050505020204" pitchFamily="18" charset="0"/>
              </a:rPr>
              <a:t>плана работы на </a:t>
            </a:r>
            <a:r>
              <a:rPr lang="ru-RU" sz="16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2021г.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Заключены новые договора о взаимодействии и сотрудничестве с  ОО</a:t>
            </a:r>
          </a:p>
          <a:p>
            <a:pPr>
              <a:lnSpc>
                <a:spcPct val="150000"/>
              </a:lnSpc>
            </a:pPr>
            <a:r>
              <a:rPr lang="ru-RU" sz="1600" b="1">
                <a:solidFill>
                  <a:srgbClr val="660033"/>
                </a:solidFill>
                <a:latin typeface="Bookman Old Style" panose="02050604050505020204" pitchFamily="18" charset="0"/>
              </a:rPr>
              <a:t>Собран теоретический материал </a:t>
            </a:r>
            <a:r>
              <a:rPr lang="ru-RU" sz="16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по </a:t>
            </a:r>
            <a:r>
              <a:rPr lang="ru-RU" sz="1600" b="1">
                <a:solidFill>
                  <a:srgbClr val="660033"/>
                </a:solidFill>
                <a:latin typeface="Bookman Old Style" panose="02050604050505020204" pitchFamily="18" charset="0"/>
              </a:rPr>
              <a:t>теме </a:t>
            </a:r>
            <a:r>
              <a:rPr lang="ru-RU" sz="16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«Влияние </a:t>
            </a:r>
            <a:r>
              <a:rPr lang="ru-RU" sz="1600" b="1">
                <a:solidFill>
                  <a:srgbClr val="660033"/>
                </a:solidFill>
                <a:latin typeface="Bookman Old Style" panose="02050604050505020204" pitchFamily="18" charset="0"/>
              </a:rPr>
              <a:t>художественного творчества на самореализацию </a:t>
            </a:r>
            <a:r>
              <a:rPr lang="ru-RU" sz="16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личности»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2152" y="3718228"/>
            <a:ext cx="11051627" cy="729081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0" name="Прямоугольник 9"/>
          <p:cNvSpPr/>
          <p:nvPr/>
        </p:nvSpPr>
        <p:spPr>
          <a:xfrm>
            <a:off x="362607" y="3815002"/>
            <a:ext cx="1135117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spc="100" smtClean="0">
                <a:solidFill>
                  <a:srgbClr val="660033"/>
                </a:solidFill>
                <a:latin typeface="Bookman Old Style" panose="02050604050505020204" pitchFamily="18" charset="0"/>
              </a:rPr>
              <a:t>Методическая деятельность</a:t>
            </a:r>
            <a:endParaRPr lang="ru-RU" sz="3200" b="1" spc="100">
              <a:solidFill>
                <a:srgbClr val="660033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17418" y="4509500"/>
            <a:ext cx="10896361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>
                <a:solidFill>
                  <a:srgbClr val="660033"/>
                </a:solidFill>
                <a:latin typeface="Bookman Old Style" panose="02050604050505020204" pitchFamily="18" charset="0"/>
              </a:rPr>
              <a:t>Формирование у педагогов профессиональных компетенций </a:t>
            </a:r>
            <a:r>
              <a:rPr lang="ru-RU" sz="16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осуществлялось через:</a:t>
            </a:r>
            <a:endParaRPr lang="ru-RU" sz="1600" b="1">
              <a:solidFill>
                <a:srgbClr val="660033"/>
              </a:solidFill>
              <a:latin typeface="Bookman Old Style" panose="020506040505050202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Онлайн, офлайн консультирование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Мастер-класс </a:t>
            </a:r>
            <a:r>
              <a:rPr lang="ru-RU" sz="1600" b="1">
                <a:solidFill>
                  <a:srgbClr val="660033"/>
                </a:solidFill>
                <a:latin typeface="Bookman Old Style" panose="02050604050505020204" pitchFamily="18" charset="0"/>
              </a:rPr>
              <a:t>«Нетрадиционные прописи как средство подготовки детей к </a:t>
            </a:r>
            <a:r>
              <a:rPr lang="ru-RU" sz="16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школе» и др.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b="1">
                <a:solidFill>
                  <a:srgbClr val="660033"/>
                </a:solidFill>
                <a:latin typeface="Bookman Old Style" panose="02050604050505020204" pitchFamily="18" charset="0"/>
              </a:rPr>
              <a:t>К</a:t>
            </a:r>
            <a:r>
              <a:rPr lang="ru-RU" sz="16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раткосрочные </a:t>
            </a:r>
            <a:r>
              <a:rPr lang="ru-RU" sz="1600" b="1">
                <a:solidFill>
                  <a:srgbClr val="660033"/>
                </a:solidFill>
                <a:latin typeface="Bookman Old Style" panose="02050604050505020204" pitchFamily="18" charset="0"/>
              </a:rPr>
              <a:t>модульные курсы «Арт-технологии как средство формирования готовности ребенка к школе»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b="1" smtClean="0">
              <a:solidFill>
                <a:srgbClr val="660033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002799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" b="374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1924" y="189683"/>
            <a:ext cx="11051627" cy="901502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6" name="Прямоугольник 5"/>
          <p:cNvSpPr/>
          <p:nvPr/>
        </p:nvSpPr>
        <p:spPr>
          <a:xfrm>
            <a:off x="512379" y="372011"/>
            <a:ext cx="1135117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spc="100" smtClean="0">
                <a:solidFill>
                  <a:srgbClr val="800000"/>
                </a:solidFill>
                <a:latin typeface="Bookman Old Style" panose="02050604050505020204" pitchFamily="18" charset="0"/>
              </a:rPr>
              <a:t>Практическая деятельность</a:t>
            </a:r>
            <a:endParaRPr lang="ru-RU" sz="3200" b="1" spc="100">
              <a:solidFill>
                <a:srgbClr val="8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2239" y="2052596"/>
            <a:ext cx="98381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 </a:t>
            </a:r>
            <a:r>
              <a:rPr lang="ru-RU" sz="4000" b="1" smtClean="0">
                <a:solidFill>
                  <a:srgbClr val="800000"/>
                </a:solidFill>
                <a:latin typeface="Bookman Old Style" panose="02050604050505020204" pitchFamily="18" charset="0"/>
              </a:rPr>
              <a:t>Работа </a:t>
            </a:r>
            <a:r>
              <a:rPr lang="ru-RU" sz="4000" b="1">
                <a:solidFill>
                  <a:srgbClr val="800000"/>
                </a:solidFill>
                <a:latin typeface="Bookman Old Style" panose="02050604050505020204" pitchFamily="18" charset="0"/>
              </a:rPr>
              <a:t>с детьми</a:t>
            </a:r>
          </a:p>
          <a:p>
            <a:pPr>
              <a:lnSpc>
                <a:spcPct val="150000"/>
              </a:lnSpc>
            </a:pPr>
            <a:r>
              <a:rPr lang="ru-RU" sz="4000" b="1" smtClean="0">
                <a:solidFill>
                  <a:srgbClr val="800000"/>
                </a:solidFill>
                <a:latin typeface="Bookman Old Style" panose="02050604050505020204" pitchFamily="18" charset="0"/>
              </a:rPr>
              <a:t>             Работа с родителями</a:t>
            </a:r>
          </a:p>
          <a:p>
            <a:pPr>
              <a:lnSpc>
                <a:spcPct val="150000"/>
              </a:lnSpc>
            </a:pPr>
            <a:r>
              <a:rPr lang="ru-RU" sz="4000" b="1" smtClean="0">
                <a:solidFill>
                  <a:srgbClr val="800000"/>
                </a:solidFill>
                <a:latin typeface="Bookman Old Style" panose="02050604050505020204" pitchFamily="18" charset="0"/>
              </a:rPr>
              <a:t>                      Работа с педагогами</a:t>
            </a:r>
          </a:p>
        </p:txBody>
      </p:sp>
    </p:spTree>
    <p:extLst>
      <p:ext uri="{BB962C8B-B14F-4D97-AF65-F5344CB8AC3E}">
        <p14:creationId xmlns:p14="http://schemas.microsoft.com/office/powerpoint/2010/main" val="428142631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Trek</Template>
  <Company/>
  <PresentationFormat>Широкоэкранный</PresentationFormat>
  <Paragraphs>76</Paragraphs>
  <Slides>16</Slides>
  <Notes>0</Notes>
  <TotalTime>2384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baseType="lpstr" size="17">
      <vt:lpstr>Тема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МУНИЦИПАЛЬНОЕ АВТОНОМНОЕ ДОШКОЛЬНОЕ ОБРАЗОВАТЕЛЬНОЕ УЧРЕЖДЕНИЕ ДЕТСКИЙ САД № 42</dc:title>
  <dc:creator>acer</dc:creator>
  <cp:lastModifiedBy>acer</cp:lastModifiedBy>
  <cp:revision>171</cp:revision>
  <dcterms:created xsi:type="dcterms:W3CDTF">2018-06-20T09:15:15Z</dcterms:created>
  <dcterms:modified xsi:type="dcterms:W3CDTF">2022-01-14T20:32:05Z</dcterms:modified>
</cp:coreProperties>
</file>