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2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18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9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2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26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2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2CDA3-3D9C-4BA9-9853-A866C09D27D7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1481D-492D-44BD-86EE-4C61EB7376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9259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00836-F522-4A08-8C42-551EA7098EE4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8225F-2C24-48F5-8086-0B1A1EF4D4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6088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chemeClr val="accent1"/>
                </a:solidFill>
                <a:latin typeface="Arial" charset="0"/>
              </a:rPr>
              <a:t>“</a:t>
            </a:r>
          </a:p>
        </p:txBody>
      </p:sp>
      <p:sp>
        <p:nvSpPr>
          <p:cNvPr id="6" name="TextBox 29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chemeClr val="accent1"/>
                </a:solidFill>
                <a:latin typeface="Arial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5FF09-6DE2-41FB-9225-251A5570202C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864E860-9109-440A-9BEC-2C69B13307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0222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4C89B-7FE5-4D40-BCE7-964450AAAF4F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D771A-CB2E-48B2-8CB6-28FBCB185A4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0769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chemeClr val="accent1"/>
                </a:solidFill>
                <a:latin typeface="Arial" charset="0"/>
              </a:rPr>
              <a:t>“</a:t>
            </a:r>
          </a:p>
        </p:txBody>
      </p:sp>
      <p:sp>
        <p:nvSpPr>
          <p:cNvPr id="6" name="TextBox 29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chemeClr val="accent1"/>
                </a:solidFill>
                <a:latin typeface="Arial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DEF8-78F6-4BC8-B1DF-F2F442E65EAD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B44EF5C-F5D0-43BD-BA95-2DFA809FF6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5249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7C49B-7254-4F2D-A5C5-88C868268268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D0E4341-61F2-42ED-AB07-C83E4BE4CB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9492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5DAF4-DE5A-4F2C-AB97-DB336FA847DE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92709-FDDA-4255-9AEC-1DE2068643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2735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5FB04-BD0E-41C7-8020-3AAA761497FE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05137-ECE1-4367-984F-0183815BBA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1828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50279-A4A9-4449-ABAD-5CB639479F4C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98357-521A-49F7-B130-EC30A475DF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9898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63DA6-1824-4593-92C1-CC68CFB1E509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3B22C-5816-44C4-AB60-B890720432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825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54BD4-7313-4FB8-9B4A-728313F74E84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993CB-374B-4EA8-8AD8-7EB44BB4FE7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5124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A932B-3E3B-48C5-B71D-18B8D6E24C3E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ADFEB-F658-484A-87A9-BBEDC83AC4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128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F1A25-906D-49D1-B29F-4C120BDA96DF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4ED67-AB9D-4E22-8825-918B4028B2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428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66DF5-7963-4505-A9A7-FFA6773B5B39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A41D0-8530-4C10-A37F-4A2A4AE1B6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562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28DF2-D8F9-40D9-9922-E91F73E47ED9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8E06E-6C03-485F-8901-3CF2525E90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727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46497-2492-4442-A61D-9EE8E0E4C900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3E96E-E478-4C71-967F-E25E9F84E7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0237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8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629225-CB47-4F2B-8BB2-7FA02A5A457B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EB3D9F"/>
                </a:solidFill>
              </a:defRPr>
            </a:lvl1pPr>
          </a:lstStyle>
          <a:p>
            <a:fld id="{08BFCF22-A9D0-4C3D-B95E-95618BC8E9E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94" r:id="rId11"/>
    <p:sldLayoutId id="2147483889" r:id="rId12"/>
    <p:sldLayoutId id="2147483895" r:id="rId13"/>
    <p:sldLayoutId id="2147483890" r:id="rId14"/>
    <p:sldLayoutId id="2147483891" r:id="rId15"/>
    <p:sldLayoutId id="2147483892" r:id="rId16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EB3D9F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EB3D9F"/>
          </a:solidFill>
          <a:latin typeface="Trebuchet MS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EB3D9F"/>
          </a:solidFill>
          <a:latin typeface="Trebuchet MS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EB3D9F"/>
          </a:solidFill>
          <a:latin typeface="Trebuchet MS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EB3D9F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fontAlgn="base" hangingPunct="1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6538" y="2405063"/>
            <a:ext cx="9556750" cy="1646237"/>
          </a:xfrm>
        </p:spPr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>
                <a:solidFill>
                  <a:schemeClr val="accent2">
                    <a:lumMod val="50000"/>
                  </a:schemeClr>
                </a:solidFill>
              </a:rPr>
              <a:t>Особенности содержания  инновационного продукта: 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проект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программа, </a:t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учебно-методический комплекс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6538" y="4051300"/>
            <a:ext cx="7767637" cy="1096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798513" y="2674938"/>
            <a:ext cx="9556750" cy="1327150"/>
          </a:xfrm>
        </p:spPr>
        <p:txBody>
          <a:bodyPr/>
          <a:lstStyle/>
          <a:p>
            <a:r>
              <a:rPr lang="ru-RU" altLang="ru-RU" sz="4800" smtClean="0"/>
              <a:t>ИННОВАЦИОННАЯ ПРОГРАММА</a:t>
            </a: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 flipH="1">
            <a:off x="501650" y="2160588"/>
            <a:ext cx="176213" cy="3881437"/>
          </a:xfrm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ИННОВАЦИОННАЯ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ПРОГРАММА </a:t>
            </a: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описание  </a:t>
            </a: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модели будущей деятельности по одному или нескольким направлениям, рассчитанной на достижение определенных результатов в будущем.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endParaRPr lang="ru-RU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Классификация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программ: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altLang="ru-RU" sz="2800" smtClean="0"/>
              <a:t>по продолжительности (долгосрочные, среднесрочные, краткосрочные);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z="2800" smtClean="0"/>
              <a:t>по направленности (комплексные, профильные);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z="2800" smtClean="0"/>
              <a:t>по стратегии(программы развития, деятельности, инновационные).</a:t>
            </a:r>
          </a:p>
          <a:p>
            <a:pPr>
              <a:buFont typeface="Wingdings" pitchFamily="2" charset="2"/>
              <a:buChar char="§"/>
            </a:pPr>
            <a:endParaRPr lang="ru-RU" alt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ПРОГРАММА включает: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аналитическую справку;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обоснование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актуальности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концептуальные основы;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цели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 задачи;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кадровое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обеспечение;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управление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ПРОГРАММА включает: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800" smtClean="0"/>
              <a:t>содержание деятельности;</a:t>
            </a:r>
          </a:p>
          <a:p>
            <a:r>
              <a:rPr lang="ru-RU" altLang="ru-RU" sz="2800" smtClean="0"/>
              <a:t>механизм реализации;</a:t>
            </a:r>
          </a:p>
          <a:p>
            <a:r>
              <a:rPr lang="ru-RU" altLang="ru-RU" sz="2800" smtClean="0"/>
              <a:t>материально-техническое и финансовое обеспечение;</a:t>
            </a:r>
          </a:p>
          <a:p>
            <a:r>
              <a:rPr lang="ru-RU" altLang="ru-RU" sz="2800" smtClean="0"/>
              <a:t>ожидаемые результаты;</a:t>
            </a:r>
          </a:p>
          <a:p>
            <a:r>
              <a:rPr lang="ru-RU" altLang="ru-RU" sz="2800" smtClean="0"/>
              <a:t> планы реализации программы;</a:t>
            </a:r>
          </a:p>
          <a:p>
            <a:r>
              <a:rPr lang="ru-RU" altLang="ru-RU" sz="2800" smtClean="0"/>
              <a:t>список литературы.</a:t>
            </a:r>
          </a:p>
          <a:p>
            <a:endParaRPr lang="ru-RU" alt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838200" y="3133725"/>
            <a:ext cx="10515600" cy="1325563"/>
          </a:xfrm>
        </p:spPr>
        <p:txBody>
          <a:bodyPr/>
          <a:lstStyle/>
          <a:p>
            <a:r>
              <a:rPr lang="ru-RU" altLang="ru-RU" smtClean="0"/>
              <a:t>Учебно- методический комплекс</a:t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92138"/>
            <a:ext cx="9618663" cy="55848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УЧЕБНО-МЕТОДИЧЕСКИЙ КОМПЛЕКС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это система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нормативной и учебно-методической документации, средств обучения и контроля, необходимый и достаточный для качественной организации основных и дополнительных программ, согласно учебного плана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УЧЕБНО-МЕОДИЧЕСКИЙ КОМПЛЕКТ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это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совокупность учебно-методических материалов и программно-технических средств, способствующих  эффективному освоению учащимися учебного материала, входящего в программу предметного курса.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8838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Учебно- методический комплекс: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838200" y="1223963"/>
            <a:ext cx="10515600" cy="4953000"/>
          </a:xfrm>
        </p:spPr>
        <p:txBody>
          <a:bodyPr/>
          <a:lstStyle/>
          <a:p>
            <a:r>
              <a:rPr lang="ru-RU" altLang="ru-RU" sz="2800" smtClean="0"/>
              <a:t>Программа курса;</a:t>
            </a:r>
          </a:p>
          <a:p>
            <a:r>
              <a:rPr lang="ru-RU" altLang="ru-RU" sz="2800" smtClean="0"/>
              <a:t>Рабочая программа;</a:t>
            </a:r>
          </a:p>
          <a:p>
            <a:r>
              <a:rPr lang="ru-RU" altLang="ru-RU" sz="2800" smtClean="0"/>
              <a:t>Рабочая тетрадь;</a:t>
            </a:r>
          </a:p>
          <a:p>
            <a:r>
              <a:rPr lang="ru-RU" altLang="ru-RU" sz="2800" smtClean="0"/>
              <a:t>Учебное пособие;</a:t>
            </a:r>
          </a:p>
          <a:p>
            <a:r>
              <a:rPr lang="ru-RU" altLang="ru-RU" sz="2800" smtClean="0"/>
              <a:t>Интерактивный диск;</a:t>
            </a:r>
          </a:p>
          <a:p>
            <a:r>
              <a:rPr lang="ru-RU" altLang="ru-RU" sz="2800" smtClean="0"/>
              <a:t>Комплект демонстрационных материалов;</a:t>
            </a:r>
          </a:p>
          <a:p>
            <a:r>
              <a:rPr lang="ru-RU" altLang="ru-RU" sz="2800" smtClean="0"/>
              <a:t>Тесты и тренажёры;</a:t>
            </a:r>
          </a:p>
          <a:p>
            <a:r>
              <a:rPr lang="ru-RU" altLang="ru-RU" sz="2800" smtClean="0"/>
              <a:t>Книга для родителей;</a:t>
            </a:r>
          </a:p>
          <a:p>
            <a:r>
              <a:rPr lang="ru-RU" altLang="ru-RU" sz="2800" smtClean="0"/>
              <a:t>Книга для педагога.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2950"/>
          </a:xfrm>
        </p:spPr>
        <p:txBody>
          <a:bodyPr/>
          <a:lstStyle/>
          <a:p>
            <a:endParaRPr lang="ru-RU" alt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65200"/>
            <a:ext cx="10515600" cy="52117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Концепция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-описание основного смысла деятельности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Концепция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научно-теоретическое обоснование развития объекта, процесса, системы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Концепция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является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ориентиром,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которым сверяется вся логика деятельности организации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 основе Концепции строятся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ПРОЕКТЫ и ПРОГРАММЫ.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Концепция включает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677863" y="1506538"/>
            <a:ext cx="8596312" cy="4535487"/>
          </a:xfrm>
        </p:spPr>
        <p:txBody>
          <a:bodyPr/>
          <a:lstStyle/>
          <a:p>
            <a:r>
              <a:rPr lang="ru-RU" altLang="ru-RU" sz="2800" smtClean="0"/>
              <a:t>общие подходы к деятельности; </a:t>
            </a:r>
          </a:p>
          <a:p>
            <a:r>
              <a:rPr lang="ru-RU" altLang="ru-RU" sz="2800" smtClean="0"/>
              <a:t>анализ сложившейся ситуации;</a:t>
            </a:r>
          </a:p>
          <a:p>
            <a:r>
              <a:rPr lang="ru-RU" altLang="ru-RU" sz="2800" smtClean="0"/>
              <a:t>описание образа желаемой ситуации;</a:t>
            </a:r>
          </a:p>
          <a:p>
            <a:r>
              <a:rPr lang="ru-RU" altLang="ru-RU" sz="2800" smtClean="0"/>
              <a:t>формирование основной цели деятельности;</a:t>
            </a:r>
          </a:p>
          <a:p>
            <a:r>
              <a:rPr lang="ru-RU" altLang="ru-RU" sz="2800" smtClean="0"/>
              <a:t>обозначение основных проблем, задач, способов решения задач, будущих результатов и этапов работы по достижению этих результатов.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Инновационный проект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863" y="1930400"/>
            <a:ext cx="8596312" cy="411162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Проект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описание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конкретной ситуации, которая может быть улучшена и конкретных методов и шагов по ее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улучшению.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Проект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средство управления деятельностью, наиболее приемлемая, конкретная и выполнимая форма для организации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Проект включает: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863" y="1635125"/>
            <a:ext cx="8596312" cy="48815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введение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 анализ, разъяснение актуальности ,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инновационности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функциональности, перечисления конкретных проблем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);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постановку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цели ,объекта, предмета, задач,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гипотезы;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управленческо-кадровый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аспект (механизм управления, квалификация участников реализации проекта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);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содержание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 механизм реализации(модули, этапы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формы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методы, план конкретных действий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характеристику и способ оценки планируемых результатов;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обязательно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бюджет и материально-техническое обеспечение.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ПРОЕКТ СОДЕРЖИТ: 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677863" y="1778000"/>
            <a:ext cx="8596312" cy="4494213"/>
          </a:xfrm>
        </p:spPr>
        <p:txBody>
          <a:bodyPr/>
          <a:lstStyle/>
          <a:p>
            <a:r>
              <a:rPr lang="ru-RU" altLang="ru-RU" sz="2800" smtClean="0"/>
              <a:t>Этапы и конкретные сроки их реализации;</a:t>
            </a:r>
          </a:p>
          <a:p>
            <a:r>
              <a:rPr lang="ru-RU" altLang="ru-RU" sz="2800" smtClean="0"/>
              <a:t>Четкие и измеряемые задачи;</a:t>
            </a:r>
          </a:p>
          <a:p>
            <a:r>
              <a:rPr lang="ru-RU" altLang="ru-RU" sz="2800" smtClean="0"/>
              <a:t>Конкретные и измеряемые  результаты; </a:t>
            </a:r>
          </a:p>
          <a:p>
            <a:r>
              <a:rPr lang="ru-RU" altLang="ru-RU" sz="2800" smtClean="0"/>
              <a:t>Планы и графики выполнения работ;</a:t>
            </a:r>
          </a:p>
          <a:p>
            <a:r>
              <a:rPr lang="ru-RU" altLang="ru-RU" sz="2800" smtClean="0"/>
              <a:t>Конкретное количество и качество ресурсов, необходимых для реализации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ТРЕБОВАНИЯ К ПРОЕКТУ: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800" smtClean="0"/>
              <a:t>ОГРАНИЧЕННОСТЬ по времени;</a:t>
            </a:r>
          </a:p>
          <a:p>
            <a:r>
              <a:rPr lang="ru-RU" altLang="ru-RU" sz="2800" smtClean="0"/>
              <a:t>ОГРАНИЧЕННОСТЬ целям; </a:t>
            </a:r>
          </a:p>
          <a:p>
            <a:r>
              <a:rPr lang="ru-RU" altLang="ru-RU" sz="2800" smtClean="0"/>
              <a:t>ОГРАНИЧЕННОСТЬ задачам;</a:t>
            </a:r>
          </a:p>
          <a:p>
            <a:r>
              <a:rPr lang="ru-RU" altLang="ru-RU" sz="2800" smtClean="0"/>
              <a:t>ОГРАНИЧЕННОСТЬ результатам.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913" y="254000"/>
            <a:ext cx="8596312" cy="13208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ТРЕБОВАНИЯ К ПРОЕКТУ: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12863"/>
            <a:ext cx="9297988" cy="48641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ЦЕЛОСТНОСТЬ 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проекта;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Последовательность 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 связность-логика построения частей, которые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взаимодополняют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друг друга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Объективность 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обоснованность (доказательность 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того, что идея появилась не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случайно);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ТРЕБОВАНИЯ К ПРОЕКТУ: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763" y="1825625"/>
            <a:ext cx="10406062" cy="435133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Компетентность авторов и персонала;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Владение авторов технологиями, механизмами, формами и методами реализации проекта;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Жизнеспособность-определение перспектив развития и возможность трансляции полученных результатов.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ru-RU" sz="2400" i="1" dirty="0">
                <a:solidFill>
                  <a:srgbClr val="FF0000"/>
                </a:solidFill>
              </a:rPr>
              <a:t>Основные требования к </a:t>
            </a:r>
            <a:r>
              <a:rPr lang="ru-RU" sz="2400" i="1" dirty="0" err="1">
                <a:solidFill>
                  <a:srgbClr val="FF0000"/>
                </a:solidFill>
              </a:rPr>
              <a:t>ииновационному</a:t>
            </a:r>
            <a:r>
              <a:rPr lang="ru-RU" sz="2400" i="1" dirty="0">
                <a:solidFill>
                  <a:srgbClr val="FF0000"/>
                </a:solidFill>
              </a:rPr>
              <a:t> проекту для участия в «Инновационном </a:t>
            </a:r>
            <a:r>
              <a:rPr lang="ru-RU" sz="2400" i="1" dirty="0" smtClean="0">
                <a:solidFill>
                  <a:srgbClr val="FF0000"/>
                </a:solidFill>
              </a:rPr>
              <a:t>поиске-2015» </a:t>
            </a:r>
            <a:r>
              <a:rPr lang="ru-RU" sz="2400" i="1" dirty="0">
                <a:solidFill>
                  <a:srgbClr val="FF0000"/>
                </a:solidFill>
              </a:rPr>
              <a:t>указаны </a:t>
            </a:r>
            <a:r>
              <a:rPr lang="ru-RU" sz="2400" i="1" dirty="0" smtClean="0">
                <a:solidFill>
                  <a:srgbClr val="FF0000"/>
                </a:solidFill>
              </a:rPr>
              <a:t>в </a:t>
            </a:r>
            <a:r>
              <a:rPr lang="ru-RU" sz="2400" i="1" dirty="0">
                <a:solidFill>
                  <a:srgbClr val="FF0000"/>
                </a:solidFill>
              </a:rPr>
              <a:t>Приказе МОН КК от13.02 2015 №563.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ИП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Особенности содержания  инновационного продукта.pot [Режим совместимости]" id="{199D3129-0DE4-4C6B-AF46-E3F981C611FB}" vid="{37160B78-9C5C-4A7F-9196-44A3FD4BEC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ИП</Template>
  <TotalTime>0</TotalTime>
  <Words>507</Words>
  <Application>Microsoft Office PowerPoint</Application>
  <PresentationFormat>Произвольный</PresentationFormat>
  <Paragraphs>82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Trebuchet MS</vt:lpstr>
      <vt:lpstr>Arial</vt:lpstr>
      <vt:lpstr>Wingdings 3</vt:lpstr>
      <vt:lpstr>Calibri</vt:lpstr>
      <vt:lpstr>Wingdings</vt:lpstr>
      <vt:lpstr>ИП</vt:lpstr>
      <vt:lpstr>Особенности содержания  инновационного продукта:  проект, программа,  учебно-методический комплекс</vt:lpstr>
      <vt:lpstr>Презентация PowerPoint</vt:lpstr>
      <vt:lpstr>Концепция включает</vt:lpstr>
      <vt:lpstr>Инновационный проект</vt:lpstr>
      <vt:lpstr>Проект включает: </vt:lpstr>
      <vt:lpstr>ПРОЕКТ СОДЕРЖИТ:  </vt:lpstr>
      <vt:lpstr>ТРЕБОВАНИЯ К ПРОЕКТУ: </vt:lpstr>
      <vt:lpstr>ТРЕБОВАНИЯ К ПРОЕКТУ: </vt:lpstr>
      <vt:lpstr>ТРЕБОВАНИЯ К ПРОЕКТУ: </vt:lpstr>
      <vt:lpstr>ИННОВАЦИОННАЯ ПРОГРАММА</vt:lpstr>
      <vt:lpstr>Презентация PowerPoint</vt:lpstr>
      <vt:lpstr>Классификация программ: </vt:lpstr>
      <vt:lpstr>ПРОГРАММА включает:</vt:lpstr>
      <vt:lpstr>ПРОГРАММА включает:</vt:lpstr>
      <vt:lpstr>Учебно- методический комплекс </vt:lpstr>
      <vt:lpstr>Презентация PowerPoint</vt:lpstr>
      <vt:lpstr>Учебно- методический комплекс: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содержания  инновационного продукта:  проект, программа,  учебно-методический комплекс</dc:title>
  <dc:creator>pc</dc:creator>
  <cp:lastModifiedBy>pc</cp:lastModifiedBy>
  <cp:revision>1</cp:revision>
  <dcterms:created xsi:type="dcterms:W3CDTF">2015-03-22T18:45:31Z</dcterms:created>
  <dcterms:modified xsi:type="dcterms:W3CDTF">2015-03-22T18:45:42Z</dcterms:modified>
</cp:coreProperties>
</file>