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85" r:id="rId3"/>
    <p:sldId id="300" r:id="rId4"/>
    <p:sldId id="291" r:id="rId5"/>
    <p:sldId id="316" r:id="rId6"/>
    <p:sldId id="290" r:id="rId7"/>
    <p:sldId id="289" r:id="rId8"/>
    <p:sldId id="317" r:id="rId9"/>
    <p:sldId id="288" r:id="rId10"/>
    <p:sldId id="286" r:id="rId11"/>
    <p:sldId id="313" r:id="rId12"/>
    <p:sldId id="318" r:id="rId13"/>
    <p:sldId id="314" r:id="rId14"/>
    <p:sldId id="287" r:id="rId15"/>
    <p:sldId id="315" r:id="rId16"/>
    <p:sldId id="323" r:id="rId17"/>
    <p:sldId id="333" r:id="rId18"/>
    <p:sldId id="294" r:id="rId19"/>
    <p:sldId id="295" r:id="rId20"/>
    <p:sldId id="332" r:id="rId21"/>
    <p:sldId id="335" r:id="rId22"/>
    <p:sldId id="336" r:id="rId23"/>
    <p:sldId id="334" r:id="rId24"/>
    <p:sldId id="324" r:id="rId25"/>
    <p:sldId id="325" r:id="rId26"/>
    <p:sldId id="326" r:id="rId27"/>
    <p:sldId id="338" r:id="rId28"/>
    <p:sldId id="340" r:id="rId29"/>
    <p:sldId id="339" r:id="rId30"/>
    <p:sldId id="337" r:id="rId31"/>
    <p:sldId id="329" r:id="rId32"/>
    <p:sldId id="311" r:id="rId33"/>
    <p:sldId id="281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D6F6FE"/>
    <a:srgbClr val="FF33CC"/>
    <a:srgbClr val="8B1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 autoAdjust="0"/>
    <p:restoredTop sz="92832" autoAdjust="0"/>
  </p:normalViewPr>
  <p:slideViewPr>
    <p:cSldViewPr>
      <p:cViewPr varScale="1">
        <p:scale>
          <a:sx n="86" d="100"/>
          <a:sy n="86" d="100"/>
        </p:scale>
        <p:origin x="16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A759C-03A2-4C85-951B-CA3EBA8CFD9D}" type="doc">
      <dgm:prSet loTypeId="urn:microsoft.com/office/officeart/2005/8/layout/target1" loCatId="relationship" qsTypeId="urn:microsoft.com/office/officeart/2005/8/quickstyle/3d3" qsCatId="3D" csTypeId="urn:microsoft.com/office/officeart/2005/8/colors/accent1_2" csCatId="accent1" phldr="1"/>
      <dgm:spPr/>
    </dgm:pt>
    <dgm:pt modelId="{AD494192-4432-4C6D-9207-439627D284DC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Зона актуального развития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C98EF0F-4504-45FE-991A-3F8FD900A565}" type="parTrans" cxnId="{803E5F7F-0E6D-430D-9E9F-56A172752C49}">
      <dgm:prSet/>
      <dgm:spPr/>
      <dgm:t>
        <a:bodyPr/>
        <a:lstStyle/>
        <a:p>
          <a:endParaRPr lang="ru-RU"/>
        </a:p>
      </dgm:t>
    </dgm:pt>
    <dgm:pt modelId="{6792082D-4547-411A-A94D-417B93F706D9}" type="sibTrans" cxnId="{803E5F7F-0E6D-430D-9E9F-56A172752C49}">
      <dgm:prSet/>
      <dgm:spPr/>
      <dgm:t>
        <a:bodyPr/>
        <a:lstStyle/>
        <a:p>
          <a:endParaRPr lang="ru-RU"/>
        </a:p>
      </dgm:t>
    </dgm:pt>
    <dgm:pt modelId="{140867E5-FBAA-4E9E-8C31-1E31B44FC092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Зона ближайшего  развития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8C23601-525C-4ED7-8AA7-34287A143C21}" type="parTrans" cxnId="{AADE6C7E-B60C-40F5-83AC-2BFEBDA46B4D}">
      <dgm:prSet/>
      <dgm:spPr/>
      <dgm:t>
        <a:bodyPr/>
        <a:lstStyle/>
        <a:p>
          <a:endParaRPr lang="ru-RU"/>
        </a:p>
      </dgm:t>
    </dgm:pt>
    <dgm:pt modelId="{4512E568-4E0C-42C5-B5FF-F7AC67529AFB}" type="sibTrans" cxnId="{AADE6C7E-B60C-40F5-83AC-2BFEBDA46B4D}">
      <dgm:prSet/>
      <dgm:spPr/>
      <dgm:t>
        <a:bodyPr/>
        <a:lstStyle/>
        <a:p>
          <a:endParaRPr lang="ru-RU"/>
        </a:p>
      </dgm:t>
    </dgm:pt>
    <dgm:pt modelId="{DA0536A2-DFAB-42CB-BCA5-E02134F27123}" type="pres">
      <dgm:prSet presAssocID="{6BCA759C-03A2-4C85-951B-CA3EBA8CFD9D}" presName="composite" presStyleCnt="0">
        <dgm:presLayoutVars>
          <dgm:chMax val="5"/>
          <dgm:dir/>
          <dgm:resizeHandles val="exact"/>
        </dgm:presLayoutVars>
      </dgm:prSet>
      <dgm:spPr/>
    </dgm:pt>
    <dgm:pt modelId="{14C92B93-9805-478A-92EF-84EA88948366}" type="pres">
      <dgm:prSet presAssocID="{AD494192-4432-4C6D-9207-439627D284DC}" presName="circle1" presStyleLbl="lnNode1" presStyleIdx="0" presStyleCnt="2" custScaleX="168747" custScaleY="168748"/>
      <dgm:spPr>
        <a:solidFill>
          <a:srgbClr val="00B050"/>
        </a:solidFill>
      </dgm:spPr>
    </dgm:pt>
    <dgm:pt modelId="{49DE594B-A3B4-4784-976F-225396587126}" type="pres">
      <dgm:prSet presAssocID="{AD494192-4432-4C6D-9207-439627D284DC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524FC-66EA-4F7A-9B49-B426A57662DA}" type="pres">
      <dgm:prSet presAssocID="{AD494192-4432-4C6D-9207-439627D284DC}" presName="line1" presStyleLbl="callout" presStyleIdx="0" presStyleCnt="4"/>
      <dgm:spPr/>
    </dgm:pt>
    <dgm:pt modelId="{23A1E3CC-5B29-45A9-B68D-DC51BB556B99}" type="pres">
      <dgm:prSet presAssocID="{AD494192-4432-4C6D-9207-439627D284DC}" presName="d1" presStyleLbl="callout" presStyleIdx="1" presStyleCnt="4"/>
      <dgm:spPr/>
    </dgm:pt>
    <dgm:pt modelId="{0CD5B7CB-4DF7-4A5C-A6A9-CA7C9447CF44}" type="pres">
      <dgm:prSet presAssocID="{140867E5-FBAA-4E9E-8C31-1E31B44FC092}" presName="circle2" presStyleLbl="lnNode1" presStyleIdx="1" presStyleCnt="2" custScaleX="152083" custScaleY="133333"/>
      <dgm:spPr>
        <a:solidFill>
          <a:srgbClr val="FFFF00"/>
        </a:solidFill>
      </dgm:spPr>
    </dgm:pt>
    <dgm:pt modelId="{68192347-9F24-404C-8FE5-F42DF25E4861}" type="pres">
      <dgm:prSet presAssocID="{140867E5-FBAA-4E9E-8C31-1E31B44FC092}" presName="text2" presStyleLbl="revTx" presStyleIdx="1" presStyleCnt="2" custLinFactNeighborX="2606" custLinFactNeighborY="1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1DEC8-DEC3-4977-A6D2-E52F8812343F}" type="pres">
      <dgm:prSet presAssocID="{140867E5-FBAA-4E9E-8C31-1E31B44FC092}" presName="line2" presStyleLbl="callout" presStyleIdx="2" presStyleCnt="4"/>
      <dgm:spPr/>
    </dgm:pt>
    <dgm:pt modelId="{A1D05EC6-4AE9-495B-AE7B-7B79FB87214E}" type="pres">
      <dgm:prSet presAssocID="{140867E5-FBAA-4E9E-8C31-1E31B44FC092}" presName="d2" presStyleLbl="callout" presStyleIdx="3" presStyleCnt="4" custScaleX="67569" custScaleY="101462" custLinFactNeighborX="15496"/>
      <dgm:spPr/>
    </dgm:pt>
  </dgm:ptLst>
  <dgm:cxnLst>
    <dgm:cxn modelId="{F54C1540-3484-4B82-9B22-DCA8FD305EF7}" type="presOf" srcId="{AD494192-4432-4C6D-9207-439627D284DC}" destId="{49DE594B-A3B4-4784-976F-225396587126}" srcOrd="0" destOrd="0" presId="urn:microsoft.com/office/officeart/2005/8/layout/target1"/>
    <dgm:cxn modelId="{9F54BBC1-F97C-465F-BB6A-DD92CB22C0C6}" type="presOf" srcId="{6BCA759C-03A2-4C85-951B-CA3EBA8CFD9D}" destId="{DA0536A2-DFAB-42CB-BCA5-E02134F27123}" srcOrd="0" destOrd="0" presId="urn:microsoft.com/office/officeart/2005/8/layout/target1"/>
    <dgm:cxn modelId="{803E5F7F-0E6D-430D-9E9F-56A172752C49}" srcId="{6BCA759C-03A2-4C85-951B-CA3EBA8CFD9D}" destId="{AD494192-4432-4C6D-9207-439627D284DC}" srcOrd="0" destOrd="0" parTransId="{EC98EF0F-4504-45FE-991A-3F8FD900A565}" sibTransId="{6792082D-4547-411A-A94D-417B93F706D9}"/>
    <dgm:cxn modelId="{AADE6C7E-B60C-40F5-83AC-2BFEBDA46B4D}" srcId="{6BCA759C-03A2-4C85-951B-CA3EBA8CFD9D}" destId="{140867E5-FBAA-4E9E-8C31-1E31B44FC092}" srcOrd="1" destOrd="0" parTransId="{28C23601-525C-4ED7-8AA7-34287A143C21}" sibTransId="{4512E568-4E0C-42C5-B5FF-F7AC67529AFB}"/>
    <dgm:cxn modelId="{4B5B59C4-0ADC-4CAA-BD70-5285CCE1FF45}" type="presOf" srcId="{140867E5-FBAA-4E9E-8C31-1E31B44FC092}" destId="{68192347-9F24-404C-8FE5-F42DF25E4861}" srcOrd="0" destOrd="0" presId="urn:microsoft.com/office/officeart/2005/8/layout/target1"/>
    <dgm:cxn modelId="{D9043FFA-851A-4B30-8D0F-2D595E421CFB}" type="presParOf" srcId="{DA0536A2-DFAB-42CB-BCA5-E02134F27123}" destId="{14C92B93-9805-478A-92EF-84EA88948366}" srcOrd="0" destOrd="0" presId="urn:microsoft.com/office/officeart/2005/8/layout/target1"/>
    <dgm:cxn modelId="{13834468-5E0D-40B1-A8FB-40B08AF46672}" type="presParOf" srcId="{DA0536A2-DFAB-42CB-BCA5-E02134F27123}" destId="{49DE594B-A3B4-4784-976F-225396587126}" srcOrd="1" destOrd="0" presId="urn:microsoft.com/office/officeart/2005/8/layout/target1"/>
    <dgm:cxn modelId="{EEC92073-463F-4E53-B7A2-BAF4F1BDBE31}" type="presParOf" srcId="{DA0536A2-DFAB-42CB-BCA5-E02134F27123}" destId="{0D4524FC-66EA-4F7A-9B49-B426A57662DA}" srcOrd="2" destOrd="0" presId="urn:microsoft.com/office/officeart/2005/8/layout/target1"/>
    <dgm:cxn modelId="{9E77A47B-071B-46D4-B715-2C5937EEFE35}" type="presParOf" srcId="{DA0536A2-DFAB-42CB-BCA5-E02134F27123}" destId="{23A1E3CC-5B29-45A9-B68D-DC51BB556B99}" srcOrd="3" destOrd="0" presId="urn:microsoft.com/office/officeart/2005/8/layout/target1"/>
    <dgm:cxn modelId="{2AA3B7F2-EF12-47A3-838A-7F79854B4E0F}" type="presParOf" srcId="{DA0536A2-DFAB-42CB-BCA5-E02134F27123}" destId="{0CD5B7CB-4DF7-4A5C-A6A9-CA7C9447CF44}" srcOrd="4" destOrd="0" presId="urn:microsoft.com/office/officeart/2005/8/layout/target1"/>
    <dgm:cxn modelId="{134D13EC-B22B-48B2-BF56-E71432E9C6FF}" type="presParOf" srcId="{DA0536A2-DFAB-42CB-BCA5-E02134F27123}" destId="{68192347-9F24-404C-8FE5-F42DF25E4861}" srcOrd="5" destOrd="0" presId="urn:microsoft.com/office/officeart/2005/8/layout/target1"/>
    <dgm:cxn modelId="{BCF0246C-0DA0-408E-AFCF-30447F6903BA}" type="presParOf" srcId="{DA0536A2-DFAB-42CB-BCA5-E02134F27123}" destId="{E0E1DEC8-DEC3-4977-A6D2-E52F8812343F}" srcOrd="6" destOrd="0" presId="urn:microsoft.com/office/officeart/2005/8/layout/target1"/>
    <dgm:cxn modelId="{C47BCD2F-C2BF-4A39-AAB3-828D7A153510}" type="presParOf" srcId="{DA0536A2-DFAB-42CB-BCA5-E02134F27123}" destId="{A1D05EC6-4AE9-495B-AE7B-7B79FB87214E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10ADE-71C3-494F-A7FD-750CB98F1EB9}" type="doc">
      <dgm:prSet loTypeId="urn:microsoft.com/office/officeart/2005/8/layout/venn1" loCatId="relationship" qsTypeId="urn:microsoft.com/office/officeart/2005/8/quickstyle/3d1" qsCatId="3D" csTypeId="urn:microsoft.com/office/officeart/2005/8/colors/accent6_5" csCatId="accent6" phldr="1"/>
      <dgm:spPr/>
    </dgm:pt>
    <dgm:pt modelId="{BE24E936-D646-4D6A-A84D-4042BD19A0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5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ПОМОЩЬ ВЗРОСЛОГО</a:t>
          </a:r>
        </a:p>
      </dgm:t>
    </dgm:pt>
    <dgm:pt modelId="{3C459D87-6240-4212-87D0-0F6EBCFF753C}" type="parTrans" cxnId="{DE1BCFB7-E12D-4313-B5B7-024B0F7FEF9B}">
      <dgm:prSet/>
      <dgm:spPr/>
      <dgm:t>
        <a:bodyPr/>
        <a:lstStyle/>
        <a:p>
          <a:endParaRPr lang="ru-RU"/>
        </a:p>
      </dgm:t>
    </dgm:pt>
    <dgm:pt modelId="{727D0C62-C032-4385-B4F7-663E211DA7C9}" type="sibTrans" cxnId="{DE1BCFB7-E12D-4313-B5B7-024B0F7FEF9B}">
      <dgm:prSet/>
      <dgm:spPr/>
      <dgm:t>
        <a:bodyPr/>
        <a:lstStyle/>
        <a:p>
          <a:endParaRPr lang="ru-RU"/>
        </a:p>
      </dgm:t>
    </dgm:pt>
    <dgm:pt modelId="{E6ECC06D-A714-4177-9179-397B4434701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ПОЗНАВАТЕ 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 АКТИВНОСТЬ</a:t>
          </a:r>
        </a:p>
      </dgm:t>
    </dgm:pt>
    <dgm:pt modelId="{4F59B243-CDBD-477B-993A-15B0E791D76E}" type="parTrans" cxnId="{13AFC542-E195-4A5E-BE8A-FC89113A2581}">
      <dgm:prSet/>
      <dgm:spPr/>
      <dgm:t>
        <a:bodyPr/>
        <a:lstStyle/>
        <a:p>
          <a:endParaRPr lang="ru-RU"/>
        </a:p>
      </dgm:t>
    </dgm:pt>
    <dgm:pt modelId="{A9716BC3-C995-40F8-A7D3-05BABD84E67D}" type="sibTrans" cxnId="{13AFC542-E195-4A5E-BE8A-FC89113A2581}">
      <dgm:prSet/>
      <dgm:spPr/>
      <dgm:t>
        <a:bodyPr/>
        <a:lstStyle/>
        <a:p>
          <a:endParaRPr lang="ru-RU"/>
        </a:p>
      </dgm:t>
    </dgm:pt>
    <dgm:pt modelId="{84038FFD-5162-47D0-AC06-19CD971231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УМЕНИЕ СОТРУДНИЧАТЬ</a:t>
          </a:r>
        </a:p>
      </dgm:t>
    </dgm:pt>
    <dgm:pt modelId="{B0E2F94B-81DD-4D1B-9719-1841A4575280}" type="parTrans" cxnId="{E1C14B5C-2947-45DF-B43F-B7EB08A00917}">
      <dgm:prSet/>
      <dgm:spPr/>
      <dgm:t>
        <a:bodyPr/>
        <a:lstStyle/>
        <a:p>
          <a:endParaRPr lang="ru-RU"/>
        </a:p>
      </dgm:t>
    </dgm:pt>
    <dgm:pt modelId="{6E54EFBF-929A-4C57-921B-CA144A4BDD38}" type="sibTrans" cxnId="{E1C14B5C-2947-45DF-B43F-B7EB08A00917}">
      <dgm:prSet/>
      <dgm:spPr/>
      <dgm:t>
        <a:bodyPr/>
        <a:lstStyle/>
        <a:p>
          <a:endParaRPr lang="ru-RU"/>
        </a:p>
      </dgm:t>
    </dgm:pt>
    <dgm:pt modelId="{D2097246-912A-4133-AAC5-0FCAD9EBA80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РЕШЕНИЕ </a:t>
          </a:r>
          <a:br>
            <a:rPr kumimoji="0" lang="ru-RU" altLang="ru-RU" sz="11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</a:br>
          <a:r>
            <a:rPr kumimoji="0" lang="ru-RU" altLang="ru-RU" sz="11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АНАЛОГИЧНЫХ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cap="none" normalizeH="0" baseline="0" dirty="0" smtClean="0">
              <a:ln/>
              <a:effectLst>
                <a:outerShdw blurRad="38100" dist="38100" dir="2700000" algn="tl">
                  <a:srgbClr val="C0C0C0"/>
                </a:outerShdw>
              </a:effectLst>
            </a:rPr>
            <a:t> ЗАДАНИЙ</a:t>
          </a:r>
        </a:p>
      </dgm:t>
    </dgm:pt>
    <dgm:pt modelId="{569D6575-E091-4E5F-80F0-F6F783FC30BC}" type="parTrans" cxnId="{0BA70306-ABF3-4B03-9DE4-E110F8241268}">
      <dgm:prSet/>
      <dgm:spPr/>
      <dgm:t>
        <a:bodyPr/>
        <a:lstStyle/>
        <a:p>
          <a:endParaRPr lang="ru-RU"/>
        </a:p>
      </dgm:t>
    </dgm:pt>
    <dgm:pt modelId="{41A25E82-8B55-4390-8D26-EB5585859D77}" type="sibTrans" cxnId="{0BA70306-ABF3-4B03-9DE4-E110F8241268}">
      <dgm:prSet/>
      <dgm:spPr/>
      <dgm:t>
        <a:bodyPr/>
        <a:lstStyle/>
        <a:p>
          <a:endParaRPr lang="ru-RU"/>
        </a:p>
      </dgm:t>
    </dgm:pt>
    <dgm:pt modelId="{75890288-C527-4064-81D8-88119268C25F}" type="pres">
      <dgm:prSet presAssocID="{11810ADE-71C3-494F-A7FD-750CB98F1EB9}" presName="compositeShape" presStyleCnt="0">
        <dgm:presLayoutVars>
          <dgm:chMax val="7"/>
          <dgm:dir/>
          <dgm:resizeHandles val="exact"/>
        </dgm:presLayoutVars>
      </dgm:prSet>
      <dgm:spPr/>
    </dgm:pt>
    <dgm:pt modelId="{6556F295-04FB-4418-9298-DFAEDA2D5560}" type="pres">
      <dgm:prSet presAssocID="{BE24E936-D646-4D6A-A84D-4042BD19A0DA}" presName="circ1" presStyleLbl="vennNode1" presStyleIdx="0" presStyleCnt="4"/>
      <dgm:spPr/>
      <dgm:t>
        <a:bodyPr/>
        <a:lstStyle/>
        <a:p>
          <a:endParaRPr lang="ru-RU"/>
        </a:p>
      </dgm:t>
    </dgm:pt>
    <dgm:pt modelId="{B5659190-C25F-4454-9503-04697729BE5A}" type="pres">
      <dgm:prSet presAssocID="{BE24E936-D646-4D6A-A84D-4042BD19A0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67F7B-8983-496F-BC72-D1F0AF1007F0}" type="pres">
      <dgm:prSet presAssocID="{E6ECC06D-A714-4177-9179-397B44347010}" presName="circ2" presStyleLbl="vennNode1" presStyleIdx="1" presStyleCnt="4" custScaleX="101946"/>
      <dgm:spPr/>
      <dgm:t>
        <a:bodyPr/>
        <a:lstStyle/>
        <a:p>
          <a:endParaRPr lang="ru-RU"/>
        </a:p>
      </dgm:t>
    </dgm:pt>
    <dgm:pt modelId="{F3D1803B-2972-45C3-B93E-51A2D0F81DCB}" type="pres">
      <dgm:prSet presAssocID="{E6ECC06D-A714-4177-9179-397B443470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DD0F-9EB0-483B-B647-4E24F72A9821}" type="pres">
      <dgm:prSet presAssocID="{84038FFD-5162-47D0-AC06-19CD971231BD}" presName="circ3" presStyleLbl="vennNode1" presStyleIdx="2" presStyleCnt="4"/>
      <dgm:spPr/>
      <dgm:t>
        <a:bodyPr/>
        <a:lstStyle/>
        <a:p>
          <a:endParaRPr lang="ru-RU"/>
        </a:p>
      </dgm:t>
    </dgm:pt>
    <dgm:pt modelId="{001AB5D4-A991-4ED8-B10E-23DDA76C5801}" type="pres">
      <dgm:prSet presAssocID="{84038FFD-5162-47D0-AC06-19CD971231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E08E5-B824-4EDD-9FF6-28D8E22FF854}" type="pres">
      <dgm:prSet presAssocID="{D2097246-912A-4133-AAC5-0FCAD9EBA809}" presName="circ4" presStyleLbl="vennNode1" presStyleIdx="3" presStyleCnt="4"/>
      <dgm:spPr/>
      <dgm:t>
        <a:bodyPr/>
        <a:lstStyle/>
        <a:p>
          <a:endParaRPr lang="ru-RU"/>
        </a:p>
      </dgm:t>
    </dgm:pt>
    <dgm:pt modelId="{9B5C4E4C-D600-4032-93CD-AE9B2D3B3ED1}" type="pres">
      <dgm:prSet presAssocID="{D2097246-912A-4133-AAC5-0FCAD9EBA80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026A4-5BE8-40C3-B479-D4FE9C89C818}" type="presOf" srcId="{BE24E936-D646-4D6A-A84D-4042BD19A0DA}" destId="{6556F295-04FB-4418-9298-DFAEDA2D5560}" srcOrd="0" destOrd="0" presId="urn:microsoft.com/office/officeart/2005/8/layout/venn1"/>
    <dgm:cxn modelId="{4BA704C8-C42E-4458-8CA0-C529BAFD37B2}" type="presOf" srcId="{84038FFD-5162-47D0-AC06-19CD971231BD}" destId="{001AB5D4-A991-4ED8-B10E-23DDA76C5801}" srcOrd="1" destOrd="0" presId="urn:microsoft.com/office/officeart/2005/8/layout/venn1"/>
    <dgm:cxn modelId="{B09C316F-68BF-469F-8B8D-DA256B70D996}" type="presOf" srcId="{D2097246-912A-4133-AAC5-0FCAD9EBA809}" destId="{88DE08E5-B824-4EDD-9FF6-28D8E22FF854}" srcOrd="0" destOrd="0" presId="urn:microsoft.com/office/officeart/2005/8/layout/venn1"/>
    <dgm:cxn modelId="{13AFC542-E195-4A5E-BE8A-FC89113A2581}" srcId="{11810ADE-71C3-494F-A7FD-750CB98F1EB9}" destId="{E6ECC06D-A714-4177-9179-397B44347010}" srcOrd="1" destOrd="0" parTransId="{4F59B243-CDBD-477B-993A-15B0E791D76E}" sibTransId="{A9716BC3-C995-40F8-A7D3-05BABD84E67D}"/>
    <dgm:cxn modelId="{88B68277-C2D4-4FAF-9C38-66DD958CC1B7}" type="presOf" srcId="{E6ECC06D-A714-4177-9179-397B44347010}" destId="{6E967F7B-8983-496F-BC72-D1F0AF1007F0}" srcOrd="0" destOrd="0" presId="urn:microsoft.com/office/officeart/2005/8/layout/venn1"/>
    <dgm:cxn modelId="{F4963D72-6674-4778-9E99-286851AEF727}" type="presOf" srcId="{E6ECC06D-A714-4177-9179-397B44347010}" destId="{F3D1803B-2972-45C3-B93E-51A2D0F81DCB}" srcOrd="1" destOrd="0" presId="urn:microsoft.com/office/officeart/2005/8/layout/venn1"/>
    <dgm:cxn modelId="{0D97D678-1484-4C70-A730-B296BD22B3EA}" type="presOf" srcId="{D2097246-912A-4133-AAC5-0FCAD9EBA809}" destId="{9B5C4E4C-D600-4032-93CD-AE9B2D3B3ED1}" srcOrd="1" destOrd="0" presId="urn:microsoft.com/office/officeart/2005/8/layout/venn1"/>
    <dgm:cxn modelId="{0BA70306-ABF3-4B03-9DE4-E110F8241268}" srcId="{11810ADE-71C3-494F-A7FD-750CB98F1EB9}" destId="{D2097246-912A-4133-AAC5-0FCAD9EBA809}" srcOrd="3" destOrd="0" parTransId="{569D6575-E091-4E5F-80F0-F6F783FC30BC}" sibTransId="{41A25E82-8B55-4390-8D26-EB5585859D77}"/>
    <dgm:cxn modelId="{6554722A-F843-47C0-A008-4EA9612F8C78}" type="presOf" srcId="{84038FFD-5162-47D0-AC06-19CD971231BD}" destId="{B872DD0F-9EB0-483B-B647-4E24F72A9821}" srcOrd="0" destOrd="0" presId="urn:microsoft.com/office/officeart/2005/8/layout/venn1"/>
    <dgm:cxn modelId="{E1C14B5C-2947-45DF-B43F-B7EB08A00917}" srcId="{11810ADE-71C3-494F-A7FD-750CB98F1EB9}" destId="{84038FFD-5162-47D0-AC06-19CD971231BD}" srcOrd="2" destOrd="0" parTransId="{B0E2F94B-81DD-4D1B-9719-1841A4575280}" sibTransId="{6E54EFBF-929A-4C57-921B-CA144A4BDD38}"/>
    <dgm:cxn modelId="{DE1BCFB7-E12D-4313-B5B7-024B0F7FEF9B}" srcId="{11810ADE-71C3-494F-A7FD-750CB98F1EB9}" destId="{BE24E936-D646-4D6A-A84D-4042BD19A0DA}" srcOrd="0" destOrd="0" parTransId="{3C459D87-6240-4212-87D0-0F6EBCFF753C}" sibTransId="{727D0C62-C032-4385-B4F7-663E211DA7C9}"/>
    <dgm:cxn modelId="{BB8EB0F3-F81C-4035-9E0E-2962B0EEB6E2}" type="presOf" srcId="{BE24E936-D646-4D6A-A84D-4042BD19A0DA}" destId="{B5659190-C25F-4454-9503-04697729BE5A}" srcOrd="1" destOrd="0" presId="urn:microsoft.com/office/officeart/2005/8/layout/venn1"/>
    <dgm:cxn modelId="{4A850065-9ED9-4F1A-9A75-FF7D1E7FB0B4}" type="presOf" srcId="{11810ADE-71C3-494F-A7FD-750CB98F1EB9}" destId="{75890288-C527-4064-81D8-88119268C25F}" srcOrd="0" destOrd="0" presId="urn:microsoft.com/office/officeart/2005/8/layout/venn1"/>
    <dgm:cxn modelId="{D6470494-0FF2-46D7-ACA5-6129D509F717}" type="presParOf" srcId="{75890288-C527-4064-81D8-88119268C25F}" destId="{6556F295-04FB-4418-9298-DFAEDA2D5560}" srcOrd="0" destOrd="0" presId="urn:microsoft.com/office/officeart/2005/8/layout/venn1"/>
    <dgm:cxn modelId="{FB9384F8-3B18-4FF1-99DF-81D5B3F952D1}" type="presParOf" srcId="{75890288-C527-4064-81D8-88119268C25F}" destId="{B5659190-C25F-4454-9503-04697729BE5A}" srcOrd="1" destOrd="0" presId="urn:microsoft.com/office/officeart/2005/8/layout/venn1"/>
    <dgm:cxn modelId="{C05D18FD-E884-4552-A67B-0B1B73E99474}" type="presParOf" srcId="{75890288-C527-4064-81D8-88119268C25F}" destId="{6E967F7B-8983-496F-BC72-D1F0AF1007F0}" srcOrd="2" destOrd="0" presId="urn:microsoft.com/office/officeart/2005/8/layout/venn1"/>
    <dgm:cxn modelId="{035AB9CD-3FDA-4DD5-BF07-DE321517BC66}" type="presParOf" srcId="{75890288-C527-4064-81D8-88119268C25F}" destId="{F3D1803B-2972-45C3-B93E-51A2D0F81DCB}" srcOrd="3" destOrd="0" presId="urn:microsoft.com/office/officeart/2005/8/layout/venn1"/>
    <dgm:cxn modelId="{167373F1-86DA-49F3-9011-A0B1CF86BD30}" type="presParOf" srcId="{75890288-C527-4064-81D8-88119268C25F}" destId="{B872DD0F-9EB0-483B-B647-4E24F72A9821}" srcOrd="4" destOrd="0" presId="urn:microsoft.com/office/officeart/2005/8/layout/venn1"/>
    <dgm:cxn modelId="{4AE97BF6-4F45-4AEC-831C-5CCF1A8EBE5E}" type="presParOf" srcId="{75890288-C527-4064-81D8-88119268C25F}" destId="{001AB5D4-A991-4ED8-B10E-23DDA76C5801}" srcOrd="5" destOrd="0" presId="urn:microsoft.com/office/officeart/2005/8/layout/venn1"/>
    <dgm:cxn modelId="{4EC734D2-E937-4F23-AFE0-A49C21C7797F}" type="presParOf" srcId="{75890288-C527-4064-81D8-88119268C25F}" destId="{88DE08E5-B824-4EDD-9FF6-28D8E22FF854}" srcOrd="6" destOrd="0" presId="urn:microsoft.com/office/officeart/2005/8/layout/venn1"/>
    <dgm:cxn modelId="{B5B8484B-DC68-4681-970B-210CFBD5CC85}" type="presParOf" srcId="{75890288-C527-4064-81D8-88119268C25F}" destId="{9B5C4E4C-D600-4032-93CD-AE9B2D3B3ED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F538-DCAD-4EB7-AB0B-7F6386CC45C1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FF72C-E3ED-4E10-82D7-F0347A42A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7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A0A80-04A2-4FBE-B955-5FF82CA271E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664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8821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 отождествляют его с индивидуальным, другие — с дифференцированным подходом, в принципе всегда существовавшим в нашей общеобразовательной школе.</a:t>
            </a:r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72C-E3ED-4E10-82D7-F0347A42A5A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2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замысел развивающего урока состоит в том, чтобы раскрыть содержание субъектного опыта учеников по рассматриваемой теме, согласовать его с задаваемым знанием, перевести в соответствующее научное содержание (т. е. "окультурить") и тем самым добиться усвоения материала. Учитель на уроке помогает ученику преодолеть ограниченность его субъектного опыта, существующего часто в виде разрозненных представлений, относящихся к различным областям знания, переводя этот опыт на научно-значимые образцы, носителями которых он, учитель, является.</a:t>
            </a:r>
          </a:p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Профессиональная позиция учителя должна состоять в том, чтобы знать и уважительно относиться к любому высказыванию ученика по содержанию обсуждаемой темы. Он должен продумать не только, какой материал он будет сообщать на уроке, но и какие содержательные характеристики по поводу этого материала возможны в субъектном опыте учащихся (как результат их предшествующего обучения у разных учителей и собственной жизнедеятельности).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72C-E3ED-4E10-82D7-F0347A42A5A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6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72C-E3ED-4E10-82D7-F0347A42A5A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51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CF99-CDD5-482B-9C67-CAA27DA3E1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A2F8-D105-4B1F-ADBB-D410A6C7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17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0EBE-A887-4BDB-AD08-F404E446C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B8CD-7923-4945-8CC9-2438FC01CC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F3F4-AD91-4D45-88B7-C4DBE83D33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AB9-99E7-4A3E-9114-A4014C65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6DF0-47D6-464B-ADA6-E33D1319B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DAD2-9F71-4D1E-A4C8-43A6EADE7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7710-DD05-478C-B032-38573E845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7483-466D-4822-968D-C74BB08C8E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1467-4150-4A76-937C-8F7CEBB1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C279-5A13-423A-8E13-2329EE6BB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11BD-1543-49B9-AE5A-CA0933ADA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17" imgW="6450794" imgH="952045" progId="">
                  <p:embed/>
                </p:oleObj>
              </mc:Choice>
              <mc:Fallback>
                <p:oleObj name="Image" r:id="rId17" imgW="6450794" imgH="95204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56A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33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1BF075C-2CEA-40EF-8A7C-59B61B8E98C7}" type="slidenum">
              <a:rPr lang="en-US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01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79512" y="0"/>
            <a:ext cx="8735888" cy="2204864"/>
          </a:xfrm>
        </p:spPr>
        <p:txBody>
          <a:bodyPr/>
          <a:lstStyle/>
          <a:p>
            <a:pPr eaLnBrk="1" hangingPunct="1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методов развивающего обучения на уроках информатики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57620" y="4786322"/>
            <a:ext cx="5000660" cy="1857366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информатики</a:t>
            </a:r>
            <a:endParaRPr lang="ru-RU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МБОУ СОШ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№49</a:t>
            </a:r>
            <a:endParaRPr lang="ru-RU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Дьяченко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Анастасия Ивановна.</a:t>
            </a:r>
            <a:endParaRPr lang="ru-RU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143248"/>
            <a:ext cx="3214678" cy="31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360768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 Л. С.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Выготскому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развитию и поиску новых средств выполнения деятельности способствуют сложные задания, с которыми ребенок не может справиться самостоятельно и вынужден обращаться за помощью взрослого.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Педагог должен понимать природу и причины сложностей, с которыми столкнулся ученик и организовать его деятельность так, чтобы ребенок выполнял самостоятельно задания, находящиеся в его зоне актуального развития, оказывая помощь только в сложностях, недоступных для его самостоятельного выполнения.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Учитель также должен определить ЗБР ребенка, ее границы и проблемный эпицентр. Затем предложить ребенку выполнить задания, которые будут находиться в ЗБР. Учитель должен каждому ребенку оказать ту помощь, в которой ребенок больше всего нуждается.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00010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Зачастую, учитель предъявляет образец выполнения готового задания. Такая помощь может помочь ребенку в решении, однако, не приводит к развитию и пониманию, а следовательно, ошибка может повторится.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развитие необходимо наличие деятельности и жизненный опыт самостоятельного преодоления трудностей. В данной концепции взаимодействие педагога и ребенка происходит с равных позиций, как двух равноправных субъектов учебной деятельности, и приводит к развитию. 	Учитель также должен способствовать организации рефлексии ученика для прояснения причин затруднений в ходе выполнения задания или ошибки.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 bwMode="auto">
          <a:xfrm>
            <a:off x="428596" y="3214686"/>
            <a:ext cx="8072494" cy="364331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FFFF00">
                  <a:alpha val="89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19800000" scaled="0"/>
            <a:tileRect/>
          </a:gradFill>
          <a:ln w="136525" cap="flat" cmpd="sng" algn="ctr">
            <a:noFill/>
            <a:prstDash val="solid"/>
            <a:beve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учителя и ученика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1500166" y="0"/>
            <a:ext cx="6215106" cy="250033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FFFF00">
                  <a:alpha val="89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19800000" scaled="0"/>
            <a:tileRect/>
          </a:gradFill>
          <a:ln w="136525" cap="flat" cmpd="sng" algn="ctr">
            <a:noFill/>
            <a:prstDash val="solid"/>
            <a:beve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ориентирована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000496" y="2000240"/>
            <a:ext cx="1571636" cy="185738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</a:t>
            </a:r>
          </a:p>
        </p:txBody>
      </p:sp>
    </p:spTree>
    <p:extLst>
      <p:ext uri="{BB962C8B-B14F-4D97-AF65-F5344CB8AC3E}">
        <p14:creationId xmlns:p14="http://schemas.microsoft.com/office/powerpoint/2010/main" val="2826660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500570"/>
            <a:ext cx="2357422" cy="2121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89297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во взаимодействии с педагогом, регулярно получая необходимую помощь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рефлексируя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совместную деятельность, ребенок присваивает не только способы деятельности, но и способы ее рефлексии (в том числе демонстрируемые взрослым), что гораздо важнее с точки зрения развития, так как способствует развитию у ребенка способности к самообучению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000232" y="928670"/>
          <a:ext cx="5359420" cy="497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357166"/>
            <a:ext cx="757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Основные показатели ЗБР у ребенка</a:t>
            </a:r>
            <a:endParaRPr lang="ru-RU" sz="32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645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Самая широкая ЗБР у нормально развивающегося ребенка, все ее показатели присутствуют в полном объеме. При аномальном развитии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ЗБР сужена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показатели наблюдаются в меньшем объеме.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2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зоны ближайшего развития (широкая, узкая) - большая или меньшая возможность перейти от того, что ребенок умеет делать самостоятельно, к тому, что он может, умеет дела в сотрудничестве.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развития чрезвычайно эффективно постоянно преодолевать грань между сферой актуального развития и зоной ближайшего развития - областью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неведмой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потенциально доступной для познания.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У каждого ребенка различная величина ЗБР.</a:t>
            </a:r>
            <a:endParaRPr lang="ru-RU" sz="32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Двум мальчикам предлагалось выполнить стандартный тест интеллекта для 8-летних детей (что соответствует их реальному возрасту). После того, как каждый из них успешно справился с заданием, им предлагалось при помощи взрослого решить более сложные задачи. 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 этом этапе один из детей показал результат, соответствующий уровню развития 9-летнего ребенка,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адругой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12-летнего. По мнению Л. С.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это является доказательством различного потенциала к обучению у двух данных детей, а выявленная таким образом «дистанция между уровнем фактического (актуального) развития, определяемым по результатам самостоятельного выполнения заданий, и уровнем потенциального развития, определяемым по результатам выполнения заданий под руководством взрослого или в сотрудничестве с более способными сверстниками» и является зоной ближайшего развития.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928802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Методы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обучающего развития на уроках информатики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rok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86132" y="5286388"/>
            <a:ext cx="175975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5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Развивающее обучение</a:t>
            </a:r>
            <a:endParaRPr lang="ru-RU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562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i="1" dirty="0" smtClean="0"/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Развивающее обучение происходит в зоне ближайшего развития ребенка.</a:t>
            </a:r>
          </a:p>
          <a:p>
            <a:r>
              <a:rPr lang="ru-RU" sz="24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внешние границы зоны ближайшего развития, отличить ее от актуальной и недоступной зоны - задача, которая решается пока только на интуитивном уровне, зависящем от опыта и мастерства педагога.</a:t>
            </a:r>
          </a:p>
          <a:p>
            <a:r>
              <a:rPr lang="ru-RU" sz="24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 процессе обучения не только рациональной, но и эмоциональной сферы;</a:t>
            </a:r>
          </a:p>
          <a:p>
            <a:r>
              <a:rPr lang="ru-RU" sz="2400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24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содержания;</a:t>
            </a:r>
          </a:p>
          <a:p>
            <a:r>
              <a:rPr lang="ru-RU" sz="24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процесса обучения, индивидуальный подход;</a:t>
            </a:r>
          </a:p>
          <a:p>
            <a:r>
              <a:rPr lang="ru-RU" sz="24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развитием всех (сильных и слабых) </a:t>
            </a:r>
          </a:p>
          <a:p>
            <a:pPr>
              <a:buNone/>
            </a:pPr>
            <a:r>
              <a:rPr lang="ru-RU" sz="24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– создание условий для проявления познавательной активности ребенка.</a:t>
            </a:r>
          </a:p>
          <a:p>
            <a:pPr>
              <a:buFont typeface="Wingdings 2" pitchFamily="18" charset="2"/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Эта цель достигается следующими путями: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педагогом проблемной ситуации;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разнообразных форм и методов организации совместной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атмосферы заинтересованности каждого ребенка в совместной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Стимулирование детей к высказываниям, использованию различных материалов, способов выполнения заданий;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Оценивание не только конечного результата (правильно - неправильно), но процесса деятельности ребенка;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Поощрение стремления ребенка находить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 способ решения задачи.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5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Развивающее обучение</a:t>
            </a:r>
            <a:endParaRPr lang="ru-RU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42844" y="0"/>
            <a:ext cx="878687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Теория о ведущей роли обучения Л.С</a:t>
            </a:r>
            <a:r>
              <a:rPr lang="ru-RU" sz="2800" b="1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. </a:t>
            </a:r>
            <a:r>
              <a:rPr lang="ru-RU" sz="2800" b="1" dirty="0" err="1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Выготского</a:t>
            </a:r>
            <a:endParaRPr lang="ru-RU" sz="2800" b="1" dirty="0" smtClean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28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(развивающее обучение)</a:t>
            </a:r>
            <a:endParaRPr lang="ru-RU" sz="28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3" name="Picture 6" descr="выготск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2811085" cy="385080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429264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/>
              <a:t>Лев Семёнович Выго́тский</a:t>
            </a:r>
            <a:endParaRPr lang="ru-RU" b="1" dirty="0" smtClean="0"/>
          </a:p>
          <a:p>
            <a:pPr algn="ctr"/>
            <a:r>
              <a:rPr lang="ru-RU" b="1" dirty="0" smtClean="0"/>
              <a:t>(1896-1934)</a:t>
            </a:r>
            <a:endParaRPr lang="ru-RU" dirty="0"/>
          </a:p>
        </p:txBody>
      </p:sp>
      <p:sp>
        <p:nvSpPr>
          <p:cNvPr id="6" name="CustomShape 1"/>
          <p:cNvSpPr/>
          <p:nvPr/>
        </p:nvSpPr>
        <p:spPr>
          <a:xfrm>
            <a:off x="3929058" y="1428736"/>
            <a:ext cx="5214942" cy="2714644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/>
              </a:rPr>
              <a:t>«Один шаг в обучении может означать сто шагов в развитии» (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/>
              </a:rPr>
              <a:t>Л.С.Выготский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/>
              </a:rPr>
              <a:t>, 1933)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00010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основного пути осуществления дифференциации обучения предлагается формирование групп. Деление на группы осуществляется, прежде всего, на основе критерия достижения уровня обязательной подготовки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всего выделяются три группы учащихся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базовый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средний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6061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Дифференциации обучения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8563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отбора учеников в группу определенного уровня, можно использовать анкетирование. С помощью анкетирования учитель может выявить интерес учеников к предмету (информатике), уровень знаний по предмету.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Нужно это для того, чтобы выяснить, в группу какого уровня следует отнести ученика. При этом учитель должен объяснить цель данного анкетирования: в зависимости от способностей и интереса к информатике, ученик имеет возможность решать на уроках посильные для него задания 1-го (базового), 2-го (среднего), или 3-го (высокого) уровня.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этом случае оценка будет зависеть от выбранного уровня, и для получения более высокого балла ученик может попытаться решить задания других уровней. Если ученик почувствует в себе силы решать задачи высокого уровня, или наоборот, не будет справляться с заданиями, он может перейти на другой уровень, и решать посильные задания.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современных условиях важно то, что каждый ученик может добровольно выбрать для себя уровень усвоения и отчетности в результатах своего учебного труда. При этом школьник несет ответственность за выполнение обязательных требований, что позволяет ему иметь положительную оценку по информатике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Это кардинально меняет традиционные подходы к организации обучения информатике: не следует решать за ученика, какой уровень усвоения соответствует его способностям, но следует создать в классе такие условия, при которых достижение обязательного уровня будет реальным, ученики, способные двигаться дальше, будут заинтересованы в этом продвижении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71547"/>
          <a:ext cx="8501121" cy="4429156"/>
        </p:xfrm>
        <a:graphic>
          <a:graphicData uri="http://schemas.openxmlformats.org/drawingml/2006/table">
            <a:tbl>
              <a:tblPr/>
              <a:tblGrid>
                <a:gridCol w="453037"/>
                <a:gridCol w="3904120"/>
                <a:gridCol w="4143964"/>
              </a:tblGrid>
              <a:tr h="44291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Индивидуальная форма 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Групповая форма 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74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Задачи с различными условиями, допускающие одинаковые, с точки зрения информатики, решения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Задачи с различными условиями, допускающие одинаковые, с точки зрения информатики, решения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Разноуровневая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совокупность заданий к решаемой задаче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Взаимодополняющие задачи с различными условиями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Уровневые взаимосвязанные задачи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Уровневые взаимодополняющие задания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Индивидуальная самостоятельная работа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Задачи, допускающие несколько способов решения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Творческие задания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214290"/>
            <a:ext cx="7971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Виды дифференцированных заданий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66675"/>
            <a:ext cx="8229600" cy="1143000"/>
          </a:xfrm>
        </p:spPr>
        <p:txBody>
          <a:bodyPr/>
          <a:lstStyle/>
          <a:p>
            <a:pPr algn="ctr"/>
            <a:r>
              <a:rPr lang="ru-RU" altLang="ru-RU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РАЗНОУРОВНЕВЫЕ ЗАДАНИЯ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b="1"/>
              <a:t>A.   </a:t>
            </a:r>
            <a:r>
              <a:rPr lang="ru-RU" altLang="ru-RU" sz="2400"/>
              <a:t>Подсчитайте количество информации на странице учебника, имеющей 50 строк по 60 символов?</a:t>
            </a:r>
          </a:p>
          <a:p>
            <a:pPr>
              <a:buFontTx/>
              <a:buNone/>
            </a:pPr>
            <a:endParaRPr lang="ru-RU" altLang="ru-RU" sz="2400" b="1"/>
          </a:p>
          <a:p>
            <a:pPr>
              <a:buFontTx/>
              <a:buNone/>
            </a:pPr>
            <a:r>
              <a:rPr lang="ru-RU" altLang="ru-RU" sz="2400" b="1"/>
              <a:t>B.   </a:t>
            </a:r>
            <a:r>
              <a:rPr lang="ru-RU" altLang="ru-RU" sz="2400"/>
              <a:t>Достаточно ли места на дискете объемом 1,44 Мб для хранения книги из 600 страниц, содержащих по 90 строк из 50 знаков?</a:t>
            </a:r>
          </a:p>
          <a:p>
            <a:pPr>
              <a:buFontTx/>
              <a:buNone/>
            </a:pPr>
            <a:endParaRPr lang="ru-RU" altLang="ru-RU" sz="2400" b="1"/>
          </a:p>
          <a:p>
            <a:pPr>
              <a:buFontTx/>
              <a:buNone/>
            </a:pPr>
            <a:r>
              <a:rPr lang="ru-RU" altLang="ru-RU" sz="2400" b="1"/>
              <a:t>C.   </a:t>
            </a:r>
            <a:r>
              <a:rPr lang="ru-RU" altLang="ru-RU" sz="2400"/>
              <a:t>Матричный принтер имеет скорость 1024 бит/с. Сколько времени необходимо для распечатки 10 листов, если каждый лист вмещает 30 строк по 60 символов, а смена листа занимает 10 с?</a:t>
            </a:r>
          </a:p>
        </p:txBody>
      </p:sp>
    </p:spTree>
    <p:extLst>
      <p:ext uri="{BB962C8B-B14F-4D97-AF65-F5344CB8AC3E}">
        <p14:creationId xmlns:p14="http://schemas.microsoft.com/office/powerpoint/2010/main" val="36426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РАЗНОУРОВНЕВЫЕ ТЕСТЫ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/>
              <a:t>А</a:t>
            </a:r>
            <a:r>
              <a:rPr lang="ru-RU" altLang="ru-RU" sz="180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1. Э.Т.-это: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1)прикладная программа, предназначенная для обработки структурированных в виде таблицы данных;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2)прикладная программа для обработки кодовых таблиц;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3)системная программа, управляющая ресурсами ПК при обработке таблиц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4)устройство ПК,  управляющее его ресурсами в процессе  обработки данных в табличной форме;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2. Строки Э.Т.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1)именуются пользователем произвольным образом;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2)обозначаются буквами русского алфавита;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3)обозначаются буквами латинского алфавита;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4)нумеруются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7729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978775" cy="49577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/>
              <a:t> </a:t>
            </a:r>
          </a:p>
          <a:p>
            <a:pPr>
              <a:buFontTx/>
              <a:buNone/>
            </a:pPr>
            <a:r>
              <a:rPr lang="ru-RU" altLang="ru-RU" sz="2800"/>
              <a:t>1.Какая из перечисленных ссылок на ячейку А4 является абсолютной только по столбцу</a:t>
            </a:r>
          </a:p>
          <a:p>
            <a:pPr>
              <a:buFontTx/>
              <a:buNone/>
            </a:pPr>
            <a:r>
              <a:rPr lang="ru-RU" altLang="ru-RU" sz="2800"/>
              <a:t>1) $А4   2) $</a:t>
            </a:r>
            <a:r>
              <a:rPr lang="en-US" altLang="ru-RU" sz="2800"/>
              <a:t>A</a:t>
            </a:r>
            <a:r>
              <a:rPr lang="ru-RU" altLang="ru-RU" sz="2800"/>
              <a:t>$4  3)</a:t>
            </a:r>
            <a:r>
              <a:rPr lang="en-US" altLang="ru-RU" sz="2800"/>
              <a:t>A</a:t>
            </a:r>
            <a:r>
              <a:rPr lang="ru-RU" altLang="ru-RU" sz="2800"/>
              <a:t>4    4)</a:t>
            </a:r>
            <a:r>
              <a:rPr lang="en-US" altLang="ru-RU" sz="2800"/>
              <a:t>A</a:t>
            </a:r>
            <a:r>
              <a:rPr lang="ru-RU" altLang="ru-RU" sz="2800"/>
              <a:t>$4</a:t>
            </a:r>
          </a:p>
          <a:p>
            <a:pPr>
              <a:buFontTx/>
              <a:buNone/>
            </a:pPr>
            <a:r>
              <a:rPr lang="ru-RU" altLang="ru-RU" sz="2800"/>
              <a:t> 2. В ячейке С2 записана формула =А1+В$2. Какой вид она приобретет при копировании в ячейку С4?</a:t>
            </a:r>
          </a:p>
          <a:p>
            <a:pPr>
              <a:buFontTx/>
              <a:buNone/>
            </a:pPr>
            <a:r>
              <a:rPr lang="ru-RU" altLang="ru-RU" sz="2800"/>
              <a:t>1)=А3+В$3  2)=А3+В2   3)=А3+В$2  4)=А3+В3</a:t>
            </a:r>
          </a:p>
          <a:p>
            <a:pPr>
              <a:buFontTx/>
              <a:buNone/>
            </a:pPr>
            <a:r>
              <a:rPr lang="ru-RU" altLang="ru-RU" sz="2800"/>
              <a:t>….. 	</a:t>
            </a:r>
          </a:p>
        </p:txBody>
      </p:sp>
    </p:spTree>
    <p:extLst>
      <p:ext uri="{BB962C8B-B14F-4D97-AF65-F5344CB8AC3E}">
        <p14:creationId xmlns:p14="http://schemas.microsoft.com/office/powerpoint/2010/main" val="22841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500063" y="1916113"/>
            <a:ext cx="8501062" cy="3298825"/>
          </a:xfrm>
          <a:prstGeom prst="downArrowCallout">
            <a:avLst>
              <a:gd name="adj1" fmla="val 19872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571500" y="1987550"/>
            <a:ext cx="5786438" cy="2513013"/>
          </a:xfrm>
          <a:prstGeom prst="downArrowCallout">
            <a:avLst>
              <a:gd name="adj1" fmla="val 20576"/>
              <a:gd name="adj2" fmla="val 25000"/>
              <a:gd name="adj3" fmla="val 25000"/>
              <a:gd name="adj4" fmla="val 6497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42938" y="2058988"/>
            <a:ext cx="2786062" cy="19288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5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31324" cy="63408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Рефераты, доклады</a:t>
            </a:r>
            <a:endParaRPr lang="ru-RU" altLang="ru-RU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571500" y="205898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работа с заготовками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форматирование текста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колонтитул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сноска</a:t>
            </a: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571500" y="405923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Arial Narrow" pitchFamily="34" charset="0"/>
              </a:rPr>
              <a:t>УДОВЛЕТВОРИТЕЛЬНО</a:t>
            </a:r>
            <a:endParaRPr lang="ru-RU" dirty="0">
              <a:solidFill>
                <a:srgbClr val="953735"/>
              </a:solidFill>
              <a:latin typeface="Georgia" pitchFamily="18" charset="0"/>
            </a:endParaRP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3643313" y="2071688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поиск дополнительной информации</a:t>
            </a:r>
          </a:p>
          <a:p>
            <a:pPr marL="180975" indent="-180975"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работа с изображениями</a:t>
            </a:r>
            <a:endParaRPr lang="ru-RU">
              <a:latin typeface="Georgia" pitchFamily="18" charset="0"/>
            </a:endParaRPr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2214563" y="45720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53735"/>
                </a:solidFill>
                <a:latin typeface="Arial Narrow" pitchFamily="34" charset="0"/>
              </a:rPr>
              <a:t>ХОРОШО</a:t>
            </a:r>
            <a:endParaRPr lang="ru-RU">
              <a:solidFill>
                <a:srgbClr val="953735"/>
              </a:solidFill>
              <a:latin typeface="Georgia" pitchFamily="18" charset="0"/>
            </a:endParaRPr>
          </a:p>
        </p:txBody>
      </p:sp>
      <p:sp>
        <p:nvSpPr>
          <p:cNvPr id="51210" name="TextBox 10"/>
          <p:cNvSpPr txBox="1">
            <a:spLocks noChangeArrowheads="1"/>
          </p:cNvSpPr>
          <p:nvPr/>
        </p:nvSpPr>
        <p:spPr bwMode="auto">
          <a:xfrm>
            <a:off x="6429375" y="2071688"/>
            <a:ext cx="257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создание и заполнение таблицы</a:t>
            </a:r>
          </a:p>
          <a:p>
            <a:pPr marL="180975" indent="-180975"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список источников информации</a:t>
            </a:r>
          </a:p>
          <a:p>
            <a:pPr marL="180975" indent="-180975">
              <a:buFontTx/>
              <a:buBlip>
                <a:blip r:embed="rId2"/>
              </a:buBlip>
            </a:pPr>
            <a:r>
              <a:rPr lang="ru-RU">
                <a:latin typeface="Arial Narrow" pitchFamily="34" charset="0"/>
              </a:rPr>
              <a:t>оглавление</a:t>
            </a:r>
            <a:endParaRPr lang="ru-RU" sz="2000">
              <a:latin typeface="Arial Narrow" pitchFamily="34" charset="0"/>
            </a:endParaRPr>
          </a:p>
        </p:txBody>
      </p:sp>
      <p:sp>
        <p:nvSpPr>
          <p:cNvPr id="51211" name="TextBox 11"/>
          <p:cNvSpPr txBox="1">
            <a:spLocks noChangeArrowheads="1"/>
          </p:cNvSpPr>
          <p:nvPr/>
        </p:nvSpPr>
        <p:spPr bwMode="auto">
          <a:xfrm>
            <a:off x="3571875" y="528637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53735"/>
                </a:solidFill>
                <a:latin typeface="Arial Narrow" pitchFamily="34" charset="0"/>
              </a:rPr>
              <a:t>ОТЛИЧНО</a:t>
            </a:r>
            <a:endParaRPr lang="ru-RU">
              <a:solidFill>
                <a:srgbClr val="953735"/>
              </a:solidFill>
              <a:latin typeface="Georgia" pitchFamily="18" charset="0"/>
            </a:endParaRPr>
          </a:p>
        </p:txBody>
      </p:sp>
      <p:pic>
        <p:nvPicPr>
          <p:cNvPr id="51212" name="Picture 4" descr="PNG изображение,аватара,аватары,веб-элементы,головы,детали изображений,закон,значки,люди,молотки,правосудие,прозрачный фон,профессии,суды,судьи,фрагменты изображений,фрагменты картинок"/>
          <p:cNvPicPr>
            <a:picLocks noChangeAspect="1" noChangeArrowheads="1"/>
          </p:cNvPicPr>
          <p:nvPr/>
        </p:nvPicPr>
        <p:blipFill>
          <a:blip r:embed="rId3"/>
          <a:srcRect l="30000" t="23077" r="28461" b="21538"/>
          <a:stretch>
            <a:fillRect/>
          </a:stretch>
        </p:blipFill>
        <p:spPr bwMode="auto">
          <a:xfrm>
            <a:off x="6857999" y="4118570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2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1357298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Состоит в том, что перед учащимися ставится некоторая проблема, преодолевая которую, ученик осваивает те знания, умения и навыки, которые ему необходимо усвоить согласно программе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создать проблемную ситуацию в названии темы урока: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измерить количество информации?(единицы измерения информации)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такое алгоритм?(Понятие алгоритма)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Учимся считать на компьютере (Электронные таблицы)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построить график, диаграмму (диаграммы и графики 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66"/>
            <a:ext cx="7332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ПРОБЛЕМНОЕ ОБУЧЕНИЕ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7"/>
            <a:ext cx="8690223" cy="496855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Дома ученики смотрят и слушают подготовленные для них материалы.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Попутно он может обратиться к учебнику и дополнительным ресурсам. При такой форме занятий школьник чувствует большую ответственность за выполнение домашнего задания, от этого будет зависеть его успешность занятий на уроке.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Ученики приходят на занятие в школу, объединяются в группы и решают задачи, делают практические задания, задают вопросы друг другу и педагогу, при этом они сами обучают и поддерживают друг друга.  Учитель выполняет роль организатора и консультанта,  учитывая способности и уровень </a:t>
            </a:r>
            <a:r>
              <a:rPr lang="ru-RU" sz="2400" kern="12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 своих школьников, он готовит разные задания для разных микро-групп.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kern="1200" dirty="0" smtClean="0">
                <a:latin typeface="Times New Roman" pitchFamily="18" charset="0"/>
                <a:cs typeface="Times New Roman" pitchFamily="18" charset="0"/>
              </a:rPr>
              <a:t>В процессе консультирования и наблюдения за школьниками педагог понимает насколько усвоен материал и двигается дальше.</a:t>
            </a:r>
          </a:p>
        </p:txBody>
      </p:sp>
      <p:sp>
        <p:nvSpPr>
          <p:cNvPr id="39939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6800"/>
          </a:xfrm>
        </p:spPr>
        <p:txBody>
          <a:bodyPr/>
          <a:lstStyle/>
          <a:p>
            <a:pPr algn="ctr" eaLnBrk="1" hangingPunct="1"/>
            <a:r>
              <a:rPr lang="ru-RU" altLang="ru-RU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Перевёрнутый урок</a:t>
            </a:r>
          </a:p>
        </p:txBody>
      </p:sp>
    </p:spTree>
    <p:extLst>
      <p:ext uri="{BB962C8B-B14F-4D97-AF65-F5344CB8AC3E}">
        <p14:creationId xmlns:p14="http://schemas.microsoft.com/office/powerpoint/2010/main" val="2746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3" cy="4983179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последние годы все больше возникала потребность в новых методах, подходах к обучению и образованию, которые бы отвечали прогрессивным требованиям и тенденциям XXI века. 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основу разрабатываемой в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современной 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возрастной и педагогической психологии концепции о соотношении обучения и умственного развития ребенка легло положение о зонах актуального развития (ЗАР) и зоне ближайшего развития (ЗБР). Эти уровни психического развития были выделены Л.С. </a:t>
            </a:r>
            <a:r>
              <a:rPr lang="ru-RU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Выготским</a:t>
            </a:r>
            <a:endParaRPr lang="ru-RU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2844" y="0"/>
            <a:ext cx="87868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Теория развивающего обучения Л.С</a:t>
            </a:r>
            <a:r>
              <a:rPr lang="ru-RU" sz="2800" b="1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. </a:t>
            </a:r>
            <a:r>
              <a:rPr lang="ru-RU" sz="2800" b="1" dirty="0" err="1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Выготского</a:t>
            </a:r>
            <a:endParaRPr lang="ru-RU" sz="28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285860"/>
            <a:ext cx="604050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 с одаренными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32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подготовка к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олимпиадам</a:t>
            </a:r>
            <a:endParaRPr lang="ru-RU" sz="32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подготовка к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аттестации</a:t>
            </a:r>
            <a:endParaRPr lang="ru-RU" sz="32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 проектов.</a:t>
            </a:r>
            <a:endParaRPr lang="ru-RU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подход</a:t>
            </a:r>
          </a:p>
        </p:txBody>
      </p:sp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86190"/>
            <a:ext cx="3352800" cy="292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4621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ПРОЕКТОВ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овладеть умением построения цепочки: от идеи через цели, задачи, мозговой штурм до реализации и защиты своего проекта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 работают над качеством сообщения, учатся отбирать материал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Учащиеся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создают проекты как по информатике 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история развития вычислительной техники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архитектура ПК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системы счисления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…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информатика – физика, -математика,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литература,история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мировая художественная культура,…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Проекты «50 лет космонавтики », «300 лет Ломоносову»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Большие возможности для использования метода проектов предоставляет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компьютерное моделирование. Здесь речь уже идет о том, что разработка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компьютерной модели того или иного процесса или явления уже сама по себе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видом проектной деятельности. Если учащийся владеет приемами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программирования, то в этом случае он имеет возможность глубоко проникнуть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в самую суть явления, но и в его математическую модель, которую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 необходимо воплотить в зрительный образ. </a:t>
            </a:r>
          </a:p>
        </p:txBody>
      </p:sp>
    </p:spTree>
    <p:extLst>
      <p:ext uri="{BB962C8B-B14F-4D97-AF65-F5344CB8AC3E}">
        <p14:creationId xmlns:p14="http://schemas.microsoft.com/office/powerpoint/2010/main" val="449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57158" y="1214422"/>
            <a:ext cx="8643998" cy="5143537"/>
            <a:chOff x="678044" y="1345713"/>
            <a:chExt cx="7766147" cy="47264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044" y="1345713"/>
              <a:ext cx="7766147" cy="472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Овал 2"/>
            <p:cNvSpPr/>
            <p:nvPr/>
          </p:nvSpPr>
          <p:spPr bwMode="auto">
            <a:xfrm>
              <a:off x="4143372" y="4500570"/>
              <a:ext cx="1000132" cy="10001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ЗАР</a:t>
              </a:r>
            </a:p>
          </p:txBody>
        </p:sp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kern="1200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Планируемые результаты обучения</a:t>
            </a:r>
            <a:endParaRPr lang="ru-RU" sz="3600" b="1" kern="1200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555" y="5643578"/>
            <a:ext cx="188844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92867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Критики отмечают, «...что нельзя пытаться подтолкнуть ребенка вперед до того, как у него разовьются способности, соответствующие той стадии развития, на которой он находится в данный момент» . Игнорирование актуальных потребностей развития приводит к серьезным личностным деформациям и, более того, психическим расстройствам. </a:t>
            </a:r>
          </a:p>
          <a:p>
            <a:pPr algn="just" fontAlgn="base">
              <a:buClr>
                <a:srgbClr val="FF0000"/>
              </a:buClr>
              <a:buSzPct val="10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Яркий пример: чрезвычайно «модные» сегодня попытки родителей «развивать» своих детей дошкольного возраста посредством обучения их счету и письму, иностранным языкам, музыке и т. п. зачастую не только наносят ущерб физическому и психическому здоровью, но и резко снижают мотивацию ребенка к обучению по достижении им школьного возраста.</a:t>
            </a:r>
          </a:p>
          <a:p>
            <a:pPr algn="just" fontAlgn="base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Еще одна опасность: постоянная необходимость в посторонней помощи может подорвать независимость ребенка. Сторонники естественного развития неоднократно предупреждали, что каждый раз давая ребенку помощь или указания, мы тем самым укрепляем его зависимость от нашего мнения о том, о чем и как он должен думать, и подрываем его способность к самостоятельному мышлению».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52400"/>
            <a:ext cx="9001156" cy="633394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Black" pitchFamily="50" charset="-52"/>
              </a:rPr>
              <a:t>Недостатки теории</a:t>
            </a: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0" y="785794"/>
            <a:ext cx="571472" cy="500066"/>
            <a:chOff x="2078" y="1680"/>
            <a:chExt cx="1615" cy="1615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7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9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0" y="4214818"/>
            <a:ext cx="571472" cy="500066"/>
            <a:chOff x="2078" y="1680"/>
            <a:chExt cx="1615" cy="1615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4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14546" y="1785926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33004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ctr" eaLnBrk="1" hangingPunct="1"/>
            <a:r>
              <a:rPr lang="ru-RU" sz="4400" b="1" kern="1200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Концепция развития УУД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28670"/>
            <a:ext cx="885828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Научное обоснование теории развивающего обучения впервые дано в трудах Л.С. 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Выготского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который в начале 30-х годов 20 в. выдвинул идею обучения, идущего впереди развития и ориентированного на развитие ребёнка как на основную цель.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Согласно его гипотезе, знания являются не конечной целью обучения, а всего лишь средством развития учащихся.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Л.С. 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Выготский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предлагает ориентировать обучение не на сложившиеся особенности умственного развития, а на ещё только складывающиеся, не приспосабливать содержание обучения к способностям, а вводить такое содержание, которое требовало бы новых, более высоких форм мыслей. Переход процессов мышления на новую ступень и составляет основное содержание развивающего обучения.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Свое дальнейшее развитие они получили в работах С.Л. Рубинштейна, А.Н. Леонтьева, Д.Б. </a:t>
            </a:r>
            <a:r>
              <a:rPr lang="ru-RU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Эльконина</a:t>
            </a: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Л.В. </a:t>
            </a:r>
            <a:r>
              <a:rPr lang="ru-RU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Занкова</a:t>
            </a: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В.В. Давыдова, А.С. </a:t>
            </a:r>
            <a:r>
              <a:rPr lang="ru-RU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Менчинской</a:t>
            </a: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и др. В их концепциях обучение и развитие предстают как система диалектически взаимосвязанных сторон единого процесса.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142984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Л.С.Выготский</a:t>
            </a:r>
            <a:r>
              <a:rPr lang="ru-RU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писал: «Педагогика должна ориентироваться не на вчерашний а на завтрашний день детского развития». Он выделял два уровня в развития ребенка: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kern="1200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Зона актуального развития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600200"/>
            <a:ext cx="5051425" cy="45259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То, что есть на данный момент, то, что ребенок может выполнять сегодня.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актуального развитие ребенка - задачи, которые ребенок может решать самостоятельно.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74788" name="Picture 8" descr="Standart-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58" y="2214554"/>
            <a:ext cx="2357454" cy="2928958"/>
          </a:xfr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6" name="Picture 8" descr="Standart-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2285992"/>
            <a:ext cx="2071702" cy="2786082"/>
          </a:xfrm>
          <a:noFill/>
        </p:spPr>
      </p:pic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kern="1200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Зона ближайшего развития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28927" y="1000108"/>
            <a:ext cx="6000792" cy="564360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ближайшего развития характеризует процесс подтягивания психического развития вслед за обучением.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ближайшего развития — «область не созревших, но созревающих процессов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», 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которыми ребёнок на данном уровне развития не может справиться сам, но которые способен решить с помощью взрослого. Уровень, достигаемый в сотрудничестве, — это потенциальный уровень развития ребенка, который станет актуальным в ближайшем будущем.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-1334" y="-1452"/>
            <a:ext cx="9145334" cy="941388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Зона ближайшего развития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888316" cy="469742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 dirty="0" smtClean="0"/>
              <a:t>«это расстояние между уровнем актуального развития ребенка и уровнем возможного развития, определяемым с помощью задач, решаемых под руководством взрослых. Зона ближайшего развития определяет функции, не созревшие еще, но находящиеся в процессе созревания; функции, которые можно назвать не плодами развития, а почками развития, цветами развития".         </a:t>
            </a:r>
          </a:p>
          <a:p>
            <a:pPr marL="0" indent="0" algn="r">
              <a:buFontTx/>
              <a:buNone/>
            </a:pPr>
            <a:r>
              <a:rPr lang="ru-RU" sz="2400" dirty="0" smtClean="0"/>
              <a:t>Л.С. Выготский</a:t>
            </a:r>
          </a:p>
          <a:p>
            <a:pPr marL="0" indent="0">
              <a:buFontTx/>
              <a:buNone/>
            </a:pPr>
            <a:endParaRPr lang="ru-RU" sz="2800" dirty="0" smtClean="0"/>
          </a:p>
        </p:txBody>
      </p:sp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997450"/>
            <a:ext cx="23971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57158" y="0"/>
            <a:ext cx="8501122" cy="10001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Исходное понимание зоны ближайшего развития</a:t>
            </a:r>
            <a:r>
              <a:rPr lang="en-US" sz="24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i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14422"/>
            <a:ext cx="8929718" cy="4929222"/>
            <a:chOff x="521" y="2097"/>
            <a:chExt cx="4705" cy="2103"/>
          </a:xfrm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>
              <a:off x="521" y="2097"/>
              <a:ext cx="4705" cy="2103"/>
            </a:xfrm>
            <a:prstGeom prst="roundRect">
              <a:avLst>
                <a:gd name="adj" fmla="val 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46" y="2361"/>
              <a:ext cx="197" cy="593"/>
              <a:chOff x="1646" y="2361"/>
              <a:chExt cx="197" cy="593"/>
            </a:xfrm>
          </p:grpSpPr>
          <p:sp>
            <p:nvSpPr>
              <p:cNvPr id="10269" name="AutoShape 6"/>
              <p:cNvSpPr>
                <a:spLocks noChangeArrowheads="1"/>
              </p:cNvSpPr>
              <p:nvPr/>
            </p:nvSpPr>
            <p:spPr bwMode="auto">
              <a:xfrm rot="10800000">
                <a:off x="1648" y="2627"/>
                <a:ext cx="196" cy="32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0" name="Oval 7"/>
              <p:cNvSpPr>
                <a:spLocks noChangeArrowheads="1"/>
              </p:cNvSpPr>
              <p:nvPr/>
            </p:nvSpPr>
            <p:spPr bwMode="auto">
              <a:xfrm>
                <a:off x="1646" y="2361"/>
                <a:ext cx="196" cy="196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00" y="2097"/>
              <a:ext cx="395" cy="1058"/>
              <a:chOff x="4100" y="2097"/>
              <a:chExt cx="395" cy="1058"/>
            </a:xfrm>
          </p:grpSpPr>
          <p:sp>
            <p:nvSpPr>
              <p:cNvPr id="10267" name="Oval 9"/>
              <p:cNvSpPr>
                <a:spLocks noChangeArrowheads="1"/>
              </p:cNvSpPr>
              <p:nvPr/>
            </p:nvSpPr>
            <p:spPr bwMode="auto">
              <a:xfrm>
                <a:off x="4100" y="2097"/>
                <a:ext cx="395" cy="396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8" name="AutoShape 10"/>
              <p:cNvSpPr>
                <a:spLocks noChangeArrowheads="1"/>
              </p:cNvSpPr>
              <p:nvPr/>
            </p:nvSpPr>
            <p:spPr bwMode="auto">
              <a:xfrm rot="10800000">
                <a:off x="4100" y="2563"/>
                <a:ext cx="395" cy="59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714" y="2478"/>
              <a:ext cx="2251" cy="675"/>
              <a:chOff x="1714" y="2478"/>
              <a:chExt cx="2251" cy="675"/>
            </a:xfrm>
          </p:grpSpPr>
          <p:sp>
            <p:nvSpPr>
              <p:cNvPr id="10262" name="AutoShape 12"/>
              <p:cNvSpPr>
                <a:spLocks noChangeArrowheads="1"/>
              </p:cNvSpPr>
              <p:nvPr/>
            </p:nvSpPr>
            <p:spPr bwMode="auto">
              <a:xfrm>
                <a:off x="1714" y="2478"/>
                <a:ext cx="2251" cy="675"/>
              </a:xfrm>
              <a:prstGeom prst="parallelogram">
                <a:avLst>
                  <a:gd name="adj" fmla="val 82475"/>
                </a:avLst>
              </a:prstGeom>
              <a:solidFill>
                <a:srgbClr val="EAEAEA">
                  <a:alpha val="39999"/>
                </a:srgbClr>
              </a:solidFill>
              <a:ln w="9360" cap="sq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244" y="2544"/>
                <a:ext cx="1190" cy="526"/>
                <a:chOff x="2244" y="2544"/>
                <a:chExt cx="1190" cy="526"/>
              </a:xfrm>
            </p:grpSpPr>
            <p:sp>
              <p:nvSpPr>
                <p:cNvPr id="10264" name="Oval 14"/>
                <p:cNvSpPr>
                  <a:spLocks noChangeArrowheads="1"/>
                </p:cNvSpPr>
                <p:nvPr/>
              </p:nvSpPr>
              <p:spPr bwMode="auto">
                <a:xfrm>
                  <a:off x="2244" y="2544"/>
                  <a:ext cx="1190" cy="526"/>
                </a:xfrm>
                <a:prstGeom prst="ellipse">
                  <a:avLst/>
                </a:prstGeom>
                <a:solidFill>
                  <a:srgbClr val="FFCC99">
                    <a:alpha val="32941"/>
                  </a:srgbClr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5" name="Oval 15"/>
                <p:cNvSpPr>
                  <a:spLocks noChangeArrowheads="1"/>
                </p:cNvSpPr>
                <p:nvPr/>
              </p:nvSpPr>
              <p:spPr bwMode="auto">
                <a:xfrm>
                  <a:off x="2244" y="2609"/>
                  <a:ext cx="858" cy="395"/>
                </a:xfrm>
                <a:prstGeom prst="ellipse">
                  <a:avLst/>
                </a:prstGeom>
                <a:solidFill>
                  <a:srgbClr val="00FF00">
                    <a:alpha val="50195"/>
                  </a:srgbClr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6" name="Oval 16"/>
                <p:cNvSpPr>
                  <a:spLocks noChangeArrowheads="1"/>
                </p:cNvSpPr>
                <p:nvPr/>
              </p:nvSpPr>
              <p:spPr bwMode="auto">
                <a:xfrm>
                  <a:off x="2244" y="2675"/>
                  <a:ext cx="529" cy="263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49" name="Freeform 17"/>
            <p:cNvSpPr>
              <a:spLocks/>
            </p:cNvSpPr>
            <p:nvPr/>
          </p:nvSpPr>
          <p:spPr bwMode="auto">
            <a:xfrm rot="720000">
              <a:off x="1888" y="2361"/>
              <a:ext cx="1192" cy="294"/>
            </a:xfrm>
            <a:custGeom>
              <a:avLst/>
              <a:gdLst>
                <a:gd name="T0" fmla="*/ 0 w 2340"/>
                <a:gd name="T1" fmla="*/ 201 h 1140"/>
                <a:gd name="T2" fmla="*/ 550 w 2340"/>
                <a:gd name="T3" fmla="*/ 15 h 1140"/>
                <a:gd name="T4" fmla="*/ 1192 w 2340"/>
                <a:gd name="T5" fmla="*/ 294 h 1140"/>
                <a:gd name="T6" fmla="*/ 0 60000 65536"/>
                <a:gd name="T7" fmla="*/ 0 60000 65536"/>
                <a:gd name="T8" fmla="*/ 0 60000 65536"/>
                <a:gd name="T9" fmla="*/ 0 w 2340"/>
                <a:gd name="T10" fmla="*/ 0 h 1140"/>
                <a:gd name="T11" fmla="*/ 2340 w 2340"/>
                <a:gd name="T12" fmla="*/ 1140 h 1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0" h="1140">
                  <a:moveTo>
                    <a:pt x="0" y="780"/>
                  </a:moveTo>
                  <a:cubicBezTo>
                    <a:pt x="345" y="390"/>
                    <a:pt x="690" y="0"/>
                    <a:pt x="1080" y="60"/>
                  </a:cubicBezTo>
                  <a:cubicBezTo>
                    <a:pt x="1470" y="120"/>
                    <a:pt x="2130" y="960"/>
                    <a:pt x="2340" y="1140"/>
                  </a:cubicBezTo>
                </a:path>
              </a:pathLst>
            </a:custGeom>
            <a:noFill/>
            <a:ln w="15840" cap="sq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Freeform 18"/>
            <p:cNvSpPr>
              <a:spLocks/>
            </p:cNvSpPr>
            <p:nvPr/>
          </p:nvSpPr>
          <p:spPr bwMode="auto">
            <a:xfrm>
              <a:off x="3061" y="2295"/>
              <a:ext cx="926" cy="462"/>
            </a:xfrm>
            <a:custGeom>
              <a:avLst/>
              <a:gdLst>
                <a:gd name="T0" fmla="*/ 0 w 2520"/>
                <a:gd name="T1" fmla="*/ 462 h 1470"/>
                <a:gd name="T2" fmla="*/ 265 w 2520"/>
                <a:gd name="T3" fmla="*/ 66 h 1470"/>
                <a:gd name="T4" fmla="*/ 926 w 2520"/>
                <a:gd name="T5" fmla="*/ 66 h 1470"/>
                <a:gd name="T6" fmla="*/ 0 60000 65536"/>
                <a:gd name="T7" fmla="*/ 0 60000 65536"/>
                <a:gd name="T8" fmla="*/ 0 60000 65536"/>
                <a:gd name="T9" fmla="*/ 0 w 2520"/>
                <a:gd name="T10" fmla="*/ 0 h 1470"/>
                <a:gd name="T11" fmla="*/ 2520 w 2520"/>
                <a:gd name="T12" fmla="*/ 1470 h 1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0" h="1470">
                  <a:moveTo>
                    <a:pt x="0" y="1470"/>
                  </a:moveTo>
                  <a:cubicBezTo>
                    <a:pt x="150" y="945"/>
                    <a:pt x="300" y="420"/>
                    <a:pt x="720" y="210"/>
                  </a:cubicBezTo>
                  <a:cubicBezTo>
                    <a:pt x="1140" y="0"/>
                    <a:pt x="2220" y="210"/>
                    <a:pt x="2520" y="210"/>
                  </a:cubicBezTo>
                </a:path>
              </a:pathLst>
            </a:custGeom>
            <a:noFill/>
            <a:ln w="15840" cap="sq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Text Box 19"/>
            <p:cNvSpPr txBox="1">
              <a:spLocks noChangeArrowheads="1"/>
            </p:cNvSpPr>
            <p:nvPr/>
          </p:nvSpPr>
          <p:spPr bwMode="auto">
            <a:xfrm>
              <a:off x="3702" y="3475"/>
              <a:ext cx="1522" cy="27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760" tIns="34200" rIns="68760" bIns="3420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Поле работы с учебным материалом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252" name="Text Box 20"/>
            <p:cNvSpPr txBox="1">
              <a:spLocks noChangeArrowheads="1"/>
            </p:cNvSpPr>
            <p:nvPr/>
          </p:nvSpPr>
          <p:spPr bwMode="auto">
            <a:xfrm>
              <a:off x="521" y="3288"/>
              <a:ext cx="1522" cy="19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760" tIns="34200" rIns="68760" bIns="3420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Зона актуального развития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654" y="3554"/>
              <a:ext cx="1522" cy="19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760" tIns="34200" rIns="68760" bIns="3420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Зона ближайшего развития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254" name="Text Box 22"/>
            <p:cNvSpPr txBox="1">
              <a:spLocks noChangeArrowheads="1"/>
            </p:cNvSpPr>
            <p:nvPr/>
          </p:nvSpPr>
          <p:spPr bwMode="auto">
            <a:xfrm>
              <a:off x="785" y="3820"/>
              <a:ext cx="1524" cy="19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760" tIns="34200" rIns="68760" bIns="3420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Зона актуально недоступного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255" name="Line 23"/>
            <p:cNvSpPr>
              <a:spLocks noChangeShapeType="1"/>
            </p:cNvSpPr>
            <p:nvPr/>
          </p:nvSpPr>
          <p:spPr bwMode="auto">
            <a:xfrm flipH="1" flipV="1">
              <a:off x="3500" y="2889"/>
              <a:ext cx="666" cy="66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 flipV="1">
              <a:off x="2112" y="2823"/>
              <a:ext cx="263" cy="60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25"/>
            <p:cNvSpPr>
              <a:spLocks noChangeShapeType="1"/>
            </p:cNvSpPr>
            <p:nvPr/>
          </p:nvSpPr>
          <p:spPr bwMode="auto">
            <a:xfrm flipV="1">
              <a:off x="2376" y="3022"/>
              <a:ext cx="596" cy="79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26"/>
            <p:cNvSpPr>
              <a:spLocks noChangeShapeType="1"/>
            </p:cNvSpPr>
            <p:nvPr/>
          </p:nvSpPr>
          <p:spPr bwMode="auto">
            <a:xfrm flipV="1">
              <a:off x="2244" y="2955"/>
              <a:ext cx="463" cy="66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Text Box 27"/>
            <p:cNvSpPr txBox="1">
              <a:spLocks noChangeArrowheads="1"/>
            </p:cNvSpPr>
            <p:nvPr/>
          </p:nvSpPr>
          <p:spPr bwMode="auto">
            <a:xfrm>
              <a:off x="3569" y="3886"/>
              <a:ext cx="1523" cy="19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760" tIns="34200" rIns="68760" bIns="3420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Проблемный эпицентр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260" name="Oval 28"/>
            <p:cNvSpPr>
              <a:spLocks noChangeArrowheads="1"/>
            </p:cNvSpPr>
            <p:nvPr/>
          </p:nvSpPr>
          <p:spPr bwMode="auto">
            <a:xfrm>
              <a:off x="2973" y="2794"/>
              <a:ext cx="131" cy="65"/>
            </a:xfrm>
            <a:prstGeom prst="ellipse">
              <a:avLst/>
            </a:prstGeom>
            <a:solidFill>
              <a:srgbClr val="FF66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Line 29"/>
            <p:cNvSpPr>
              <a:spLocks noChangeShapeType="1"/>
            </p:cNvSpPr>
            <p:nvPr/>
          </p:nvSpPr>
          <p:spPr bwMode="auto">
            <a:xfrm flipH="1" flipV="1">
              <a:off x="3037" y="2823"/>
              <a:ext cx="600" cy="106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иние разводы">
  <a:themeElements>
    <a:clrScheme name="синие разводы 2">
      <a:dk1>
        <a:srgbClr val="003366"/>
      </a:dk1>
      <a:lt1>
        <a:srgbClr val="FFFFFF"/>
      </a:lt1>
      <a:dk2>
        <a:srgbClr val="000000"/>
      </a:dk2>
      <a:lt2>
        <a:srgbClr val="C0C0C0"/>
      </a:lt2>
      <a:accent1>
        <a:srgbClr val="3556A7"/>
      </a:accent1>
      <a:accent2>
        <a:srgbClr val="C78DD7"/>
      </a:accent2>
      <a:accent3>
        <a:srgbClr val="FFFFFF"/>
      </a:accent3>
      <a:accent4>
        <a:srgbClr val="002A56"/>
      </a:accent4>
      <a:accent5>
        <a:srgbClr val="AEB4D0"/>
      </a:accent5>
      <a:accent6>
        <a:srgbClr val="B47FC3"/>
      </a:accent6>
      <a:hlink>
        <a:srgbClr val="3197BB"/>
      </a:hlink>
      <a:folHlink>
        <a:srgbClr val="878FA5"/>
      </a:folHlink>
    </a:clrScheme>
    <a:fontScheme name="синие развод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иние разводы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разводы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разводы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1414</Words>
  <Application>Microsoft Office PowerPoint</Application>
  <PresentationFormat>Экран (4:3)</PresentationFormat>
  <Paragraphs>200</Paragraphs>
  <Slides>34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Arial Narrow</vt:lpstr>
      <vt:lpstr>Calibri</vt:lpstr>
      <vt:lpstr>Franklin Gothic Heavy</vt:lpstr>
      <vt:lpstr>Georgia</vt:lpstr>
      <vt:lpstr>Lucida Sans Unicode</vt:lpstr>
      <vt:lpstr>Monotype Corsiva</vt:lpstr>
      <vt:lpstr>Times New Roman</vt:lpstr>
      <vt:lpstr>TruthCYR Black</vt:lpstr>
      <vt:lpstr>Verdana</vt:lpstr>
      <vt:lpstr>Wingdings</vt:lpstr>
      <vt:lpstr>Wingdings 2</vt:lpstr>
      <vt:lpstr>синие разводы</vt:lpstr>
      <vt:lpstr>Image</vt:lpstr>
      <vt:lpstr>Применение методов развивающего обучения на уроках информатики</vt:lpstr>
      <vt:lpstr>Презентация PowerPoint</vt:lpstr>
      <vt:lpstr>Презентация PowerPoint</vt:lpstr>
      <vt:lpstr>Концепция развития УУД</vt:lpstr>
      <vt:lpstr>Презентация PowerPoint</vt:lpstr>
      <vt:lpstr>Зона актуального развития</vt:lpstr>
      <vt:lpstr>Зона ближайшего развития</vt:lpstr>
      <vt:lpstr>Зона ближайшего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Развивающее обучение</vt:lpstr>
      <vt:lpstr>Развивающее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РАЗНОУРОВНЕВЫЕ ЗАДАНИЯ</vt:lpstr>
      <vt:lpstr>РАЗНОУРОВНЕВЫЕ ТЕСТЫ</vt:lpstr>
      <vt:lpstr>Презентация PowerPoint</vt:lpstr>
      <vt:lpstr> Рефераты, доклады</vt:lpstr>
      <vt:lpstr>Презентация PowerPoint</vt:lpstr>
      <vt:lpstr>Перевёрнутый урок</vt:lpstr>
      <vt:lpstr>Презентация PowerPoint</vt:lpstr>
      <vt:lpstr>Презентация PowerPoint</vt:lpstr>
      <vt:lpstr>Планируемые результаты обучения</vt:lpstr>
      <vt:lpstr>Недостатки теории</vt:lpstr>
      <vt:lpstr>Презентация PowerPoint</vt:lpstr>
    </vt:vector>
  </TitlesOfParts>
  <Company>МБОУ СОШ №3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информатики в условиях внедрения ФГОС</dc:title>
  <dc:creator>Евгений</dc:creator>
  <cp:lastModifiedBy>Слушатель</cp:lastModifiedBy>
  <cp:revision>90</cp:revision>
  <dcterms:created xsi:type="dcterms:W3CDTF">2016-02-03T06:22:00Z</dcterms:created>
  <dcterms:modified xsi:type="dcterms:W3CDTF">2016-07-29T05:58:16Z</dcterms:modified>
</cp:coreProperties>
</file>