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7" r:id="rId2"/>
    <p:sldId id="289" r:id="rId3"/>
    <p:sldId id="291" r:id="rId4"/>
    <p:sldId id="306" r:id="rId5"/>
    <p:sldId id="292" r:id="rId6"/>
    <p:sldId id="312" r:id="rId7"/>
    <p:sldId id="313" r:id="rId8"/>
    <p:sldId id="297" r:id="rId9"/>
    <p:sldId id="299" r:id="rId10"/>
    <p:sldId id="300" r:id="rId11"/>
    <p:sldId id="301" r:id="rId12"/>
    <p:sldId id="302" r:id="rId13"/>
    <p:sldId id="303" r:id="rId14"/>
    <p:sldId id="304" r:id="rId15"/>
    <p:sldId id="319" r:id="rId16"/>
    <p:sldId id="320" r:id="rId17"/>
    <p:sldId id="308" r:id="rId18"/>
    <p:sldId id="309"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93" autoAdjust="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1471E-7FE8-41A1-8ACF-F0654CEE49B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CB6CCA1B-7F57-43AC-9926-34E5B9224BE8}">
      <dgm:prSet custT="1">
        <dgm:style>
          <a:lnRef idx="2">
            <a:schemeClr val="accent1"/>
          </a:lnRef>
          <a:fillRef idx="1">
            <a:schemeClr val="lt1"/>
          </a:fillRef>
          <a:effectRef idx="0">
            <a:schemeClr val="accent1"/>
          </a:effectRef>
          <a:fontRef idx="minor">
            <a:schemeClr val="dk1"/>
          </a:fontRef>
        </dgm:style>
      </dgm:prSet>
      <dgm:spPr/>
      <dgm:t>
        <a:bodyPr/>
        <a:lstStyle/>
        <a:p>
          <a:pPr rtl="0"/>
          <a:r>
            <a:rPr lang="ru-RU" sz="1600" b="0" dirty="0" smtClean="0">
              <a:solidFill>
                <a:srgbClr val="C00000"/>
              </a:solidFill>
              <a:latin typeface="Bookman Old Style" panose="02050604050505020204" pitchFamily="18" charset="0"/>
            </a:rPr>
            <a:t>Мотив</a:t>
          </a:r>
          <a:r>
            <a:rPr lang="ru-RU" sz="1200" b="0" dirty="0" smtClean="0">
              <a:latin typeface="Bookman Old Style" panose="02050604050505020204" pitchFamily="18" charset="0"/>
            </a:rPr>
            <a:t> </a:t>
          </a:r>
          <a:r>
            <a:rPr lang="ru-RU" sz="1400" b="0" dirty="0" smtClean="0">
              <a:latin typeface="Bookman Old Style" panose="02050604050505020204" pitchFamily="18" charset="0"/>
            </a:rPr>
            <a:t>Зачем? Ради чего?</a:t>
          </a:r>
          <a:endParaRPr lang="ru-RU" sz="1400" b="0" dirty="0">
            <a:latin typeface="Bookman Old Style" panose="02050604050505020204" pitchFamily="18" charset="0"/>
          </a:endParaRPr>
        </a:p>
      </dgm:t>
    </dgm:pt>
    <dgm:pt modelId="{FB82F707-C310-42DD-A529-868FD634D0F9}" type="parTrans" cxnId="{D511C093-7B1D-4029-B35B-C459D0412F5F}">
      <dgm:prSet/>
      <dgm:spPr/>
      <dgm:t>
        <a:bodyPr/>
        <a:lstStyle/>
        <a:p>
          <a:endParaRPr lang="ru-RU"/>
        </a:p>
      </dgm:t>
    </dgm:pt>
    <dgm:pt modelId="{E851FA11-9517-4D5D-AA57-5DA2AC94815D}" type="sibTrans" cxnId="{D511C093-7B1D-4029-B35B-C459D0412F5F}">
      <dgm:prSet/>
      <dgm:spPr/>
      <dgm:t>
        <a:bodyPr/>
        <a:lstStyle/>
        <a:p>
          <a:endParaRPr lang="ru-RU"/>
        </a:p>
      </dgm:t>
    </dgm:pt>
    <dgm:pt modelId="{2030243E-37AC-4569-9BD4-7DF3A6F87129}">
      <dgm:prSet custT="1">
        <dgm:style>
          <a:lnRef idx="2">
            <a:schemeClr val="accent1"/>
          </a:lnRef>
          <a:fillRef idx="1">
            <a:schemeClr val="lt1"/>
          </a:fillRef>
          <a:effectRef idx="0">
            <a:schemeClr val="accent1"/>
          </a:effectRef>
          <a:fontRef idx="minor">
            <a:schemeClr val="dk1"/>
          </a:fontRef>
        </dgm:style>
      </dgm:prSet>
      <dgm:spPr/>
      <dgm:t>
        <a:bodyPr/>
        <a:lstStyle/>
        <a:p>
          <a:pPr rtl="0"/>
          <a:r>
            <a:rPr lang="ru-RU" sz="1800" b="0" dirty="0" smtClean="0">
              <a:solidFill>
                <a:srgbClr val="C00000"/>
              </a:solidFill>
              <a:latin typeface="Bookman Old Style" panose="02050604050505020204" pitchFamily="18" charset="0"/>
            </a:rPr>
            <a:t>Цель</a:t>
          </a:r>
          <a:r>
            <a:rPr lang="ru-RU" sz="1200" b="0" dirty="0" smtClean="0">
              <a:latin typeface="Bookman Old Style" panose="02050604050505020204" pitchFamily="18" charset="0"/>
            </a:rPr>
            <a:t> </a:t>
          </a:r>
        </a:p>
        <a:p>
          <a:pPr rtl="0"/>
          <a:r>
            <a:rPr lang="ru-RU" sz="1400" b="0" dirty="0" smtClean="0">
              <a:latin typeface="Bookman Old Style" panose="02050604050505020204" pitchFamily="18" charset="0"/>
            </a:rPr>
            <a:t>Что нужно сделать?</a:t>
          </a:r>
          <a:endParaRPr lang="ru-RU" sz="1400" b="0" dirty="0">
            <a:latin typeface="Bookman Old Style" panose="02050604050505020204" pitchFamily="18" charset="0"/>
          </a:endParaRPr>
        </a:p>
      </dgm:t>
    </dgm:pt>
    <dgm:pt modelId="{3A2D00A1-3139-4B62-B326-CFEBB581D956}" type="parTrans" cxnId="{ACDA6F37-9FDF-4811-9046-BF5469FBEBBC}">
      <dgm:prSet/>
      <dgm:spPr/>
      <dgm:t>
        <a:bodyPr/>
        <a:lstStyle/>
        <a:p>
          <a:endParaRPr lang="ru-RU"/>
        </a:p>
      </dgm:t>
    </dgm:pt>
    <dgm:pt modelId="{ADED303B-D815-4AF7-845D-BE415F97F088}" type="sibTrans" cxnId="{ACDA6F37-9FDF-4811-9046-BF5469FBEBBC}">
      <dgm:prSet/>
      <dgm:spPr/>
      <dgm:t>
        <a:bodyPr/>
        <a:lstStyle/>
        <a:p>
          <a:endParaRPr lang="ru-RU"/>
        </a:p>
      </dgm:t>
    </dgm:pt>
    <dgm:pt modelId="{9AF59047-715F-4B15-A2BB-E6C8838917B2}">
      <dgm:prSet custT="1">
        <dgm:style>
          <a:lnRef idx="2">
            <a:schemeClr val="accent1"/>
          </a:lnRef>
          <a:fillRef idx="1">
            <a:schemeClr val="lt1"/>
          </a:fillRef>
          <a:effectRef idx="0">
            <a:schemeClr val="accent1"/>
          </a:effectRef>
          <a:fontRef idx="minor">
            <a:schemeClr val="dk1"/>
          </a:fontRef>
        </dgm:style>
      </dgm:prSet>
      <dgm:spPr/>
      <dgm:t>
        <a:bodyPr/>
        <a:lstStyle/>
        <a:p>
          <a:pPr rtl="0"/>
          <a:r>
            <a:rPr lang="ru-RU" sz="1600" b="0" dirty="0" smtClean="0">
              <a:solidFill>
                <a:srgbClr val="C00000"/>
              </a:solidFill>
              <a:latin typeface="Bookman Old Style" panose="02050604050505020204" pitchFamily="18" charset="0"/>
            </a:rPr>
            <a:t>Планирование</a:t>
          </a:r>
        </a:p>
        <a:p>
          <a:pPr rtl="0"/>
          <a:r>
            <a:rPr lang="ru-RU" sz="1200" b="0" dirty="0" smtClean="0">
              <a:latin typeface="Bookman Old Style" panose="02050604050505020204" pitchFamily="18" charset="0"/>
            </a:rPr>
            <a:t>В</a:t>
          </a:r>
          <a:r>
            <a:rPr lang="ru-RU" sz="1400" b="0" dirty="0" smtClean="0">
              <a:latin typeface="Bookman Old Style" panose="02050604050505020204" pitchFamily="18" charset="0"/>
            </a:rPr>
            <a:t>ыбор средств. Каким образом достичь результата?  Условия.</a:t>
          </a:r>
          <a:endParaRPr lang="ru-RU" sz="1400" b="0" dirty="0">
            <a:latin typeface="Bookman Old Style" panose="02050604050505020204" pitchFamily="18" charset="0"/>
          </a:endParaRPr>
        </a:p>
      </dgm:t>
    </dgm:pt>
    <dgm:pt modelId="{005A2437-532D-4DFE-A31A-03955528338D}" type="parTrans" cxnId="{FE6D26CD-54A0-4740-88B3-A6CC52950E07}">
      <dgm:prSet/>
      <dgm:spPr/>
      <dgm:t>
        <a:bodyPr/>
        <a:lstStyle/>
        <a:p>
          <a:endParaRPr lang="ru-RU"/>
        </a:p>
      </dgm:t>
    </dgm:pt>
    <dgm:pt modelId="{287D35A7-60AB-468D-B8D8-B8DB2F37D840}" type="sibTrans" cxnId="{FE6D26CD-54A0-4740-88B3-A6CC52950E07}">
      <dgm:prSet/>
      <dgm:spPr/>
      <dgm:t>
        <a:bodyPr/>
        <a:lstStyle/>
        <a:p>
          <a:endParaRPr lang="ru-RU"/>
        </a:p>
      </dgm:t>
    </dgm:pt>
    <dgm:pt modelId="{7CA8E71F-6EE5-4330-A96A-7D405B2B13D9}">
      <dgm:prSet custT="1">
        <dgm:style>
          <a:lnRef idx="2">
            <a:schemeClr val="accent1"/>
          </a:lnRef>
          <a:fillRef idx="1">
            <a:schemeClr val="lt1"/>
          </a:fillRef>
          <a:effectRef idx="0">
            <a:schemeClr val="accent1"/>
          </a:effectRef>
          <a:fontRef idx="minor">
            <a:schemeClr val="dk1"/>
          </a:fontRef>
        </dgm:style>
      </dgm:prSet>
      <dgm:spPr/>
      <dgm:t>
        <a:bodyPr/>
        <a:lstStyle/>
        <a:p>
          <a:pPr rtl="0"/>
          <a:r>
            <a:rPr lang="ru-RU" sz="1600" b="0" dirty="0" smtClean="0">
              <a:solidFill>
                <a:srgbClr val="C00000"/>
              </a:solidFill>
              <a:latin typeface="Bookman Old Style" panose="02050604050505020204" pitchFamily="18" charset="0"/>
            </a:rPr>
            <a:t>Выполнение плана</a:t>
          </a:r>
          <a:endParaRPr lang="ru-RU" sz="1600" b="0" dirty="0">
            <a:solidFill>
              <a:srgbClr val="C00000"/>
            </a:solidFill>
            <a:latin typeface="Bookman Old Style" panose="02050604050505020204" pitchFamily="18" charset="0"/>
          </a:endParaRPr>
        </a:p>
      </dgm:t>
    </dgm:pt>
    <dgm:pt modelId="{A42A5409-2276-4E4D-B412-C138534EA4D9}" type="parTrans" cxnId="{AB206D6B-ECCD-4B18-B0C0-662011B2FA36}">
      <dgm:prSet/>
      <dgm:spPr/>
      <dgm:t>
        <a:bodyPr/>
        <a:lstStyle/>
        <a:p>
          <a:endParaRPr lang="ru-RU"/>
        </a:p>
      </dgm:t>
    </dgm:pt>
    <dgm:pt modelId="{4B29E125-24E2-47C2-8F9D-741D47857F39}" type="sibTrans" cxnId="{AB206D6B-ECCD-4B18-B0C0-662011B2FA36}">
      <dgm:prSet/>
      <dgm:spPr/>
      <dgm:t>
        <a:bodyPr/>
        <a:lstStyle/>
        <a:p>
          <a:endParaRPr lang="ru-RU"/>
        </a:p>
      </dgm:t>
    </dgm:pt>
    <dgm:pt modelId="{319FD0A4-E678-4F05-9151-AB5662D4BD95}">
      <dgm:prSet custT="1">
        <dgm:style>
          <a:lnRef idx="2">
            <a:schemeClr val="accent1"/>
          </a:lnRef>
          <a:fillRef idx="1">
            <a:schemeClr val="lt1"/>
          </a:fillRef>
          <a:effectRef idx="0">
            <a:schemeClr val="accent1"/>
          </a:effectRef>
          <a:fontRef idx="minor">
            <a:schemeClr val="dk1"/>
          </a:fontRef>
        </dgm:style>
      </dgm:prSet>
      <dgm:spPr/>
      <dgm:t>
        <a:bodyPr/>
        <a:lstStyle/>
        <a:p>
          <a:pPr rtl="0"/>
          <a:r>
            <a:rPr lang="ru-RU" sz="1600" b="0" dirty="0" smtClean="0">
              <a:solidFill>
                <a:srgbClr val="C00000"/>
              </a:solidFill>
              <a:latin typeface="Bookman Old Style" panose="02050604050505020204" pitchFamily="18" charset="0"/>
            </a:rPr>
            <a:t>Результат</a:t>
          </a:r>
        </a:p>
        <a:p>
          <a:pPr rtl="0"/>
          <a:r>
            <a:rPr lang="ru-RU" sz="1200" b="0" dirty="0" smtClean="0">
              <a:latin typeface="Bookman Old Style" panose="02050604050505020204" pitchFamily="18" charset="0"/>
            </a:rPr>
            <a:t>Сравнить с поставленной целью. </a:t>
          </a:r>
          <a:r>
            <a:rPr lang="ru-RU" sz="1600" b="0" dirty="0" smtClean="0">
              <a:solidFill>
                <a:srgbClr val="C00000"/>
              </a:solidFill>
              <a:latin typeface="Bookman Old Style" panose="02050604050505020204" pitchFamily="18" charset="0"/>
            </a:rPr>
            <a:t>Рефлексия </a:t>
          </a:r>
          <a:r>
            <a:rPr lang="ru-RU" sz="1200" b="0" dirty="0" smtClean="0">
              <a:latin typeface="Bookman Old Style" panose="02050604050505020204" pitchFamily="18" charset="0"/>
            </a:rPr>
            <a:t>Получилось, не получилось, почему? Зачем я это сделал, для кого? </a:t>
          </a:r>
          <a:endParaRPr lang="ru-RU" sz="1200" b="0" dirty="0">
            <a:latin typeface="Bookman Old Style" panose="02050604050505020204" pitchFamily="18" charset="0"/>
          </a:endParaRPr>
        </a:p>
      </dgm:t>
    </dgm:pt>
    <dgm:pt modelId="{A40257EB-B91F-49E2-8BF7-DE69B4F873A2}" type="parTrans" cxnId="{C44FF9E4-BED9-42BF-A364-7AB590D6CD94}">
      <dgm:prSet/>
      <dgm:spPr/>
      <dgm:t>
        <a:bodyPr/>
        <a:lstStyle/>
        <a:p>
          <a:endParaRPr lang="ru-RU"/>
        </a:p>
      </dgm:t>
    </dgm:pt>
    <dgm:pt modelId="{4103058A-F316-445E-A6F9-A163C9DD5FED}" type="sibTrans" cxnId="{C44FF9E4-BED9-42BF-A364-7AB590D6CD94}">
      <dgm:prSet/>
      <dgm:spPr/>
      <dgm:t>
        <a:bodyPr/>
        <a:lstStyle/>
        <a:p>
          <a:endParaRPr lang="ru-RU"/>
        </a:p>
      </dgm:t>
    </dgm:pt>
    <dgm:pt modelId="{AADB4AC7-C8B7-47CA-B3DD-5A4E70CF87AC}" type="pres">
      <dgm:prSet presAssocID="{C331471E-7FE8-41A1-8ACF-F0654CEE49B7}" presName="CompostProcess" presStyleCnt="0">
        <dgm:presLayoutVars>
          <dgm:dir/>
          <dgm:resizeHandles val="exact"/>
        </dgm:presLayoutVars>
      </dgm:prSet>
      <dgm:spPr/>
      <dgm:t>
        <a:bodyPr/>
        <a:lstStyle/>
        <a:p>
          <a:endParaRPr lang="ru-RU"/>
        </a:p>
      </dgm:t>
    </dgm:pt>
    <dgm:pt modelId="{63953D8B-64C0-48FB-8C4C-090A410F2C2F}" type="pres">
      <dgm:prSet presAssocID="{C331471E-7FE8-41A1-8ACF-F0654CEE49B7}" presName="arrow" presStyleLbl="bgShp" presStyleIdx="0" presStyleCnt="1">
        <dgm:style>
          <a:lnRef idx="1">
            <a:schemeClr val="accent6"/>
          </a:lnRef>
          <a:fillRef idx="2">
            <a:schemeClr val="accent6"/>
          </a:fillRef>
          <a:effectRef idx="1">
            <a:schemeClr val="accent6"/>
          </a:effectRef>
          <a:fontRef idx="minor">
            <a:schemeClr val="dk1"/>
          </a:fontRef>
        </dgm:style>
      </dgm:prSet>
      <dgm:spPr/>
    </dgm:pt>
    <dgm:pt modelId="{34CB9D02-5F37-43F9-880B-1879A96E6482}" type="pres">
      <dgm:prSet presAssocID="{C331471E-7FE8-41A1-8ACF-F0654CEE49B7}" presName="linearProcess" presStyleCnt="0"/>
      <dgm:spPr/>
    </dgm:pt>
    <dgm:pt modelId="{413C09E8-A1D9-4B5A-9397-594F6A5EF380}" type="pres">
      <dgm:prSet presAssocID="{CB6CCA1B-7F57-43AC-9926-34E5B9224BE8}" presName="textNode" presStyleLbl="node1" presStyleIdx="0" presStyleCnt="5" custLinFactNeighborX="-33645">
        <dgm:presLayoutVars>
          <dgm:bulletEnabled val="1"/>
        </dgm:presLayoutVars>
      </dgm:prSet>
      <dgm:spPr/>
      <dgm:t>
        <a:bodyPr/>
        <a:lstStyle/>
        <a:p>
          <a:endParaRPr lang="ru-RU"/>
        </a:p>
      </dgm:t>
    </dgm:pt>
    <dgm:pt modelId="{09FDFAA3-50FE-441A-A423-15400ED89899}" type="pres">
      <dgm:prSet presAssocID="{E851FA11-9517-4D5D-AA57-5DA2AC94815D}" presName="sibTrans" presStyleCnt="0"/>
      <dgm:spPr/>
    </dgm:pt>
    <dgm:pt modelId="{C65FEF02-5DCA-4C65-8F34-E3DCE2C9D0E4}" type="pres">
      <dgm:prSet presAssocID="{2030243E-37AC-4569-9BD4-7DF3A6F87129}" presName="textNode" presStyleLbl="node1" presStyleIdx="1" presStyleCnt="5" custLinFactNeighborX="17688" custLinFactNeighborY="-1825">
        <dgm:presLayoutVars>
          <dgm:bulletEnabled val="1"/>
        </dgm:presLayoutVars>
      </dgm:prSet>
      <dgm:spPr/>
      <dgm:t>
        <a:bodyPr/>
        <a:lstStyle/>
        <a:p>
          <a:endParaRPr lang="ru-RU"/>
        </a:p>
      </dgm:t>
    </dgm:pt>
    <dgm:pt modelId="{8BAD72A8-9B97-418A-8AB0-FB0D57A862EC}" type="pres">
      <dgm:prSet presAssocID="{ADED303B-D815-4AF7-845D-BE415F97F088}" presName="sibTrans" presStyleCnt="0"/>
      <dgm:spPr/>
    </dgm:pt>
    <dgm:pt modelId="{BE74CF9D-8384-4661-9063-A07EAAB61BA4}" type="pres">
      <dgm:prSet presAssocID="{9AF59047-715F-4B15-A2BB-E6C8838917B2}" presName="textNode" presStyleLbl="node1" presStyleIdx="2" presStyleCnt="5" custScaleX="122330">
        <dgm:presLayoutVars>
          <dgm:bulletEnabled val="1"/>
        </dgm:presLayoutVars>
      </dgm:prSet>
      <dgm:spPr/>
      <dgm:t>
        <a:bodyPr/>
        <a:lstStyle/>
        <a:p>
          <a:endParaRPr lang="ru-RU"/>
        </a:p>
      </dgm:t>
    </dgm:pt>
    <dgm:pt modelId="{A895DB16-364C-4C86-B45A-31BC5CF1280A}" type="pres">
      <dgm:prSet presAssocID="{287D35A7-60AB-468D-B8D8-B8DB2F37D840}" presName="sibTrans" presStyleCnt="0"/>
      <dgm:spPr/>
    </dgm:pt>
    <dgm:pt modelId="{67BBCD8E-7C69-45DE-8F19-075D44E88EC0}" type="pres">
      <dgm:prSet presAssocID="{7CA8E71F-6EE5-4330-A96A-7D405B2B13D9}" presName="textNode" presStyleLbl="node1" presStyleIdx="3" presStyleCnt="5" custScaleX="109660" custLinFactNeighborX="-14447">
        <dgm:presLayoutVars>
          <dgm:bulletEnabled val="1"/>
        </dgm:presLayoutVars>
      </dgm:prSet>
      <dgm:spPr/>
      <dgm:t>
        <a:bodyPr/>
        <a:lstStyle/>
        <a:p>
          <a:endParaRPr lang="ru-RU"/>
        </a:p>
      </dgm:t>
    </dgm:pt>
    <dgm:pt modelId="{56F5FAC2-A509-4490-A4D6-B29A3CC482EC}" type="pres">
      <dgm:prSet presAssocID="{4B29E125-24E2-47C2-8F9D-741D47857F39}" presName="sibTrans" presStyleCnt="0"/>
      <dgm:spPr/>
    </dgm:pt>
    <dgm:pt modelId="{6CC277A9-90F7-4E23-9E0D-D60CB90F5FF3}" type="pres">
      <dgm:prSet presAssocID="{319FD0A4-E678-4F05-9151-AB5662D4BD95}" presName="textNode" presStyleLbl="node1" presStyleIdx="4" presStyleCnt="5">
        <dgm:presLayoutVars>
          <dgm:bulletEnabled val="1"/>
        </dgm:presLayoutVars>
      </dgm:prSet>
      <dgm:spPr/>
      <dgm:t>
        <a:bodyPr/>
        <a:lstStyle/>
        <a:p>
          <a:endParaRPr lang="ru-RU"/>
        </a:p>
      </dgm:t>
    </dgm:pt>
  </dgm:ptLst>
  <dgm:cxnLst>
    <dgm:cxn modelId="{5C677E07-FAE0-4176-9336-11CC1E33F925}" type="presOf" srcId="{CB6CCA1B-7F57-43AC-9926-34E5B9224BE8}" destId="{413C09E8-A1D9-4B5A-9397-594F6A5EF380}" srcOrd="0" destOrd="0" presId="urn:microsoft.com/office/officeart/2005/8/layout/hProcess9"/>
    <dgm:cxn modelId="{ACDA6F37-9FDF-4811-9046-BF5469FBEBBC}" srcId="{C331471E-7FE8-41A1-8ACF-F0654CEE49B7}" destId="{2030243E-37AC-4569-9BD4-7DF3A6F87129}" srcOrd="1" destOrd="0" parTransId="{3A2D00A1-3139-4B62-B326-CFEBB581D956}" sibTransId="{ADED303B-D815-4AF7-845D-BE415F97F088}"/>
    <dgm:cxn modelId="{D511C093-7B1D-4029-B35B-C459D0412F5F}" srcId="{C331471E-7FE8-41A1-8ACF-F0654CEE49B7}" destId="{CB6CCA1B-7F57-43AC-9926-34E5B9224BE8}" srcOrd="0" destOrd="0" parTransId="{FB82F707-C310-42DD-A529-868FD634D0F9}" sibTransId="{E851FA11-9517-4D5D-AA57-5DA2AC94815D}"/>
    <dgm:cxn modelId="{AB206D6B-ECCD-4B18-B0C0-662011B2FA36}" srcId="{C331471E-7FE8-41A1-8ACF-F0654CEE49B7}" destId="{7CA8E71F-6EE5-4330-A96A-7D405B2B13D9}" srcOrd="3" destOrd="0" parTransId="{A42A5409-2276-4E4D-B412-C138534EA4D9}" sibTransId="{4B29E125-24E2-47C2-8F9D-741D47857F39}"/>
    <dgm:cxn modelId="{3EBE3FE2-EE43-4EC9-A5D5-2FF2192076B9}" type="presOf" srcId="{C331471E-7FE8-41A1-8ACF-F0654CEE49B7}" destId="{AADB4AC7-C8B7-47CA-B3DD-5A4E70CF87AC}" srcOrd="0" destOrd="0" presId="urn:microsoft.com/office/officeart/2005/8/layout/hProcess9"/>
    <dgm:cxn modelId="{1B1BE041-9FDE-449C-9FC2-8B965A69C045}" type="presOf" srcId="{7CA8E71F-6EE5-4330-A96A-7D405B2B13D9}" destId="{67BBCD8E-7C69-45DE-8F19-075D44E88EC0}" srcOrd="0" destOrd="0" presId="urn:microsoft.com/office/officeart/2005/8/layout/hProcess9"/>
    <dgm:cxn modelId="{C44FF9E4-BED9-42BF-A364-7AB590D6CD94}" srcId="{C331471E-7FE8-41A1-8ACF-F0654CEE49B7}" destId="{319FD0A4-E678-4F05-9151-AB5662D4BD95}" srcOrd="4" destOrd="0" parTransId="{A40257EB-B91F-49E2-8BF7-DE69B4F873A2}" sibTransId="{4103058A-F316-445E-A6F9-A163C9DD5FED}"/>
    <dgm:cxn modelId="{10D621B3-B984-464B-B4F9-3F029A705E28}" type="presOf" srcId="{9AF59047-715F-4B15-A2BB-E6C8838917B2}" destId="{BE74CF9D-8384-4661-9063-A07EAAB61BA4}" srcOrd="0" destOrd="0" presId="urn:microsoft.com/office/officeart/2005/8/layout/hProcess9"/>
    <dgm:cxn modelId="{681BDBDA-A0EF-461E-9F9A-46986A0CB98E}" type="presOf" srcId="{2030243E-37AC-4569-9BD4-7DF3A6F87129}" destId="{C65FEF02-5DCA-4C65-8F34-E3DCE2C9D0E4}" srcOrd="0" destOrd="0" presId="urn:microsoft.com/office/officeart/2005/8/layout/hProcess9"/>
    <dgm:cxn modelId="{FE6D26CD-54A0-4740-88B3-A6CC52950E07}" srcId="{C331471E-7FE8-41A1-8ACF-F0654CEE49B7}" destId="{9AF59047-715F-4B15-A2BB-E6C8838917B2}" srcOrd="2" destOrd="0" parTransId="{005A2437-532D-4DFE-A31A-03955528338D}" sibTransId="{287D35A7-60AB-468D-B8D8-B8DB2F37D840}"/>
    <dgm:cxn modelId="{FDA7E6C4-5B77-4F84-93C1-5CD57202BE53}" type="presOf" srcId="{319FD0A4-E678-4F05-9151-AB5662D4BD95}" destId="{6CC277A9-90F7-4E23-9E0D-D60CB90F5FF3}" srcOrd="0" destOrd="0" presId="urn:microsoft.com/office/officeart/2005/8/layout/hProcess9"/>
    <dgm:cxn modelId="{410F5B08-D784-46ED-95A3-86D635FFDCEE}" type="presParOf" srcId="{AADB4AC7-C8B7-47CA-B3DD-5A4E70CF87AC}" destId="{63953D8B-64C0-48FB-8C4C-090A410F2C2F}" srcOrd="0" destOrd="0" presId="urn:microsoft.com/office/officeart/2005/8/layout/hProcess9"/>
    <dgm:cxn modelId="{9C18322C-AFFA-42B0-9127-0857812C0890}" type="presParOf" srcId="{AADB4AC7-C8B7-47CA-B3DD-5A4E70CF87AC}" destId="{34CB9D02-5F37-43F9-880B-1879A96E6482}" srcOrd="1" destOrd="0" presId="urn:microsoft.com/office/officeart/2005/8/layout/hProcess9"/>
    <dgm:cxn modelId="{7F493865-1FD7-4E96-8CC9-81866AE899E1}" type="presParOf" srcId="{34CB9D02-5F37-43F9-880B-1879A96E6482}" destId="{413C09E8-A1D9-4B5A-9397-594F6A5EF380}" srcOrd="0" destOrd="0" presId="urn:microsoft.com/office/officeart/2005/8/layout/hProcess9"/>
    <dgm:cxn modelId="{38839852-9FB0-4276-8EF7-E4B24CB3E079}" type="presParOf" srcId="{34CB9D02-5F37-43F9-880B-1879A96E6482}" destId="{09FDFAA3-50FE-441A-A423-15400ED89899}" srcOrd="1" destOrd="0" presId="urn:microsoft.com/office/officeart/2005/8/layout/hProcess9"/>
    <dgm:cxn modelId="{C4453A2E-D0F5-4D57-95C4-6B7B725C3D31}" type="presParOf" srcId="{34CB9D02-5F37-43F9-880B-1879A96E6482}" destId="{C65FEF02-5DCA-4C65-8F34-E3DCE2C9D0E4}" srcOrd="2" destOrd="0" presId="urn:microsoft.com/office/officeart/2005/8/layout/hProcess9"/>
    <dgm:cxn modelId="{4D0A4826-349F-401C-A7B2-7CC0982AAF4A}" type="presParOf" srcId="{34CB9D02-5F37-43F9-880B-1879A96E6482}" destId="{8BAD72A8-9B97-418A-8AB0-FB0D57A862EC}" srcOrd="3" destOrd="0" presId="urn:microsoft.com/office/officeart/2005/8/layout/hProcess9"/>
    <dgm:cxn modelId="{C4B1D459-AECA-4BC2-AF4A-5308119955DF}" type="presParOf" srcId="{34CB9D02-5F37-43F9-880B-1879A96E6482}" destId="{BE74CF9D-8384-4661-9063-A07EAAB61BA4}" srcOrd="4" destOrd="0" presId="urn:microsoft.com/office/officeart/2005/8/layout/hProcess9"/>
    <dgm:cxn modelId="{92647359-114A-4D5A-8DF2-ADFF7D332C35}" type="presParOf" srcId="{34CB9D02-5F37-43F9-880B-1879A96E6482}" destId="{A895DB16-364C-4C86-B45A-31BC5CF1280A}" srcOrd="5" destOrd="0" presId="urn:microsoft.com/office/officeart/2005/8/layout/hProcess9"/>
    <dgm:cxn modelId="{8EA48B05-D49E-4B6C-B12D-66E22C35197C}" type="presParOf" srcId="{34CB9D02-5F37-43F9-880B-1879A96E6482}" destId="{67BBCD8E-7C69-45DE-8F19-075D44E88EC0}" srcOrd="6" destOrd="0" presId="urn:microsoft.com/office/officeart/2005/8/layout/hProcess9"/>
    <dgm:cxn modelId="{7E33B608-7628-40A5-A3E7-C51BF416AAD8}" type="presParOf" srcId="{34CB9D02-5F37-43F9-880B-1879A96E6482}" destId="{56F5FAC2-A509-4490-A4D6-B29A3CC482EC}" srcOrd="7" destOrd="0" presId="urn:microsoft.com/office/officeart/2005/8/layout/hProcess9"/>
    <dgm:cxn modelId="{CFED3233-D2F1-45E5-B129-DE443D56E07E}" type="presParOf" srcId="{34CB9D02-5F37-43F9-880B-1879A96E6482}" destId="{6CC277A9-90F7-4E23-9E0D-D60CB90F5FF3}"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7F2003-FD90-43D9-BAFD-972611C965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72608A5-577D-4721-9608-B4D5A92FBEBD}">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000" dirty="0" smtClean="0">
              <a:latin typeface="Bookman Old Style" panose="02050604050505020204" pitchFamily="18" charset="0"/>
            </a:rPr>
            <a:t>Содержание дошкольного образования  определяется образовательной программой дошкольного образования (ОП ДО).</a:t>
          </a:r>
          <a:endParaRPr lang="ru-RU" sz="2000" dirty="0">
            <a:latin typeface="Bookman Old Style" panose="02050604050505020204" pitchFamily="18" charset="0"/>
          </a:endParaRPr>
        </a:p>
      </dgm:t>
    </dgm:pt>
    <dgm:pt modelId="{0514C42C-DDF6-40BB-B65F-F7E8535E75EB}" type="parTrans" cxnId="{A5C672C4-4406-4835-AB58-C633B2063C4A}">
      <dgm:prSet/>
      <dgm:spPr/>
      <dgm:t>
        <a:bodyPr/>
        <a:lstStyle/>
        <a:p>
          <a:endParaRPr lang="ru-RU"/>
        </a:p>
      </dgm:t>
    </dgm:pt>
    <dgm:pt modelId="{69F8EB87-1AA1-4AA4-90E9-90F251698D08}" type="sibTrans" cxnId="{A5C672C4-4406-4835-AB58-C633B2063C4A}">
      <dgm:prSet/>
      <dgm:spPr/>
      <dgm:t>
        <a:bodyPr/>
        <a:lstStyle/>
        <a:p>
          <a:endParaRPr lang="ru-RU"/>
        </a:p>
      </dgm:t>
    </dgm:pt>
    <dgm:pt modelId="{97DE7858-195A-463C-8C1A-393049EA5BA0}">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ru-RU" sz="2000" dirty="0" smtClean="0">
              <a:latin typeface="Bookman Old Style" panose="02050604050505020204" pitchFamily="18" charset="0"/>
            </a:rPr>
            <a:t>Требования к структуре, объему, условиям реализации и результатам освоения ОП определяются ФГОС ДО.</a:t>
          </a:r>
          <a:endParaRPr lang="ru-RU" sz="2000" dirty="0">
            <a:latin typeface="Bookman Old Style" panose="02050604050505020204" pitchFamily="18" charset="0"/>
          </a:endParaRPr>
        </a:p>
      </dgm:t>
    </dgm:pt>
    <dgm:pt modelId="{BE04034C-7B26-4C1D-82BA-B7BC15C38F38}" type="parTrans" cxnId="{DA65BFE0-9AFF-48C8-B3A2-018FF9B72C83}">
      <dgm:prSet/>
      <dgm:spPr/>
      <dgm:t>
        <a:bodyPr/>
        <a:lstStyle/>
        <a:p>
          <a:endParaRPr lang="ru-RU"/>
        </a:p>
      </dgm:t>
    </dgm:pt>
    <dgm:pt modelId="{9F886ADC-0335-4560-BBDF-0599EF489607}" type="sibTrans" cxnId="{DA65BFE0-9AFF-48C8-B3A2-018FF9B72C83}">
      <dgm:prSet/>
      <dgm:spPr/>
      <dgm:t>
        <a:bodyPr/>
        <a:lstStyle/>
        <a:p>
          <a:endParaRPr lang="ru-RU"/>
        </a:p>
      </dgm:t>
    </dgm:pt>
    <dgm:pt modelId="{665A2002-3EA1-4724-9888-36CDD3BFD224}">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000" dirty="0" smtClean="0">
              <a:latin typeface="Bookman Old Style" panose="02050604050505020204" pitchFamily="18" charset="0"/>
            </a:rPr>
            <a:t>ОП ДО самостоятельно разрабатываются и утверждаются образовательными организациями.</a:t>
          </a:r>
          <a:endParaRPr lang="ru-RU" sz="2000" dirty="0">
            <a:latin typeface="Bookman Old Style" panose="02050604050505020204" pitchFamily="18" charset="0"/>
          </a:endParaRPr>
        </a:p>
      </dgm:t>
    </dgm:pt>
    <dgm:pt modelId="{D6034E09-EDFC-4404-B2C0-66490469790E}" type="parTrans" cxnId="{4D5AC13D-FB6B-4C10-8BF3-047F7FBBA451}">
      <dgm:prSet/>
      <dgm:spPr/>
      <dgm:t>
        <a:bodyPr/>
        <a:lstStyle/>
        <a:p>
          <a:endParaRPr lang="ru-RU"/>
        </a:p>
      </dgm:t>
    </dgm:pt>
    <dgm:pt modelId="{90829FE5-7B7A-4848-B189-097D859C76D8}" type="sibTrans" cxnId="{4D5AC13D-FB6B-4C10-8BF3-047F7FBBA451}">
      <dgm:prSet/>
      <dgm:spPr/>
      <dgm:t>
        <a:bodyPr/>
        <a:lstStyle/>
        <a:p>
          <a:endParaRPr lang="ru-RU"/>
        </a:p>
      </dgm:t>
    </dgm:pt>
    <dgm:pt modelId="{98AF3B87-CF16-4A5E-8586-5AF9476E2B8B}">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ru-RU" sz="2000" dirty="0" smtClean="0">
              <a:latin typeface="Bookman Old Style" panose="02050604050505020204" pitchFamily="18" charset="0"/>
            </a:rPr>
            <a:t>ОП ДО разрабатываются и утверждаются образовательной организацией в соответствии с ФГОС ДО и с учетом соответствующих примерных ОП ДО.</a:t>
          </a:r>
          <a:endParaRPr lang="ru-RU" sz="2000" dirty="0">
            <a:latin typeface="Bookman Old Style" panose="02050604050505020204" pitchFamily="18" charset="0"/>
          </a:endParaRPr>
        </a:p>
      </dgm:t>
    </dgm:pt>
    <dgm:pt modelId="{975CD096-CF05-49DE-BC40-0474DB62D6CA}" type="parTrans" cxnId="{6E241B6A-8CA9-4CA5-BCC6-F584D2750E89}">
      <dgm:prSet/>
      <dgm:spPr/>
      <dgm:t>
        <a:bodyPr/>
        <a:lstStyle/>
        <a:p>
          <a:endParaRPr lang="ru-RU"/>
        </a:p>
      </dgm:t>
    </dgm:pt>
    <dgm:pt modelId="{C281F29D-E361-416A-A0AF-BBA962B4C322}" type="sibTrans" cxnId="{6E241B6A-8CA9-4CA5-BCC6-F584D2750E89}">
      <dgm:prSet/>
      <dgm:spPr/>
      <dgm:t>
        <a:bodyPr/>
        <a:lstStyle/>
        <a:p>
          <a:endParaRPr lang="ru-RU"/>
        </a:p>
      </dgm:t>
    </dgm:pt>
    <dgm:pt modelId="{61A4E82A-1756-459D-801A-26BE78353BE1}" type="pres">
      <dgm:prSet presAssocID="{ED7F2003-FD90-43D9-BAFD-972611C965E9}" presName="linear" presStyleCnt="0">
        <dgm:presLayoutVars>
          <dgm:animLvl val="lvl"/>
          <dgm:resizeHandles val="exact"/>
        </dgm:presLayoutVars>
      </dgm:prSet>
      <dgm:spPr/>
      <dgm:t>
        <a:bodyPr/>
        <a:lstStyle/>
        <a:p>
          <a:endParaRPr lang="ru-RU"/>
        </a:p>
      </dgm:t>
    </dgm:pt>
    <dgm:pt modelId="{AFC10E23-2018-46FB-A8CE-8CFD825A934F}" type="pres">
      <dgm:prSet presAssocID="{972608A5-577D-4721-9608-B4D5A92FBEBD}" presName="parentText" presStyleLbl="node1" presStyleIdx="0" presStyleCnt="4">
        <dgm:presLayoutVars>
          <dgm:chMax val="0"/>
          <dgm:bulletEnabled val="1"/>
        </dgm:presLayoutVars>
      </dgm:prSet>
      <dgm:spPr/>
      <dgm:t>
        <a:bodyPr/>
        <a:lstStyle/>
        <a:p>
          <a:endParaRPr lang="ru-RU"/>
        </a:p>
      </dgm:t>
    </dgm:pt>
    <dgm:pt modelId="{E3D0D0BB-C33C-4055-9893-90C37DD3FA00}" type="pres">
      <dgm:prSet presAssocID="{69F8EB87-1AA1-4AA4-90E9-90F251698D08}" presName="spacer" presStyleCnt="0"/>
      <dgm:spPr/>
    </dgm:pt>
    <dgm:pt modelId="{078760AF-DB2D-4FD9-B6F4-17D68642FC7F}" type="pres">
      <dgm:prSet presAssocID="{97DE7858-195A-463C-8C1A-393049EA5BA0}" presName="parentText" presStyleLbl="node1" presStyleIdx="1" presStyleCnt="4">
        <dgm:presLayoutVars>
          <dgm:chMax val="0"/>
          <dgm:bulletEnabled val="1"/>
        </dgm:presLayoutVars>
      </dgm:prSet>
      <dgm:spPr/>
      <dgm:t>
        <a:bodyPr/>
        <a:lstStyle/>
        <a:p>
          <a:endParaRPr lang="ru-RU"/>
        </a:p>
      </dgm:t>
    </dgm:pt>
    <dgm:pt modelId="{AF5B8942-3BF2-4B9C-868C-1CD3AAE3315E}" type="pres">
      <dgm:prSet presAssocID="{9F886ADC-0335-4560-BBDF-0599EF489607}" presName="spacer" presStyleCnt="0"/>
      <dgm:spPr/>
    </dgm:pt>
    <dgm:pt modelId="{331AFB2C-96D4-4591-9234-73B89C96209C}" type="pres">
      <dgm:prSet presAssocID="{665A2002-3EA1-4724-9888-36CDD3BFD224}" presName="parentText" presStyleLbl="node1" presStyleIdx="2" presStyleCnt="4">
        <dgm:presLayoutVars>
          <dgm:chMax val="0"/>
          <dgm:bulletEnabled val="1"/>
        </dgm:presLayoutVars>
      </dgm:prSet>
      <dgm:spPr/>
      <dgm:t>
        <a:bodyPr/>
        <a:lstStyle/>
        <a:p>
          <a:endParaRPr lang="ru-RU"/>
        </a:p>
      </dgm:t>
    </dgm:pt>
    <dgm:pt modelId="{81B47624-DEC3-4CE6-8841-492AB89836E0}" type="pres">
      <dgm:prSet presAssocID="{90829FE5-7B7A-4848-B189-097D859C76D8}" presName="spacer" presStyleCnt="0"/>
      <dgm:spPr/>
    </dgm:pt>
    <dgm:pt modelId="{46A43655-1114-4C82-A642-03BCDBCEFC51}" type="pres">
      <dgm:prSet presAssocID="{98AF3B87-CF16-4A5E-8586-5AF9476E2B8B}" presName="parentText" presStyleLbl="node1" presStyleIdx="3" presStyleCnt="4">
        <dgm:presLayoutVars>
          <dgm:chMax val="0"/>
          <dgm:bulletEnabled val="1"/>
        </dgm:presLayoutVars>
      </dgm:prSet>
      <dgm:spPr/>
      <dgm:t>
        <a:bodyPr/>
        <a:lstStyle/>
        <a:p>
          <a:endParaRPr lang="ru-RU"/>
        </a:p>
      </dgm:t>
    </dgm:pt>
  </dgm:ptLst>
  <dgm:cxnLst>
    <dgm:cxn modelId="{DA65BFE0-9AFF-48C8-B3A2-018FF9B72C83}" srcId="{ED7F2003-FD90-43D9-BAFD-972611C965E9}" destId="{97DE7858-195A-463C-8C1A-393049EA5BA0}" srcOrd="1" destOrd="0" parTransId="{BE04034C-7B26-4C1D-82BA-B7BC15C38F38}" sibTransId="{9F886ADC-0335-4560-BBDF-0599EF489607}"/>
    <dgm:cxn modelId="{1B32736F-ADD0-4B0E-8442-8F1A4734E7CB}" type="presOf" srcId="{665A2002-3EA1-4724-9888-36CDD3BFD224}" destId="{331AFB2C-96D4-4591-9234-73B89C96209C}" srcOrd="0" destOrd="0" presId="urn:microsoft.com/office/officeart/2005/8/layout/vList2"/>
    <dgm:cxn modelId="{6448DF23-43B8-4335-958F-ABE95BA61336}" type="presOf" srcId="{972608A5-577D-4721-9608-B4D5A92FBEBD}" destId="{AFC10E23-2018-46FB-A8CE-8CFD825A934F}" srcOrd="0" destOrd="0" presId="urn:microsoft.com/office/officeart/2005/8/layout/vList2"/>
    <dgm:cxn modelId="{82FD71CE-489B-43D2-A2F8-CB2216225BCC}" type="presOf" srcId="{ED7F2003-FD90-43D9-BAFD-972611C965E9}" destId="{61A4E82A-1756-459D-801A-26BE78353BE1}" srcOrd="0" destOrd="0" presId="urn:microsoft.com/office/officeart/2005/8/layout/vList2"/>
    <dgm:cxn modelId="{6E241B6A-8CA9-4CA5-BCC6-F584D2750E89}" srcId="{ED7F2003-FD90-43D9-BAFD-972611C965E9}" destId="{98AF3B87-CF16-4A5E-8586-5AF9476E2B8B}" srcOrd="3" destOrd="0" parTransId="{975CD096-CF05-49DE-BC40-0474DB62D6CA}" sibTransId="{C281F29D-E361-416A-A0AF-BBA962B4C322}"/>
    <dgm:cxn modelId="{F4DE93CD-F5E2-43D3-BA45-5C044EE681A7}" type="presOf" srcId="{98AF3B87-CF16-4A5E-8586-5AF9476E2B8B}" destId="{46A43655-1114-4C82-A642-03BCDBCEFC51}" srcOrd="0" destOrd="0" presId="urn:microsoft.com/office/officeart/2005/8/layout/vList2"/>
    <dgm:cxn modelId="{B2C64C47-E1FC-4D28-9F29-60E6A5D28BB6}" type="presOf" srcId="{97DE7858-195A-463C-8C1A-393049EA5BA0}" destId="{078760AF-DB2D-4FD9-B6F4-17D68642FC7F}" srcOrd="0" destOrd="0" presId="urn:microsoft.com/office/officeart/2005/8/layout/vList2"/>
    <dgm:cxn modelId="{4D5AC13D-FB6B-4C10-8BF3-047F7FBBA451}" srcId="{ED7F2003-FD90-43D9-BAFD-972611C965E9}" destId="{665A2002-3EA1-4724-9888-36CDD3BFD224}" srcOrd="2" destOrd="0" parTransId="{D6034E09-EDFC-4404-B2C0-66490469790E}" sibTransId="{90829FE5-7B7A-4848-B189-097D859C76D8}"/>
    <dgm:cxn modelId="{A5C672C4-4406-4835-AB58-C633B2063C4A}" srcId="{ED7F2003-FD90-43D9-BAFD-972611C965E9}" destId="{972608A5-577D-4721-9608-B4D5A92FBEBD}" srcOrd="0" destOrd="0" parTransId="{0514C42C-DDF6-40BB-B65F-F7E8535E75EB}" sibTransId="{69F8EB87-1AA1-4AA4-90E9-90F251698D08}"/>
    <dgm:cxn modelId="{E629FFAF-77B3-4681-911A-3882497827DD}" type="presParOf" srcId="{61A4E82A-1756-459D-801A-26BE78353BE1}" destId="{AFC10E23-2018-46FB-A8CE-8CFD825A934F}" srcOrd="0" destOrd="0" presId="urn:microsoft.com/office/officeart/2005/8/layout/vList2"/>
    <dgm:cxn modelId="{B0E5DDBB-7D46-40C9-AFD7-8D66AC8F63E7}" type="presParOf" srcId="{61A4E82A-1756-459D-801A-26BE78353BE1}" destId="{E3D0D0BB-C33C-4055-9893-90C37DD3FA00}" srcOrd="1" destOrd="0" presId="urn:microsoft.com/office/officeart/2005/8/layout/vList2"/>
    <dgm:cxn modelId="{E63487E6-2206-42D9-9801-DD4DA46A1008}" type="presParOf" srcId="{61A4E82A-1756-459D-801A-26BE78353BE1}" destId="{078760AF-DB2D-4FD9-B6F4-17D68642FC7F}" srcOrd="2" destOrd="0" presId="urn:microsoft.com/office/officeart/2005/8/layout/vList2"/>
    <dgm:cxn modelId="{8F4351BF-FE2E-4560-90E9-F3DE506C7D18}" type="presParOf" srcId="{61A4E82A-1756-459D-801A-26BE78353BE1}" destId="{AF5B8942-3BF2-4B9C-868C-1CD3AAE3315E}" srcOrd="3" destOrd="0" presId="urn:microsoft.com/office/officeart/2005/8/layout/vList2"/>
    <dgm:cxn modelId="{29F163D4-5465-4390-AB93-1B4957907EF9}" type="presParOf" srcId="{61A4E82A-1756-459D-801A-26BE78353BE1}" destId="{331AFB2C-96D4-4591-9234-73B89C96209C}" srcOrd="4" destOrd="0" presId="urn:microsoft.com/office/officeart/2005/8/layout/vList2"/>
    <dgm:cxn modelId="{E395DC01-5A3D-4660-94A9-E1C3BC13F4C9}" type="presParOf" srcId="{61A4E82A-1756-459D-801A-26BE78353BE1}" destId="{81B47624-DEC3-4CE6-8841-492AB89836E0}" srcOrd="5" destOrd="0" presId="urn:microsoft.com/office/officeart/2005/8/layout/vList2"/>
    <dgm:cxn modelId="{B1F3F058-711A-48F0-AEAC-F5575966BBD7}" type="presParOf" srcId="{61A4E82A-1756-459D-801A-26BE78353BE1}" destId="{46A43655-1114-4C82-A642-03BCDBCEFC5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39237-C752-4D36-AAF2-FC1D1E24E09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C89F1DD4-3CD3-4CF5-A381-77E0B7FC3B67}">
      <dgm:prSet custT="1"/>
      <dgm:spPr/>
      <dgm:t>
        <a:bodyPr/>
        <a:lstStyle/>
        <a:p>
          <a:pPr rtl="0"/>
          <a:r>
            <a:rPr lang="ru-RU" sz="2400" dirty="0" smtClean="0">
              <a:latin typeface="Bookman Old Style" pitchFamily="18" charset="0"/>
            </a:rPr>
            <a:t>Образовательные ситуации;</a:t>
          </a:r>
          <a:endParaRPr lang="ru-RU" sz="2400" dirty="0">
            <a:latin typeface="Bookman Old Style" pitchFamily="18" charset="0"/>
          </a:endParaRPr>
        </a:p>
      </dgm:t>
    </dgm:pt>
    <dgm:pt modelId="{2FB527B0-680C-467D-B316-93DC35019AF2}" type="parTrans" cxnId="{8560B215-FD85-477B-942B-F4A92340A1CA}">
      <dgm:prSet/>
      <dgm:spPr/>
      <dgm:t>
        <a:bodyPr/>
        <a:lstStyle/>
        <a:p>
          <a:endParaRPr lang="ru-RU"/>
        </a:p>
      </dgm:t>
    </dgm:pt>
    <dgm:pt modelId="{C3B91100-4E90-42C4-925A-8C73D8CB11F1}" type="sibTrans" cxnId="{8560B215-FD85-477B-942B-F4A92340A1CA}">
      <dgm:prSet/>
      <dgm:spPr/>
      <dgm:t>
        <a:bodyPr/>
        <a:lstStyle/>
        <a:p>
          <a:endParaRPr lang="ru-RU"/>
        </a:p>
      </dgm:t>
    </dgm:pt>
    <dgm:pt modelId="{D0A1C97C-3844-4A62-B6B4-DA2114EE3878}">
      <dgm:prSet custT="1"/>
      <dgm:spPr/>
      <dgm:t>
        <a:bodyPr/>
        <a:lstStyle/>
        <a:p>
          <a:pPr rtl="0"/>
          <a:r>
            <a:rPr lang="ru-RU" sz="2400" dirty="0" smtClean="0">
              <a:latin typeface="Bookman Old Style" pitchFamily="18" charset="0"/>
            </a:rPr>
            <a:t>Непосредственно образовательная деятельность (занятия);</a:t>
          </a:r>
          <a:endParaRPr lang="ru-RU" sz="2400" dirty="0">
            <a:latin typeface="Bookman Old Style" pitchFamily="18" charset="0"/>
          </a:endParaRPr>
        </a:p>
      </dgm:t>
    </dgm:pt>
    <dgm:pt modelId="{D0CC8594-3C12-486C-A6F8-176320C368CE}" type="parTrans" cxnId="{B752296F-AF3A-41D4-9833-32ACA4A49708}">
      <dgm:prSet/>
      <dgm:spPr/>
      <dgm:t>
        <a:bodyPr/>
        <a:lstStyle/>
        <a:p>
          <a:endParaRPr lang="ru-RU"/>
        </a:p>
      </dgm:t>
    </dgm:pt>
    <dgm:pt modelId="{8908FC14-7E7B-403D-B908-9DC02D8F1CC2}" type="sibTrans" cxnId="{B752296F-AF3A-41D4-9833-32ACA4A49708}">
      <dgm:prSet/>
      <dgm:spPr/>
      <dgm:t>
        <a:bodyPr/>
        <a:lstStyle/>
        <a:p>
          <a:endParaRPr lang="ru-RU"/>
        </a:p>
      </dgm:t>
    </dgm:pt>
    <dgm:pt modelId="{A6E4BC38-57D3-4970-82D0-CE272E47276B}">
      <dgm:prSet custT="1"/>
      <dgm:spPr/>
      <dgm:t>
        <a:bodyPr/>
        <a:lstStyle/>
        <a:p>
          <a:pPr rtl="0"/>
          <a:r>
            <a:rPr lang="ru-RU" sz="2400" dirty="0" smtClean="0">
              <a:latin typeface="Bookman Old Style" pitchFamily="18" charset="0"/>
            </a:rPr>
            <a:t>Образовательная деятельность, осуществляемая в ходе режимных моментов </a:t>
          </a:r>
          <a:endParaRPr lang="ru-RU" sz="2400" dirty="0">
            <a:latin typeface="Bookman Old Style" pitchFamily="18" charset="0"/>
          </a:endParaRPr>
        </a:p>
      </dgm:t>
    </dgm:pt>
    <dgm:pt modelId="{0694408D-7865-47AF-840D-4AE6BE05027B}" type="parTrans" cxnId="{A7EF828D-A27F-478F-A988-4CB0A9FB8946}">
      <dgm:prSet/>
      <dgm:spPr/>
      <dgm:t>
        <a:bodyPr/>
        <a:lstStyle/>
        <a:p>
          <a:endParaRPr lang="ru-RU"/>
        </a:p>
      </dgm:t>
    </dgm:pt>
    <dgm:pt modelId="{743E0A6F-1E25-4A3A-930C-1B8017B05D84}" type="sibTrans" cxnId="{A7EF828D-A27F-478F-A988-4CB0A9FB8946}">
      <dgm:prSet/>
      <dgm:spPr/>
      <dgm:t>
        <a:bodyPr/>
        <a:lstStyle/>
        <a:p>
          <a:endParaRPr lang="ru-RU"/>
        </a:p>
      </dgm:t>
    </dgm:pt>
    <dgm:pt modelId="{A1290483-9A0D-4F1F-9806-D04E295EF100}">
      <dgm:prSet custT="1"/>
      <dgm:spPr/>
      <dgm:t>
        <a:bodyPr/>
        <a:lstStyle/>
        <a:p>
          <a:pPr rtl="0"/>
          <a:r>
            <a:rPr lang="ru-RU" sz="2400" dirty="0" smtClean="0">
              <a:latin typeface="Bookman Old Style" pitchFamily="18" charset="0"/>
            </a:rPr>
            <a:t>Образовательная деятельность, осуществляемая  в культурных практиках.</a:t>
          </a:r>
          <a:endParaRPr lang="ru-RU" sz="2400" dirty="0">
            <a:latin typeface="Bookman Old Style" pitchFamily="18" charset="0"/>
          </a:endParaRPr>
        </a:p>
      </dgm:t>
    </dgm:pt>
    <dgm:pt modelId="{31F3315E-5E72-44DD-A9D4-27F4799B18DD}" type="parTrans" cxnId="{C67FC10C-D3B5-49B8-93CC-202A98621724}">
      <dgm:prSet/>
      <dgm:spPr/>
      <dgm:t>
        <a:bodyPr/>
        <a:lstStyle/>
        <a:p>
          <a:endParaRPr lang="ru-RU"/>
        </a:p>
      </dgm:t>
    </dgm:pt>
    <dgm:pt modelId="{9B816DD0-F934-4022-88B4-6719096D40AB}" type="sibTrans" cxnId="{C67FC10C-D3B5-49B8-93CC-202A98621724}">
      <dgm:prSet/>
      <dgm:spPr/>
      <dgm:t>
        <a:bodyPr/>
        <a:lstStyle/>
        <a:p>
          <a:endParaRPr lang="ru-RU"/>
        </a:p>
      </dgm:t>
    </dgm:pt>
    <dgm:pt modelId="{567CA6AA-5638-4FA1-8D57-C773FE6457FA}" type="pres">
      <dgm:prSet presAssocID="{FE039237-C752-4D36-AAF2-FC1D1E24E090}" presName="linear" presStyleCnt="0">
        <dgm:presLayoutVars>
          <dgm:animLvl val="lvl"/>
          <dgm:resizeHandles val="exact"/>
        </dgm:presLayoutVars>
      </dgm:prSet>
      <dgm:spPr/>
      <dgm:t>
        <a:bodyPr/>
        <a:lstStyle/>
        <a:p>
          <a:endParaRPr lang="ru-RU"/>
        </a:p>
      </dgm:t>
    </dgm:pt>
    <dgm:pt modelId="{32047C3A-68C1-4751-8946-970BCC7EF4F5}" type="pres">
      <dgm:prSet presAssocID="{C89F1DD4-3CD3-4CF5-A381-77E0B7FC3B67}" presName="parentText" presStyleLbl="node1" presStyleIdx="0" presStyleCnt="4">
        <dgm:presLayoutVars>
          <dgm:chMax val="0"/>
          <dgm:bulletEnabled val="1"/>
        </dgm:presLayoutVars>
      </dgm:prSet>
      <dgm:spPr/>
      <dgm:t>
        <a:bodyPr/>
        <a:lstStyle/>
        <a:p>
          <a:endParaRPr lang="ru-RU"/>
        </a:p>
      </dgm:t>
    </dgm:pt>
    <dgm:pt modelId="{E2E26177-AD07-4BD1-90C3-E6C27FBC78DF}" type="pres">
      <dgm:prSet presAssocID="{C3B91100-4E90-42C4-925A-8C73D8CB11F1}" presName="spacer" presStyleCnt="0"/>
      <dgm:spPr/>
    </dgm:pt>
    <dgm:pt modelId="{9CB1290C-BECB-40C9-B968-B54FBD13ABF4}" type="pres">
      <dgm:prSet presAssocID="{D0A1C97C-3844-4A62-B6B4-DA2114EE3878}" presName="parentText" presStyleLbl="node1" presStyleIdx="1" presStyleCnt="4">
        <dgm:presLayoutVars>
          <dgm:chMax val="0"/>
          <dgm:bulletEnabled val="1"/>
        </dgm:presLayoutVars>
      </dgm:prSet>
      <dgm:spPr/>
      <dgm:t>
        <a:bodyPr/>
        <a:lstStyle/>
        <a:p>
          <a:endParaRPr lang="ru-RU"/>
        </a:p>
      </dgm:t>
    </dgm:pt>
    <dgm:pt modelId="{23A8E1D3-A41B-4DB8-A838-46CA8F155C84}" type="pres">
      <dgm:prSet presAssocID="{8908FC14-7E7B-403D-B908-9DC02D8F1CC2}" presName="spacer" presStyleCnt="0"/>
      <dgm:spPr/>
    </dgm:pt>
    <dgm:pt modelId="{1A7D0F38-9692-40CF-B1CD-672BBED76A4B}" type="pres">
      <dgm:prSet presAssocID="{A6E4BC38-57D3-4970-82D0-CE272E47276B}" presName="parentText" presStyleLbl="node1" presStyleIdx="2" presStyleCnt="4">
        <dgm:presLayoutVars>
          <dgm:chMax val="0"/>
          <dgm:bulletEnabled val="1"/>
        </dgm:presLayoutVars>
      </dgm:prSet>
      <dgm:spPr/>
      <dgm:t>
        <a:bodyPr/>
        <a:lstStyle/>
        <a:p>
          <a:endParaRPr lang="ru-RU"/>
        </a:p>
      </dgm:t>
    </dgm:pt>
    <dgm:pt modelId="{F71CFAE5-105A-4E4A-8C5E-FAB92ED9D537}" type="pres">
      <dgm:prSet presAssocID="{743E0A6F-1E25-4A3A-930C-1B8017B05D84}" presName="spacer" presStyleCnt="0"/>
      <dgm:spPr/>
    </dgm:pt>
    <dgm:pt modelId="{7E4E0A51-3C07-4D7B-B650-259B2C87C7F1}" type="pres">
      <dgm:prSet presAssocID="{A1290483-9A0D-4F1F-9806-D04E295EF100}" presName="parentText" presStyleLbl="node1" presStyleIdx="3" presStyleCnt="4">
        <dgm:presLayoutVars>
          <dgm:chMax val="0"/>
          <dgm:bulletEnabled val="1"/>
        </dgm:presLayoutVars>
      </dgm:prSet>
      <dgm:spPr/>
      <dgm:t>
        <a:bodyPr/>
        <a:lstStyle/>
        <a:p>
          <a:endParaRPr lang="ru-RU"/>
        </a:p>
      </dgm:t>
    </dgm:pt>
  </dgm:ptLst>
  <dgm:cxnLst>
    <dgm:cxn modelId="{B752296F-AF3A-41D4-9833-32ACA4A49708}" srcId="{FE039237-C752-4D36-AAF2-FC1D1E24E090}" destId="{D0A1C97C-3844-4A62-B6B4-DA2114EE3878}" srcOrd="1" destOrd="0" parTransId="{D0CC8594-3C12-486C-A6F8-176320C368CE}" sibTransId="{8908FC14-7E7B-403D-B908-9DC02D8F1CC2}"/>
    <dgm:cxn modelId="{95A724BC-FB45-4F04-B996-0E0F3CE8AC03}" type="presOf" srcId="{C89F1DD4-3CD3-4CF5-A381-77E0B7FC3B67}" destId="{32047C3A-68C1-4751-8946-970BCC7EF4F5}" srcOrd="0" destOrd="0" presId="urn:microsoft.com/office/officeart/2005/8/layout/vList2"/>
    <dgm:cxn modelId="{59EB50F2-9BE5-4318-B2AE-E9C9288A10EB}" type="presOf" srcId="{A1290483-9A0D-4F1F-9806-D04E295EF100}" destId="{7E4E0A51-3C07-4D7B-B650-259B2C87C7F1}" srcOrd="0" destOrd="0" presId="urn:microsoft.com/office/officeart/2005/8/layout/vList2"/>
    <dgm:cxn modelId="{B5B06B76-ACCE-4453-B89F-D787CE67A3C0}" type="presOf" srcId="{A6E4BC38-57D3-4970-82D0-CE272E47276B}" destId="{1A7D0F38-9692-40CF-B1CD-672BBED76A4B}" srcOrd="0" destOrd="0" presId="urn:microsoft.com/office/officeart/2005/8/layout/vList2"/>
    <dgm:cxn modelId="{A7EF828D-A27F-478F-A988-4CB0A9FB8946}" srcId="{FE039237-C752-4D36-AAF2-FC1D1E24E090}" destId="{A6E4BC38-57D3-4970-82D0-CE272E47276B}" srcOrd="2" destOrd="0" parTransId="{0694408D-7865-47AF-840D-4AE6BE05027B}" sibTransId="{743E0A6F-1E25-4A3A-930C-1B8017B05D84}"/>
    <dgm:cxn modelId="{F8EF7D6D-1AE7-4FF5-A636-D3DB02B69B44}" type="presOf" srcId="{D0A1C97C-3844-4A62-B6B4-DA2114EE3878}" destId="{9CB1290C-BECB-40C9-B968-B54FBD13ABF4}" srcOrd="0" destOrd="0" presId="urn:microsoft.com/office/officeart/2005/8/layout/vList2"/>
    <dgm:cxn modelId="{E9E351E3-34C6-426B-8EAA-D60743E5C68D}" type="presOf" srcId="{FE039237-C752-4D36-AAF2-FC1D1E24E090}" destId="{567CA6AA-5638-4FA1-8D57-C773FE6457FA}" srcOrd="0" destOrd="0" presId="urn:microsoft.com/office/officeart/2005/8/layout/vList2"/>
    <dgm:cxn modelId="{8560B215-FD85-477B-942B-F4A92340A1CA}" srcId="{FE039237-C752-4D36-AAF2-FC1D1E24E090}" destId="{C89F1DD4-3CD3-4CF5-A381-77E0B7FC3B67}" srcOrd="0" destOrd="0" parTransId="{2FB527B0-680C-467D-B316-93DC35019AF2}" sibTransId="{C3B91100-4E90-42C4-925A-8C73D8CB11F1}"/>
    <dgm:cxn modelId="{C67FC10C-D3B5-49B8-93CC-202A98621724}" srcId="{FE039237-C752-4D36-AAF2-FC1D1E24E090}" destId="{A1290483-9A0D-4F1F-9806-D04E295EF100}" srcOrd="3" destOrd="0" parTransId="{31F3315E-5E72-44DD-A9D4-27F4799B18DD}" sibTransId="{9B816DD0-F934-4022-88B4-6719096D40AB}"/>
    <dgm:cxn modelId="{31594DCA-9AB3-4FB6-856A-CD682C56658F}" type="presParOf" srcId="{567CA6AA-5638-4FA1-8D57-C773FE6457FA}" destId="{32047C3A-68C1-4751-8946-970BCC7EF4F5}" srcOrd="0" destOrd="0" presId="urn:microsoft.com/office/officeart/2005/8/layout/vList2"/>
    <dgm:cxn modelId="{07728C26-5F2D-4B02-A6F9-9E87B1189ED0}" type="presParOf" srcId="{567CA6AA-5638-4FA1-8D57-C773FE6457FA}" destId="{E2E26177-AD07-4BD1-90C3-E6C27FBC78DF}" srcOrd="1" destOrd="0" presId="urn:microsoft.com/office/officeart/2005/8/layout/vList2"/>
    <dgm:cxn modelId="{B1623149-EFE2-40A6-9FB1-C613A09A96B1}" type="presParOf" srcId="{567CA6AA-5638-4FA1-8D57-C773FE6457FA}" destId="{9CB1290C-BECB-40C9-B968-B54FBD13ABF4}" srcOrd="2" destOrd="0" presId="urn:microsoft.com/office/officeart/2005/8/layout/vList2"/>
    <dgm:cxn modelId="{B974E928-B4D8-4246-86B8-E74DBCB77CD5}" type="presParOf" srcId="{567CA6AA-5638-4FA1-8D57-C773FE6457FA}" destId="{23A8E1D3-A41B-4DB8-A838-46CA8F155C84}" srcOrd="3" destOrd="0" presId="urn:microsoft.com/office/officeart/2005/8/layout/vList2"/>
    <dgm:cxn modelId="{07CEE1E1-6FE6-4249-BA89-3A6102D2891D}" type="presParOf" srcId="{567CA6AA-5638-4FA1-8D57-C773FE6457FA}" destId="{1A7D0F38-9692-40CF-B1CD-672BBED76A4B}" srcOrd="4" destOrd="0" presId="urn:microsoft.com/office/officeart/2005/8/layout/vList2"/>
    <dgm:cxn modelId="{1C15D93A-52B7-4DDF-9C1F-4CDADA446E33}" type="presParOf" srcId="{567CA6AA-5638-4FA1-8D57-C773FE6457FA}" destId="{F71CFAE5-105A-4E4A-8C5E-FAB92ED9D537}" srcOrd="5" destOrd="0" presId="urn:microsoft.com/office/officeart/2005/8/layout/vList2"/>
    <dgm:cxn modelId="{E3803ECD-C4A8-41DB-965A-F1CCFE9DDD33}" type="presParOf" srcId="{567CA6AA-5638-4FA1-8D57-C773FE6457FA}" destId="{7E4E0A51-3C07-4D7B-B650-259B2C87C7F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8041B-00C2-4BA2-8AC2-0493EE2DC5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FB85DB9-63B6-4911-BF3E-2EB5B6847534}">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ru-RU" sz="1800" b="1" dirty="0" smtClean="0">
              <a:latin typeface="Bookman Old Style" panose="02050604050505020204" pitchFamily="18" charset="0"/>
            </a:rPr>
            <a:t>Модель года </a:t>
          </a:r>
          <a:endParaRPr lang="ru-RU" sz="1800" b="1" dirty="0">
            <a:latin typeface="Bookman Old Style" panose="02050604050505020204" pitchFamily="18" charset="0"/>
          </a:endParaRPr>
        </a:p>
      </dgm:t>
    </dgm:pt>
    <dgm:pt modelId="{9648E19A-9213-48FA-A518-02B4E7F66EF1}" type="parTrans" cxnId="{BAF2908A-91CE-4D3F-BDEB-9F86EEB296AC}">
      <dgm:prSet/>
      <dgm:spPr/>
      <dgm:t>
        <a:bodyPr/>
        <a:lstStyle/>
        <a:p>
          <a:endParaRPr lang="ru-RU"/>
        </a:p>
      </dgm:t>
    </dgm:pt>
    <dgm:pt modelId="{23FF1494-B2C6-45D8-BC47-6347DAF7F05D}" type="sibTrans" cxnId="{BAF2908A-91CE-4D3F-BDEB-9F86EEB296AC}">
      <dgm:prSet/>
      <dgm:spPr/>
      <dgm:t>
        <a:bodyPr/>
        <a:lstStyle/>
        <a:p>
          <a:endParaRPr lang="ru-RU"/>
        </a:p>
      </dgm:t>
    </dgm:pt>
    <dgm:pt modelId="{EB6959AA-EE66-4D2D-BBCD-B344EB742F4F}">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ru-RU" sz="1800" b="1" dirty="0" smtClean="0">
              <a:latin typeface="Bookman Old Style" panose="02050604050505020204" pitchFamily="18" charset="0"/>
            </a:rPr>
            <a:t>Модель месяца </a:t>
          </a:r>
          <a:endParaRPr lang="ru-RU" sz="1800" b="1" dirty="0">
            <a:latin typeface="Bookman Old Style" panose="02050604050505020204" pitchFamily="18" charset="0"/>
          </a:endParaRPr>
        </a:p>
      </dgm:t>
    </dgm:pt>
    <dgm:pt modelId="{6F207B31-593A-4B9C-A4FC-D1EA08428C2E}" type="parTrans" cxnId="{06776713-B897-4DE9-88E2-F65F6D7FBFBD}">
      <dgm:prSet/>
      <dgm:spPr/>
      <dgm:t>
        <a:bodyPr/>
        <a:lstStyle/>
        <a:p>
          <a:endParaRPr lang="ru-RU"/>
        </a:p>
      </dgm:t>
    </dgm:pt>
    <dgm:pt modelId="{63CCF206-24B6-491C-BBBC-AEEB5D285E5D}" type="sibTrans" cxnId="{06776713-B897-4DE9-88E2-F65F6D7FBFBD}">
      <dgm:prSet/>
      <dgm:spPr/>
      <dgm:t>
        <a:bodyPr/>
        <a:lstStyle/>
        <a:p>
          <a:endParaRPr lang="ru-RU"/>
        </a:p>
      </dgm:t>
    </dgm:pt>
    <dgm:pt modelId="{A37229EA-908B-4D95-8225-15508F30FE06}">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ru-RU" sz="1800" b="1" dirty="0" smtClean="0">
              <a:latin typeface="Bookman Old Style" panose="02050604050505020204" pitchFamily="18" charset="0"/>
            </a:rPr>
            <a:t>Модель недели </a:t>
          </a:r>
          <a:endParaRPr lang="ru-RU" sz="1800" b="1" dirty="0">
            <a:latin typeface="Bookman Old Style" panose="02050604050505020204" pitchFamily="18" charset="0"/>
          </a:endParaRPr>
        </a:p>
      </dgm:t>
    </dgm:pt>
    <dgm:pt modelId="{7C8AF6E0-8078-4A9C-AC82-65DF53283953}" type="parTrans" cxnId="{B035C3D2-0856-46A9-A42A-61196206ADF5}">
      <dgm:prSet/>
      <dgm:spPr/>
      <dgm:t>
        <a:bodyPr/>
        <a:lstStyle/>
        <a:p>
          <a:endParaRPr lang="ru-RU"/>
        </a:p>
      </dgm:t>
    </dgm:pt>
    <dgm:pt modelId="{DBECFB88-1189-4F8E-AB4F-5AEBD6431364}" type="sibTrans" cxnId="{B035C3D2-0856-46A9-A42A-61196206ADF5}">
      <dgm:prSet/>
      <dgm:spPr/>
      <dgm:t>
        <a:bodyPr/>
        <a:lstStyle/>
        <a:p>
          <a:endParaRPr lang="ru-RU"/>
        </a:p>
      </dgm:t>
    </dgm:pt>
    <dgm:pt modelId="{BB8A50C0-6FFE-4089-A3A7-B8E61F62E476}">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ru-RU" sz="1800" b="1" dirty="0" smtClean="0">
              <a:latin typeface="Bookman Old Style" panose="02050604050505020204" pitchFamily="18" charset="0"/>
            </a:rPr>
            <a:t>Модель дня </a:t>
          </a:r>
          <a:endParaRPr lang="ru-RU" sz="1800" b="1" dirty="0">
            <a:latin typeface="Bookman Old Style" panose="02050604050505020204" pitchFamily="18" charset="0"/>
          </a:endParaRPr>
        </a:p>
      </dgm:t>
    </dgm:pt>
    <dgm:pt modelId="{5C39168D-5FA7-4034-AD15-53C57EBE99B1}" type="parTrans" cxnId="{5AA90FA7-D334-4452-8251-9A44BC1C5C67}">
      <dgm:prSet/>
      <dgm:spPr/>
      <dgm:t>
        <a:bodyPr/>
        <a:lstStyle/>
        <a:p>
          <a:endParaRPr lang="ru-RU"/>
        </a:p>
      </dgm:t>
    </dgm:pt>
    <dgm:pt modelId="{406D3BEA-067D-4572-95D3-87D206057BE5}" type="sibTrans" cxnId="{5AA90FA7-D334-4452-8251-9A44BC1C5C67}">
      <dgm:prSet/>
      <dgm:spPr/>
      <dgm:t>
        <a:bodyPr/>
        <a:lstStyle/>
        <a:p>
          <a:endParaRPr lang="ru-RU"/>
        </a:p>
      </dgm:t>
    </dgm:pt>
    <dgm:pt modelId="{A3A53C27-596E-437B-A43F-C25BFBE80268}">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ru-RU" sz="1800" b="1" dirty="0" smtClean="0">
              <a:latin typeface="Bookman Old Style" panose="02050604050505020204" pitchFamily="18" charset="0"/>
            </a:rPr>
            <a:t>Календарное планирование образовательной деятельности, </a:t>
          </a:r>
          <a:r>
            <a:rPr lang="ru-RU" sz="1800" b="0" dirty="0" smtClean="0">
              <a:latin typeface="Bookman Old Style" panose="02050604050505020204" pitchFamily="18" charset="0"/>
            </a:rPr>
            <a:t>необходимость которого для воспитателей закреплена в приказе Минобразования РСФСР от 20.09. 1988 № 41 «О документации детских дошкольных учреждений»</a:t>
          </a:r>
          <a:endParaRPr lang="ru-RU" sz="1800" b="0" dirty="0">
            <a:latin typeface="Bookman Old Style" panose="02050604050505020204" pitchFamily="18" charset="0"/>
          </a:endParaRPr>
        </a:p>
      </dgm:t>
    </dgm:pt>
    <dgm:pt modelId="{3070B0CC-83E4-4E38-894E-1B63EB90EF4C}" type="parTrans" cxnId="{2C053ECF-C534-463C-8A27-1C70E4594914}">
      <dgm:prSet/>
      <dgm:spPr/>
      <dgm:t>
        <a:bodyPr/>
        <a:lstStyle/>
        <a:p>
          <a:endParaRPr lang="ru-RU"/>
        </a:p>
      </dgm:t>
    </dgm:pt>
    <dgm:pt modelId="{073C2A79-1853-450D-90B0-A59EC34A69BA}" type="sibTrans" cxnId="{2C053ECF-C534-463C-8A27-1C70E4594914}">
      <dgm:prSet/>
      <dgm:spPr/>
      <dgm:t>
        <a:bodyPr/>
        <a:lstStyle/>
        <a:p>
          <a:endParaRPr lang="ru-RU"/>
        </a:p>
      </dgm:t>
    </dgm:pt>
    <dgm:pt modelId="{0A2D6867-50B5-4D4E-88DB-18A78C7D4DA2}" type="pres">
      <dgm:prSet presAssocID="{A5A8041B-00C2-4BA2-8AC2-0493EE2DC523}" presName="linear" presStyleCnt="0">
        <dgm:presLayoutVars>
          <dgm:animLvl val="lvl"/>
          <dgm:resizeHandles val="exact"/>
        </dgm:presLayoutVars>
      </dgm:prSet>
      <dgm:spPr/>
      <dgm:t>
        <a:bodyPr/>
        <a:lstStyle/>
        <a:p>
          <a:endParaRPr lang="ru-RU"/>
        </a:p>
      </dgm:t>
    </dgm:pt>
    <dgm:pt modelId="{6C0E3CA9-CE65-433A-AD8E-3D53228D22B3}" type="pres">
      <dgm:prSet presAssocID="{7FB85DB9-63B6-4911-BF3E-2EB5B6847534}" presName="parentText" presStyleLbl="node1" presStyleIdx="0" presStyleCnt="5">
        <dgm:presLayoutVars>
          <dgm:chMax val="0"/>
          <dgm:bulletEnabled val="1"/>
        </dgm:presLayoutVars>
      </dgm:prSet>
      <dgm:spPr/>
      <dgm:t>
        <a:bodyPr/>
        <a:lstStyle/>
        <a:p>
          <a:endParaRPr lang="ru-RU"/>
        </a:p>
      </dgm:t>
    </dgm:pt>
    <dgm:pt modelId="{6DC59190-0E13-4DCE-84BE-D2083A452D77}" type="pres">
      <dgm:prSet presAssocID="{23FF1494-B2C6-45D8-BC47-6347DAF7F05D}" presName="spacer" presStyleCnt="0"/>
      <dgm:spPr/>
    </dgm:pt>
    <dgm:pt modelId="{7C2AAE1A-2731-4090-A492-D12F54884551}" type="pres">
      <dgm:prSet presAssocID="{EB6959AA-EE66-4D2D-BBCD-B344EB742F4F}" presName="parentText" presStyleLbl="node1" presStyleIdx="1" presStyleCnt="5">
        <dgm:presLayoutVars>
          <dgm:chMax val="0"/>
          <dgm:bulletEnabled val="1"/>
        </dgm:presLayoutVars>
      </dgm:prSet>
      <dgm:spPr/>
      <dgm:t>
        <a:bodyPr/>
        <a:lstStyle/>
        <a:p>
          <a:endParaRPr lang="ru-RU"/>
        </a:p>
      </dgm:t>
    </dgm:pt>
    <dgm:pt modelId="{F3942242-8DC5-4C10-BD9F-E0299A0A20F3}" type="pres">
      <dgm:prSet presAssocID="{63CCF206-24B6-491C-BBBC-AEEB5D285E5D}" presName="spacer" presStyleCnt="0"/>
      <dgm:spPr/>
    </dgm:pt>
    <dgm:pt modelId="{03A915EF-2EB9-4513-A2FD-CDC24E8725C4}" type="pres">
      <dgm:prSet presAssocID="{A37229EA-908B-4D95-8225-15508F30FE06}" presName="parentText" presStyleLbl="node1" presStyleIdx="2" presStyleCnt="5">
        <dgm:presLayoutVars>
          <dgm:chMax val="0"/>
          <dgm:bulletEnabled val="1"/>
        </dgm:presLayoutVars>
      </dgm:prSet>
      <dgm:spPr/>
      <dgm:t>
        <a:bodyPr/>
        <a:lstStyle/>
        <a:p>
          <a:endParaRPr lang="ru-RU"/>
        </a:p>
      </dgm:t>
    </dgm:pt>
    <dgm:pt modelId="{6C06D812-A63D-401F-AE66-14E262C6F828}" type="pres">
      <dgm:prSet presAssocID="{DBECFB88-1189-4F8E-AB4F-5AEBD6431364}" presName="spacer" presStyleCnt="0"/>
      <dgm:spPr/>
    </dgm:pt>
    <dgm:pt modelId="{D7FFF58E-4A13-4C0B-87B1-2D4ACF4B622E}" type="pres">
      <dgm:prSet presAssocID="{BB8A50C0-6FFE-4089-A3A7-B8E61F62E476}" presName="parentText" presStyleLbl="node1" presStyleIdx="3" presStyleCnt="5">
        <dgm:presLayoutVars>
          <dgm:chMax val="0"/>
          <dgm:bulletEnabled val="1"/>
        </dgm:presLayoutVars>
      </dgm:prSet>
      <dgm:spPr/>
      <dgm:t>
        <a:bodyPr/>
        <a:lstStyle/>
        <a:p>
          <a:endParaRPr lang="ru-RU"/>
        </a:p>
      </dgm:t>
    </dgm:pt>
    <dgm:pt modelId="{01CEDA0C-BBAF-458E-9495-D458FB6C3DAB}" type="pres">
      <dgm:prSet presAssocID="{406D3BEA-067D-4572-95D3-87D206057BE5}" presName="spacer" presStyleCnt="0"/>
      <dgm:spPr/>
    </dgm:pt>
    <dgm:pt modelId="{6417D271-F169-4301-9F1D-14E0DF7D7F17}" type="pres">
      <dgm:prSet presAssocID="{A3A53C27-596E-437B-A43F-C25BFBE80268}" presName="parentText" presStyleLbl="node1" presStyleIdx="4" presStyleCnt="5">
        <dgm:presLayoutVars>
          <dgm:chMax val="0"/>
          <dgm:bulletEnabled val="1"/>
        </dgm:presLayoutVars>
      </dgm:prSet>
      <dgm:spPr/>
      <dgm:t>
        <a:bodyPr/>
        <a:lstStyle/>
        <a:p>
          <a:endParaRPr lang="ru-RU"/>
        </a:p>
      </dgm:t>
    </dgm:pt>
  </dgm:ptLst>
  <dgm:cxnLst>
    <dgm:cxn modelId="{5AA90FA7-D334-4452-8251-9A44BC1C5C67}" srcId="{A5A8041B-00C2-4BA2-8AC2-0493EE2DC523}" destId="{BB8A50C0-6FFE-4089-A3A7-B8E61F62E476}" srcOrd="3" destOrd="0" parTransId="{5C39168D-5FA7-4034-AD15-53C57EBE99B1}" sibTransId="{406D3BEA-067D-4572-95D3-87D206057BE5}"/>
    <dgm:cxn modelId="{67BE13BF-1243-46D0-9155-058E296C9C37}" type="presOf" srcId="{A5A8041B-00C2-4BA2-8AC2-0493EE2DC523}" destId="{0A2D6867-50B5-4D4E-88DB-18A78C7D4DA2}" srcOrd="0" destOrd="0" presId="urn:microsoft.com/office/officeart/2005/8/layout/vList2"/>
    <dgm:cxn modelId="{404DCB21-73CC-426B-82D5-BFB39DC8D065}" type="presOf" srcId="{EB6959AA-EE66-4D2D-BBCD-B344EB742F4F}" destId="{7C2AAE1A-2731-4090-A492-D12F54884551}" srcOrd="0" destOrd="0" presId="urn:microsoft.com/office/officeart/2005/8/layout/vList2"/>
    <dgm:cxn modelId="{2D11FC60-48B9-489C-B5AA-05B9D12E8228}" type="presOf" srcId="{7FB85DB9-63B6-4911-BF3E-2EB5B6847534}" destId="{6C0E3CA9-CE65-433A-AD8E-3D53228D22B3}" srcOrd="0" destOrd="0" presId="urn:microsoft.com/office/officeart/2005/8/layout/vList2"/>
    <dgm:cxn modelId="{2C053ECF-C534-463C-8A27-1C70E4594914}" srcId="{A5A8041B-00C2-4BA2-8AC2-0493EE2DC523}" destId="{A3A53C27-596E-437B-A43F-C25BFBE80268}" srcOrd="4" destOrd="0" parTransId="{3070B0CC-83E4-4E38-894E-1B63EB90EF4C}" sibTransId="{073C2A79-1853-450D-90B0-A59EC34A69BA}"/>
    <dgm:cxn modelId="{BAF2908A-91CE-4D3F-BDEB-9F86EEB296AC}" srcId="{A5A8041B-00C2-4BA2-8AC2-0493EE2DC523}" destId="{7FB85DB9-63B6-4911-BF3E-2EB5B6847534}" srcOrd="0" destOrd="0" parTransId="{9648E19A-9213-48FA-A518-02B4E7F66EF1}" sibTransId="{23FF1494-B2C6-45D8-BC47-6347DAF7F05D}"/>
    <dgm:cxn modelId="{06776713-B897-4DE9-88E2-F65F6D7FBFBD}" srcId="{A5A8041B-00C2-4BA2-8AC2-0493EE2DC523}" destId="{EB6959AA-EE66-4D2D-BBCD-B344EB742F4F}" srcOrd="1" destOrd="0" parTransId="{6F207B31-593A-4B9C-A4FC-D1EA08428C2E}" sibTransId="{63CCF206-24B6-491C-BBBC-AEEB5D285E5D}"/>
    <dgm:cxn modelId="{F87F0C51-830F-4859-9C60-62D3E66E291A}" type="presOf" srcId="{A37229EA-908B-4D95-8225-15508F30FE06}" destId="{03A915EF-2EB9-4513-A2FD-CDC24E8725C4}" srcOrd="0" destOrd="0" presId="urn:microsoft.com/office/officeart/2005/8/layout/vList2"/>
    <dgm:cxn modelId="{B035C3D2-0856-46A9-A42A-61196206ADF5}" srcId="{A5A8041B-00C2-4BA2-8AC2-0493EE2DC523}" destId="{A37229EA-908B-4D95-8225-15508F30FE06}" srcOrd="2" destOrd="0" parTransId="{7C8AF6E0-8078-4A9C-AC82-65DF53283953}" sibTransId="{DBECFB88-1189-4F8E-AB4F-5AEBD6431364}"/>
    <dgm:cxn modelId="{CF493538-4A82-4BBD-96E3-B1DE05B94535}" type="presOf" srcId="{A3A53C27-596E-437B-A43F-C25BFBE80268}" destId="{6417D271-F169-4301-9F1D-14E0DF7D7F17}" srcOrd="0" destOrd="0" presId="urn:microsoft.com/office/officeart/2005/8/layout/vList2"/>
    <dgm:cxn modelId="{B1AEC382-A158-4439-A845-E1868E816E9A}" type="presOf" srcId="{BB8A50C0-6FFE-4089-A3A7-B8E61F62E476}" destId="{D7FFF58E-4A13-4C0B-87B1-2D4ACF4B622E}" srcOrd="0" destOrd="0" presId="urn:microsoft.com/office/officeart/2005/8/layout/vList2"/>
    <dgm:cxn modelId="{78D27E22-EF3C-4BAD-AE1E-43C53939D310}" type="presParOf" srcId="{0A2D6867-50B5-4D4E-88DB-18A78C7D4DA2}" destId="{6C0E3CA9-CE65-433A-AD8E-3D53228D22B3}" srcOrd="0" destOrd="0" presId="urn:microsoft.com/office/officeart/2005/8/layout/vList2"/>
    <dgm:cxn modelId="{423E475B-2D14-4539-B5DF-94131A8E080F}" type="presParOf" srcId="{0A2D6867-50B5-4D4E-88DB-18A78C7D4DA2}" destId="{6DC59190-0E13-4DCE-84BE-D2083A452D77}" srcOrd="1" destOrd="0" presId="urn:microsoft.com/office/officeart/2005/8/layout/vList2"/>
    <dgm:cxn modelId="{777BA8AB-1B2C-4C2E-818E-9DA3BD954156}" type="presParOf" srcId="{0A2D6867-50B5-4D4E-88DB-18A78C7D4DA2}" destId="{7C2AAE1A-2731-4090-A492-D12F54884551}" srcOrd="2" destOrd="0" presId="urn:microsoft.com/office/officeart/2005/8/layout/vList2"/>
    <dgm:cxn modelId="{0E214E35-9FE4-4134-B7D0-C0E2C8203EAF}" type="presParOf" srcId="{0A2D6867-50B5-4D4E-88DB-18A78C7D4DA2}" destId="{F3942242-8DC5-4C10-BD9F-E0299A0A20F3}" srcOrd="3" destOrd="0" presId="urn:microsoft.com/office/officeart/2005/8/layout/vList2"/>
    <dgm:cxn modelId="{B03119B5-DEDC-43A2-94A5-DFA7F571CBCE}" type="presParOf" srcId="{0A2D6867-50B5-4D4E-88DB-18A78C7D4DA2}" destId="{03A915EF-2EB9-4513-A2FD-CDC24E8725C4}" srcOrd="4" destOrd="0" presId="urn:microsoft.com/office/officeart/2005/8/layout/vList2"/>
    <dgm:cxn modelId="{DA2D8E9E-183E-4C08-ABD0-44A7ABE3B015}" type="presParOf" srcId="{0A2D6867-50B5-4D4E-88DB-18A78C7D4DA2}" destId="{6C06D812-A63D-401F-AE66-14E262C6F828}" srcOrd="5" destOrd="0" presId="urn:microsoft.com/office/officeart/2005/8/layout/vList2"/>
    <dgm:cxn modelId="{AF3E29FA-99CB-4509-8F85-A7FFC393F11A}" type="presParOf" srcId="{0A2D6867-50B5-4D4E-88DB-18A78C7D4DA2}" destId="{D7FFF58E-4A13-4C0B-87B1-2D4ACF4B622E}" srcOrd="6" destOrd="0" presId="urn:microsoft.com/office/officeart/2005/8/layout/vList2"/>
    <dgm:cxn modelId="{0DB94FEF-297D-4814-8231-B0BBF921DE5D}" type="presParOf" srcId="{0A2D6867-50B5-4D4E-88DB-18A78C7D4DA2}" destId="{01CEDA0C-BBAF-458E-9495-D458FB6C3DAB}" srcOrd="7" destOrd="0" presId="urn:microsoft.com/office/officeart/2005/8/layout/vList2"/>
    <dgm:cxn modelId="{455675AD-240D-4AB5-9D85-7D2AEB4F69AB}" type="presParOf" srcId="{0A2D6867-50B5-4D4E-88DB-18A78C7D4DA2}" destId="{6417D271-F169-4301-9F1D-14E0DF7D7F17}"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953D8B-64C0-48FB-8C4C-090A410F2C2F}">
      <dsp:nvSpPr>
        <dsp:cNvPr id="0" name=""/>
        <dsp:cNvSpPr/>
      </dsp:nvSpPr>
      <dsp:spPr>
        <a:xfrm>
          <a:off x="664273" y="0"/>
          <a:ext cx="7528436" cy="5040560"/>
        </a:xfrm>
        <a:prstGeom prst="rightArrow">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413C09E8-A1D9-4B5A-9397-594F6A5EF380}">
      <dsp:nvSpPr>
        <dsp:cNvPr id="0" name=""/>
        <dsp:cNvSpPr/>
      </dsp:nvSpPr>
      <dsp:spPr>
        <a:xfrm>
          <a:off x="0" y="1512168"/>
          <a:ext cx="1479047" cy="201622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C00000"/>
              </a:solidFill>
              <a:latin typeface="Bookman Old Style" panose="02050604050505020204" pitchFamily="18" charset="0"/>
            </a:rPr>
            <a:t>Мотив</a:t>
          </a:r>
          <a:r>
            <a:rPr lang="ru-RU" sz="1200" b="0" kern="1200" dirty="0" smtClean="0">
              <a:latin typeface="Bookman Old Style" panose="02050604050505020204" pitchFamily="18" charset="0"/>
            </a:rPr>
            <a:t> </a:t>
          </a:r>
          <a:r>
            <a:rPr lang="ru-RU" sz="1400" b="0" kern="1200" dirty="0" smtClean="0">
              <a:latin typeface="Bookman Old Style" panose="02050604050505020204" pitchFamily="18" charset="0"/>
            </a:rPr>
            <a:t>Зачем? Ради чего?</a:t>
          </a:r>
          <a:endParaRPr lang="ru-RU" sz="1400" b="0" kern="1200" dirty="0">
            <a:latin typeface="Bookman Old Style" panose="02050604050505020204" pitchFamily="18" charset="0"/>
          </a:endParaRPr>
        </a:p>
      </dsp:txBody>
      <dsp:txXfrm>
        <a:off x="0" y="1512168"/>
        <a:ext cx="1479047" cy="2016224"/>
      </dsp:txXfrm>
    </dsp:sp>
    <dsp:sp modelId="{C65FEF02-5DCA-4C65-8F34-E3DCE2C9D0E4}">
      <dsp:nvSpPr>
        <dsp:cNvPr id="0" name=""/>
        <dsp:cNvSpPr/>
      </dsp:nvSpPr>
      <dsp:spPr>
        <a:xfrm>
          <a:off x="1770442" y="1475371"/>
          <a:ext cx="1479047" cy="201622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kern="1200" dirty="0" smtClean="0">
              <a:solidFill>
                <a:srgbClr val="C00000"/>
              </a:solidFill>
              <a:latin typeface="Bookman Old Style" panose="02050604050505020204" pitchFamily="18" charset="0"/>
            </a:rPr>
            <a:t>Цель</a:t>
          </a:r>
          <a:r>
            <a:rPr lang="ru-RU" sz="1200" b="0" kern="1200" dirty="0" smtClean="0">
              <a:latin typeface="Bookman Old Style" panose="02050604050505020204" pitchFamily="18" charset="0"/>
            </a:rPr>
            <a:t> </a:t>
          </a:r>
        </a:p>
        <a:p>
          <a:pPr lvl="0" algn="ctr" defTabSz="800100" rtl="0">
            <a:lnSpc>
              <a:spcPct val="90000"/>
            </a:lnSpc>
            <a:spcBef>
              <a:spcPct val="0"/>
            </a:spcBef>
            <a:spcAft>
              <a:spcPct val="35000"/>
            </a:spcAft>
          </a:pPr>
          <a:r>
            <a:rPr lang="ru-RU" sz="1400" b="0" kern="1200" dirty="0" smtClean="0">
              <a:latin typeface="Bookman Old Style" panose="02050604050505020204" pitchFamily="18" charset="0"/>
            </a:rPr>
            <a:t>Что нужно сделать?</a:t>
          </a:r>
          <a:endParaRPr lang="ru-RU" sz="1400" b="0" kern="1200" dirty="0">
            <a:latin typeface="Bookman Old Style" panose="02050604050505020204" pitchFamily="18" charset="0"/>
          </a:endParaRPr>
        </a:p>
      </dsp:txBody>
      <dsp:txXfrm>
        <a:off x="1770442" y="1475371"/>
        <a:ext cx="1479047" cy="2016224"/>
      </dsp:txXfrm>
    </dsp:sp>
    <dsp:sp modelId="{BE74CF9D-8384-4661-9063-A07EAAB61BA4}">
      <dsp:nvSpPr>
        <dsp:cNvPr id="0" name=""/>
        <dsp:cNvSpPr/>
      </dsp:nvSpPr>
      <dsp:spPr>
        <a:xfrm>
          <a:off x="3452394" y="1512168"/>
          <a:ext cx="1809318" cy="201622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C00000"/>
              </a:solidFill>
              <a:latin typeface="Bookman Old Style" panose="02050604050505020204" pitchFamily="18" charset="0"/>
            </a:rPr>
            <a:t>Планирование</a:t>
          </a:r>
        </a:p>
        <a:p>
          <a:pPr lvl="0" algn="ctr" defTabSz="711200" rtl="0">
            <a:lnSpc>
              <a:spcPct val="90000"/>
            </a:lnSpc>
            <a:spcBef>
              <a:spcPct val="0"/>
            </a:spcBef>
            <a:spcAft>
              <a:spcPct val="35000"/>
            </a:spcAft>
          </a:pPr>
          <a:r>
            <a:rPr lang="ru-RU" sz="1200" b="0" kern="1200" dirty="0" smtClean="0">
              <a:latin typeface="Bookman Old Style" panose="02050604050505020204" pitchFamily="18" charset="0"/>
            </a:rPr>
            <a:t>В</a:t>
          </a:r>
          <a:r>
            <a:rPr lang="ru-RU" sz="1400" b="0" kern="1200" dirty="0" smtClean="0">
              <a:latin typeface="Bookman Old Style" panose="02050604050505020204" pitchFamily="18" charset="0"/>
            </a:rPr>
            <a:t>ыбор средств. Каким образом достичь результата?  Условия.</a:t>
          </a:r>
          <a:endParaRPr lang="ru-RU" sz="1400" b="0" kern="1200" dirty="0">
            <a:latin typeface="Bookman Old Style" panose="02050604050505020204" pitchFamily="18" charset="0"/>
          </a:endParaRPr>
        </a:p>
      </dsp:txBody>
      <dsp:txXfrm>
        <a:off x="3452394" y="1512168"/>
        <a:ext cx="1809318" cy="2016224"/>
      </dsp:txXfrm>
    </dsp:sp>
    <dsp:sp modelId="{67BBCD8E-7C69-45DE-8F19-075D44E88EC0}">
      <dsp:nvSpPr>
        <dsp:cNvPr id="0" name=""/>
        <dsp:cNvSpPr/>
      </dsp:nvSpPr>
      <dsp:spPr>
        <a:xfrm>
          <a:off x="5472608" y="1512168"/>
          <a:ext cx="1621923" cy="201622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C00000"/>
              </a:solidFill>
              <a:latin typeface="Bookman Old Style" panose="02050604050505020204" pitchFamily="18" charset="0"/>
            </a:rPr>
            <a:t>Выполнение плана</a:t>
          </a:r>
          <a:endParaRPr lang="ru-RU" sz="1600" b="0" kern="1200" dirty="0">
            <a:solidFill>
              <a:srgbClr val="C00000"/>
            </a:solidFill>
            <a:latin typeface="Bookman Old Style" panose="02050604050505020204" pitchFamily="18" charset="0"/>
          </a:endParaRPr>
        </a:p>
      </dsp:txBody>
      <dsp:txXfrm>
        <a:off x="5472608" y="1512168"/>
        <a:ext cx="1621923" cy="2016224"/>
      </dsp:txXfrm>
    </dsp:sp>
    <dsp:sp modelId="{6CC277A9-90F7-4E23-9E0D-D60CB90F5FF3}">
      <dsp:nvSpPr>
        <dsp:cNvPr id="0" name=""/>
        <dsp:cNvSpPr/>
      </dsp:nvSpPr>
      <dsp:spPr>
        <a:xfrm>
          <a:off x="7376651" y="1512168"/>
          <a:ext cx="1479047" cy="201622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C00000"/>
              </a:solidFill>
              <a:latin typeface="Bookman Old Style" panose="02050604050505020204" pitchFamily="18" charset="0"/>
            </a:rPr>
            <a:t>Результат</a:t>
          </a:r>
        </a:p>
        <a:p>
          <a:pPr lvl="0" algn="ctr" defTabSz="711200" rtl="0">
            <a:lnSpc>
              <a:spcPct val="90000"/>
            </a:lnSpc>
            <a:spcBef>
              <a:spcPct val="0"/>
            </a:spcBef>
            <a:spcAft>
              <a:spcPct val="35000"/>
            </a:spcAft>
          </a:pPr>
          <a:r>
            <a:rPr lang="ru-RU" sz="1200" b="0" kern="1200" dirty="0" smtClean="0">
              <a:latin typeface="Bookman Old Style" panose="02050604050505020204" pitchFamily="18" charset="0"/>
            </a:rPr>
            <a:t>Сравнить с поставленной целью. </a:t>
          </a:r>
          <a:r>
            <a:rPr lang="ru-RU" sz="1600" b="0" kern="1200" dirty="0" smtClean="0">
              <a:solidFill>
                <a:srgbClr val="C00000"/>
              </a:solidFill>
              <a:latin typeface="Bookman Old Style" panose="02050604050505020204" pitchFamily="18" charset="0"/>
            </a:rPr>
            <a:t>Рефлексия </a:t>
          </a:r>
          <a:r>
            <a:rPr lang="ru-RU" sz="1200" b="0" kern="1200" dirty="0" smtClean="0">
              <a:latin typeface="Bookman Old Style" panose="02050604050505020204" pitchFamily="18" charset="0"/>
            </a:rPr>
            <a:t>Получилось, не получилось, почему? Зачем я это сделал, для кого? </a:t>
          </a:r>
          <a:endParaRPr lang="ru-RU" sz="1200" b="0" kern="1200" dirty="0">
            <a:latin typeface="Bookman Old Style" panose="02050604050505020204" pitchFamily="18" charset="0"/>
          </a:endParaRPr>
        </a:p>
      </dsp:txBody>
      <dsp:txXfrm>
        <a:off x="7376651" y="1512168"/>
        <a:ext cx="1479047" cy="20162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10E23-2018-46FB-A8CE-8CFD825A934F}">
      <dsp:nvSpPr>
        <dsp:cNvPr id="0" name=""/>
        <dsp:cNvSpPr/>
      </dsp:nvSpPr>
      <dsp:spPr>
        <a:xfrm>
          <a:off x="0" y="1491"/>
          <a:ext cx="8964488" cy="102237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latin typeface="Bookman Old Style" panose="02050604050505020204" pitchFamily="18" charset="0"/>
            </a:rPr>
            <a:t>Содержание дошкольного образования  определяется образовательной программой дошкольного образования (ОП ДО).</a:t>
          </a:r>
          <a:endParaRPr lang="ru-RU" sz="2000" kern="1200" dirty="0">
            <a:latin typeface="Bookman Old Style" panose="02050604050505020204" pitchFamily="18" charset="0"/>
          </a:endParaRPr>
        </a:p>
      </dsp:txBody>
      <dsp:txXfrm>
        <a:off x="0" y="1491"/>
        <a:ext cx="8964488" cy="1022373"/>
      </dsp:txXfrm>
    </dsp:sp>
    <dsp:sp modelId="{078760AF-DB2D-4FD9-B6F4-17D68642FC7F}">
      <dsp:nvSpPr>
        <dsp:cNvPr id="0" name=""/>
        <dsp:cNvSpPr/>
      </dsp:nvSpPr>
      <dsp:spPr>
        <a:xfrm>
          <a:off x="0" y="1037730"/>
          <a:ext cx="8964488" cy="102237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latin typeface="Bookman Old Style" panose="02050604050505020204" pitchFamily="18" charset="0"/>
            </a:rPr>
            <a:t>Требования к структуре, объему, условиям реализации и результатам освоения ОП определяются ФГОС ДО.</a:t>
          </a:r>
          <a:endParaRPr lang="ru-RU" sz="2000" kern="1200" dirty="0">
            <a:latin typeface="Bookman Old Style" panose="02050604050505020204" pitchFamily="18" charset="0"/>
          </a:endParaRPr>
        </a:p>
      </dsp:txBody>
      <dsp:txXfrm>
        <a:off x="0" y="1037730"/>
        <a:ext cx="8964488" cy="1022373"/>
      </dsp:txXfrm>
    </dsp:sp>
    <dsp:sp modelId="{331AFB2C-96D4-4591-9234-73B89C96209C}">
      <dsp:nvSpPr>
        <dsp:cNvPr id="0" name=""/>
        <dsp:cNvSpPr/>
      </dsp:nvSpPr>
      <dsp:spPr>
        <a:xfrm>
          <a:off x="0" y="2073969"/>
          <a:ext cx="8964488" cy="102237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latin typeface="Bookman Old Style" panose="02050604050505020204" pitchFamily="18" charset="0"/>
            </a:rPr>
            <a:t>ОП ДО самостоятельно разрабатываются и утверждаются образовательными организациями.</a:t>
          </a:r>
          <a:endParaRPr lang="ru-RU" sz="2000" kern="1200" dirty="0">
            <a:latin typeface="Bookman Old Style" panose="02050604050505020204" pitchFamily="18" charset="0"/>
          </a:endParaRPr>
        </a:p>
      </dsp:txBody>
      <dsp:txXfrm>
        <a:off x="0" y="2073969"/>
        <a:ext cx="8964488" cy="1022373"/>
      </dsp:txXfrm>
    </dsp:sp>
    <dsp:sp modelId="{46A43655-1114-4C82-A642-03BCDBCEFC51}">
      <dsp:nvSpPr>
        <dsp:cNvPr id="0" name=""/>
        <dsp:cNvSpPr/>
      </dsp:nvSpPr>
      <dsp:spPr>
        <a:xfrm>
          <a:off x="0" y="3110208"/>
          <a:ext cx="8964488" cy="102237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latin typeface="Bookman Old Style" panose="02050604050505020204" pitchFamily="18" charset="0"/>
            </a:rPr>
            <a:t>ОП ДО разрабатываются и утверждаются образовательной организацией в соответствии с ФГОС ДО и с учетом соответствующих примерных ОП ДО.</a:t>
          </a:r>
          <a:endParaRPr lang="ru-RU" sz="2000" kern="1200" dirty="0">
            <a:latin typeface="Bookman Old Style" panose="02050604050505020204" pitchFamily="18" charset="0"/>
          </a:endParaRPr>
        </a:p>
      </dsp:txBody>
      <dsp:txXfrm>
        <a:off x="0" y="3110208"/>
        <a:ext cx="8964488" cy="10223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047C3A-68C1-4751-8946-970BCC7EF4F5}">
      <dsp:nvSpPr>
        <dsp:cNvPr id="0" name=""/>
        <dsp:cNvSpPr/>
      </dsp:nvSpPr>
      <dsp:spPr>
        <a:xfrm>
          <a:off x="0" y="7941"/>
          <a:ext cx="8229600" cy="101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Bookman Old Style" pitchFamily="18" charset="0"/>
            </a:rPr>
            <a:t>Образовательные ситуации;</a:t>
          </a:r>
          <a:endParaRPr lang="ru-RU" sz="2400" kern="1200" dirty="0">
            <a:latin typeface="Bookman Old Style" pitchFamily="18" charset="0"/>
          </a:endParaRPr>
        </a:p>
      </dsp:txBody>
      <dsp:txXfrm>
        <a:off x="0" y="7941"/>
        <a:ext cx="8229600" cy="1010880"/>
      </dsp:txXfrm>
    </dsp:sp>
    <dsp:sp modelId="{9CB1290C-BECB-40C9-B968-B54FBD13ABF4}">
      <dsp:nvSpPr>
        <dsp:cNvPr id="0" name=""/>
        <dsp:cNvSpPr/>
      </dsp:nvSpPr>
      <dsp:spPr>
        <a:xfrm>
          <a:off x="0" y="1174341"/>
          <a:ext cx="8229600" cy="101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Bookman Old Style" pitchFamily="18" charset="0"/>
            </a:rPr>
            <a:t>Непосредственно образовательная деятельность (занятия);</a:t>
          </a:r>
          <a:endParaRPr lang="ru-RU" sz="2400" kern="1200" dirty="0">
            <a:latin typeface="Bookman Old Style" pitchFamily="18" charset="0"/>
          </a:endParaRPr>
        </a:p>
      </dsp:txBody>
      <dsp:txXfrm>
        <a:off x="0" y="1174341"/>
        <a:ext cx="8229600" cy="1010880"/>
      </dsp:txXfrm>
    </dsp:sp>
    <dsp:sp modelId="{1A7D0F38-9692-40CF-B1CD-672BBED76A4B}">
      <dsp:nvSpPr>
        <dsp:cNvPr id="0" name=""/>
        <dsp:cNvSpPr/>
      </dsp:nvSpPr>
      <dsp:spPr>
        <a:xfrm>
          <a:off x="0" y="2340741"/>
          <a:ext cx="8229600" cy="101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Bookman Old Style" pitchFamily="18" charset="0"/>
            </a:rPr>
            <a:t>Образовательная деятельность, осуществляемая в ходе режимных моментов </a:t>
          </a:r>
          <a:endParaRPr lang="ru-RU" sz="2400" kern="1200" dirty="0">
            <a:latin typeface="Bookman Old Style" pitchFamily="18" charset="0"/>
          </a:endParaRPr>
        </a:p>
      </dsp:txBody>
      <dsp:txXfrm>
        <a:off x="0" y="2340741"/>
        <a:ext cx="8229600" cy="1010880"/>
      </dsp:txXfrm>
    </dsp:sp>
    <dsp:sp modelId="{7E4E0A51-3C07-4D7B-B650-259B2C87C7F1}">
      <dsp:nvSpPr>
        <dsp:cNvPr id="0" name=""/>
        <dsp:cNvSpPr/>
      </dsp:nvSpPr>
      <dsp:spPr>
        <a:xfrm>
          <a:off x="0" y="3507141"/>
          <a:ext cx="8229600" cy="101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Bookman Old Style" pitchFamily="18" charset="0"/>
            </a:rPr>
            <a:t>Образовательная деятельность, осуществляемая  в культурных практиках.</a:t>
          </a:r>
          <a:endParaRPr lang="ru-RU" sz="2400" kern="1200" dirty="0">
            <a:latin typeface="Bookman Old Style" pitchFamily="18" charset="0"/>
          </a:endParaRPr>
        </a:p>
      </dsp:txBody>
      <dsp:txXfrm>
        <a:off x="0" y="3507141"/>
        <a:ext cx="8229600" cy="10108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0E3CA9-CE65-433A-AD8E-3D53228D22B3}">
      <dsp:nvSpPr>
        <dsp:cNvPr id="0" name=""/>
        <dsp:cNvSpPr/>
      </dsp:nvSpPr>
      <dsp:spPr>
        <a:xfrm>
          <a:off x="0" y="1013"/>
          <a:ext cx="8579296" cy="100407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latin typeface="Bookman Old Style" panose="02050604050505020204" pitchFamily="18" charset="0"/>
            </a:rPr>
            <a:t>Модель года </a:t>
          </a:r>
          <a:endParaRPr lang="ru-RU" sz="1800" b="1" kern="1200" dirty="0">
            <a:latin typeface="Bookman Old Style" panose="02050604050505020204" pitchFamily="18" charset="0"/>
          </a:endParaRPr>
        </a:p>
      </dsp:txBody>
      <dsp:txXfrm>
        <a:off x="0" y="1013"/>
        <a:ext cx="8579296" cy="1004077"/>
      </dsp:txXfrm>
    </dsp:sp>
    <dsp:sp modelId="{7C2AAE1A-2731-4090-A492-D12F54884551}">
      <dsp:nvSpPr>
        <dsp:cNvPr id="0" name=""/>
        <dsp:cNvSpPr/>
      </dsp:nvSpPr>
      <dsp:spPr>
        <a:xfrm>
          <a:off x="0" y="1016777"/>
          <a:ext cx="8579296" cy="100407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latin typeface="Bookman Old Style" panose="02050604050505020204" pitchFamily="18" charset="0"/>
            </a:rPr>
            <a:t>Модель месяца </a:t>
          </a:r>
          <a:endParaRPr lang="ru-RU" sz="1800" b="1" kern="1200" dirty="0">
            <a:latin typeface="Bookman Old Style" panose="02050604050505020204" pitchFamily="18" charset="0"/>
          </a:endParaRPr>
        </a:p>
      </dsp:txBody>
      <dsp:txXfrm>
        <a:off x="0" y="1016777"/>
        <a:ext cx="8579296" cy="1004077"/>
      </dsp:txXfrm>
    </dsp:sp>
    <dsp:sp modelId="{03A915EF-2EB9-4513-A2FD-CDC24E8725C4}">
      <dsp:nvSpPr>
        <dsp:cNvPr id="0" name=""/>
        <dsp:cNvSpPr/>
      </dsp:nvSpPr>
      <dsp:spPr>
        <a:xfrm>
          <a:off x="0" y="2032541"/>
          <a:ext cx="8579296" cy="1004077"/>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latin typeface="Bookman Old Style" panose="02050604050505020204" pitchFamily="18" charset="0"/>
            </a:rPr>
            <a:t>Модель недели </a:t>
          </a:r>
          <a:endParaRPr lang="ru-RU" sz="1800" b="1" kern="1200" dirty="0">
            <a:latin typeface="Bookman Old Style" panose="02050604050505020204" pitchFamily="18" charset="0"/>
          </a:endParaRPr>
        </a:p>
      </dsp:txBody>
      <dsp:txXfrm>
        <a:off x="0" y="2032541"/>
        <a:ext cx="8579296" cy="1004077"/>
      </dsp:txXfrm>
    </dsp:sp>
    <dsp:sp modelId="{D7FFF58E-4A13-4C0B-87B1-2D4ACF4B622E}">
      <dsp:nvSpPr>
        <dsp:cNvPr id="0" name=""/>
        <dsp:cNvSpPr/>
      </dsp:nvSpPr>
      <dsp:spPr>
        <a:xfrm>
          <a:off x="0" y="3048304"/>
          <a:ext cx="8579296" cy="1004077"/>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latin typeface="Bookman Old Style" panose="02050604050505020204" pitchFamily="18" charset="0"/>
            </a:rPr>
            <a:t>Модель дня </a:t>
          </a:r>
          <a:endParaRPr lang="ru-RU" sz="1800" b="1" kern="1200" dirty="0">
            <a:latin typeface="Bookman Old Style" panose="02050604050505020204" pitchFamily="18" charset="0"/>
          </a:endParaRPr>
        </a:p>
      </dsp:txBody>
      <dsp:txXfrm>
        <a:off x="0" y="3048304"/>
        <a:ext cx="8579296" cy="1004077"/>
      </dsp:txXfrm>
    </dsp:sp>
    <dsp:sp modelId="{6417D271-F169-4301-9F1D-14E0DF7D7F17}">
      <dsp:nvSpPr>
        <dsp:cNvPr id="0" name=""/>
        <dsp:cNvSpPr/>
      </dsp:nvSpPr>
      <dsp:spPr>
        <a:xfrm>
          <a:off x="0" y="4064068"/>
          <a:ext cx="8579296" cy="1004077"/>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latin typeface="Bookman Old Style" panose="02050604050505020204" pitchFamily="18" charset="0"/>
            </a:rPr>
            <a:t>Календарное планирование образовательной деятельности, </a:t>
          </a:r>
          <a:r>
            <a:rPr lang="ru-RU" sz="1800" b="0" kern="1200" dirty="0" smtClean="0">
              <a:latin typeface="Bookman Old Style" panose="02050604050505020204" pitchFamily="18" charset="0"/>
            </a:rPr>
            <a:t>необходимость которого для воспитателей закреплена в приказе Минобразования РСФСР от 20.09. 1988 № 41 «О документации детских дошкольных учреждений»</a:t>
          </a:r>
          <a:endParaRPr lang="ru-RU" sz="1800" b="0" kern="1200" dirty="0">
            <a:latin typeface="Bookman Old Style" panose="02050604050505020204" pitchFamily="18" charset="0"/>
          </a:endParaRPr>
        </a:p>
      </dsp:txBody>
      <dsp:txXfrm>
        <a:off x="0" y="4064068"/>
        <a:ext cx="8579296" cy="10040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FD480-053A-4723-9AE8-2C256EE7B76C}" type="datetimeFigureOut">
              <a:rPr lang="ru-RU" smtClean="0"/>
              <a:pPr/>
              <a:t>24.05.2018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C8DF3-07CB-429C-A9A2-2857E5A60AA9}" type="slidenum">
              <a:rPr lang="ru-RU" smtClean="0"/>
              <a:pPr/>
              <a:t>‹#›</a:t>
            </a:fld>
            <a:endParaRPr lang="ru-RU"/>
          </a:p>
        </p:txBody>
      </p:sp>
    </p:spTree>
    <p:extLst>
      <p:ext uri="{BB962C8B-B14F-4D97-AF65-F5344CB8AC3E}">
        <p14:creationId xmlns="" xmlns:p14="http://schemas.microsoft.com/office/powerpoint/2010/main" val="16686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F0D51D-4ED2-4E03-A890-877D541851D6}" type="slidenum">
              <a:rPr lang="ru-RU" smtClean="0"/>
              <a:pPr/>
              <a:t>8</a:t>
            </a:fld>
            <a:endParaRPr lang="ru-RU"/>
          </a:p>
        </p:txBody>
      </p:sp>
    </p:spTree>
    <p:extLst>
      <p:ext uri="{BB962C8B-B14F-4D97-AF65-F5344CB8AC3E}">
        <p14:creationId xmlns="" xmlns:p14="http://schemas.microsoft.com/office/powerpoint/2010/main" val="341998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2C8DF3-07CB-429C-A9A2-2857E5A60AA9}" type="slidenum">
              <a:rPr lang="ru-RU" smtClean="0"/>
              <a:pPr/>
              <a:t>11</a:t>
            </a:fld>
            <a:endParaRPr lang="ru-RU"/>
          </a:p>
        </p:txBody>
      </p:sp>
    </p:spTree>
    <p:extLst>
      <p:ext uri="{BB962C8B-B14F-4D97-AF65-F5344CB8AC3E}">
        <p14:creationId xmlns="" xmlns:p14="http://schemas.microsoft.com/office/powerpoint/2010/main" val="278488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2772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5499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8890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86406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1959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6401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688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1442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8793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12143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5874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55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24.05.2018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47055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285992"/>
            <a:ext cx="8143932" cy="2214578"/>
          </a:xfrm>
        </p:spPr>
        <p:txBody>
          <a:bodyPr>
            <a:normAutofit fontScale="90000"/>
          </a:bodyPr>
          <a:lstStyle/>
          <a:p>
            <a:r>
              <a:rPr lang="ru-RU" sz="2400" b="1" dirty="0" smtClean="0">
                <a:solidFill>
                  <a:srgbClr val="002060"/>
                </a:solidFill>
                <a:latin typeface="Bookman Old Style" pitchFamily="18" charset="0"/>
              </a:rPr>
              <a:t/>
            </a:r>
            <a:br>
              <a:rPr lang="ru-RU" sz="2400" b="1" dirty="0" smtClean="0">
                <a:solidFill>
                  <a:srgbClr val="002060"/>
                </a:solidFill>
                <a:latin typeface="Bookman Old Style" pitchFamily="18" charset="0"/>
              </a:rPr>
            </a:br>
            <a:r>
              <a:rPr lang="ru-RU" sz="2400" b="1" dirty="0" smtClean="0">
                <a:solidFill>
                  <a:srgbClr val="002060"/>
                </a:solidFill>
                <a:latin typeface="Bookman Old Style" pitchFamily="18" charset="0"/>
              </a:rPr>
              <a:t/>
            </a:r>
            <a:br>
              <a:rPr lang="ru-RU" sz="2400" b="1" dirty="0" smtClean="0">
                <a:solidFill>
                  <a:srgbClr val="002060"/>
                </a:solidFill>
                <a:latin typeface="Bookman Old Style" pitchFamily="18" charset="0"/>
              </a:rPr>
            </a:br>
            <a:r>
              <a:rPr lang="ru-RU" sz="2400" b="1" dirty="0" smtClean="0">
                <a:solidFill>
                  <a:srgbClr val="002060"/>
                </a:solidFill>
                <a:latin typeface="Bookman Old Style" pitchFamily="18" charset="0"/>
              </a:rPr>
              <a:t>Семинар – практикум</a:t>
            </a:r>
            <a:r>
              <a:rPr lang="ru-RU" sz="2400" dirty="0" smtClean="0">
                <a:latin typeface="Bookman Old Style" pitchFamily="18" charset="0"/>
              </a:rPr>
              <a:t/>
            </a:r>
            <a:br>
              <a:rPr lang="ru-RU" sz="2400" dirty="0" smtClean="0">
                <a:latin typeface="Bookman Old Style" pitchFamily="18" charset="0"/>
              </a:rPr>
            </a:br>
            <a:r>
              <a:rPr lang="ru-RU" sz="3100" b="1" dirty="0" smtClean="0">
                <a:solidFill>
                  <a:srgbClr val="002060"/>
                </a:solidFill>
                <a:latin typeface="Bookman Old Style" pitchFamily="18" charset="0"/>
              </a:rPr>
              <a:t>Особенности планирования и организации образовательной деятельности в условиях реализации ФГОС ДО</a:t>
            </a:r>
            <a:r>
              <a:rPr lang="ru-RU" sz="2400" dirty="0" smtClean="0">
                <a:latin typeface="Bookman Old Style" pitchFamily="18" charset="0"/>
              </a:rPr>
              <a:t/>
            </a:r>
            <a:br>
              <a:rPr lang="ru-RU" sz="2400" dirty="0" smtClean="0">
                <a:latin typeface="Bookman Old Style" pitchFamily="18" charset="0"/>
              </a:rPr>
            </a:br>
            <a:endParaRPr lang="ru-RU" sz="2400" dirty="0">
              <a:latin typeface="Bookman Old Style" pitchFamily="18" charset="0"/>
            </a:endParaRPr>
          </a:p>
        </p:txBody>
      </p:sp>
      <p:sp>
        <p:nvSpPr>
          <p:cNvPr id="3" name="Подзаголовок 2"/>
          <p:cNvSpPr>
            <a:spLocks noGrp="1"/>
          </p:cNvSpPr>
          <p:nvPr>
            <p:ph type="subTitle" idx="1"/>
          </p:nvPr>
        </p:nvSpPr>
        <p:spPr>
          <a:xfrm>
            <a:off x="1428728" y="4572008"/>
            <a:ext cx="6400800" cy="1752600"/>
          </a:xfrm>
        </p:spPr>
        <p:txBody>
          <a:bodyPr>
            <a:normAutofit fontScale="92500" lnSpcReduction="20000"/>
          </a:bodyPr>
          <a:lstStyle/>
          <a:p>
            <a:endParaRPr lang="ru-RU" dirty="0" smtClean="0"/>
          </a:p>
          <a:p>
            <a:r>
              <a:rPr lang="ru-RU" dirty="0" smtClean="0">
                <a:solidFill>
                  <a:srgbClr val="002060"/>
                </a:solidFill>
                <a:latin typeface="Bookman Old Style" pitchFamily="18" charset="0"/>
              </a:rPr>
              <a:t>Участники: педагоги ДОО Краснодарского края</a:t>
            </a:r>
          </a:p>
          <a:p>
            <a:r>
              <a:rPr lang="ru-RU" dirty="0" smtClean="0">
                <a:solidFill>
                  <a:srgbClr val="C00000"/>
                </a:solidFill>
                <a:latin typeface="Bookman Old Style" pitchFamily="18" charset="0"/>
              </a:rPr>
              <a:t>17 ноября 2017 г.</a:t>
            </a:r>
            <a:endParaRPr lang="ru-RU" dirty="0">
              <a:solidFill>
                <a:srgbClr val="C00000"/>
              </a:solidFill>
              <a:latin typeface="Bookman Old Style" pitchFamily="18" charset="0"/>
            </a:endParaRPr>
          </a:p>
        </p:txBody>
      </p:sp>
      <p:sp>
        <p:nvSpPr>
          <p:cNvPr id="5" name="Скругленный прямоугольник 4"/>
          <p:cNvSpPr/>
          <p:nvPr/>
        </p:nvSpPr>
        <p:spPr>
          <a:xfrm>
            <a:off x="1785918" y="285728"/>
            <a:ext cx="5786478" cy="1714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solidFill>
                <a:srgbClr val="002060"/>
              </a:solidFill>
              <a:latin typeface="Bookman Old Style" pitchFamily="18" charset="0"/>
            </a:endParaRPr>
          </a:p>
          <a:p>
            <a:pPr algn="ctr"/>
            <a:r>
              <a:rPr lang="ru-RU" sz="1400" b="1" dirty="0" smtClean="0">
                <a:solidFill>
                  <a:srgbClr val="C00000"/>
                </a:solidFill>
                <a:latin typeface="Bookman Old Style" pitchFamily="18" charset="0"/>
              </a:rPr>
              <a:t>Краевая </a:t>
            </a:r>
            <a:r>
              <a:rPr lang="ru-RU" sz="1400" b="1" dirty="0" err="1" smtClean="0">
                <a:solidFill>
                  <a:srgbClr val="C00000"/>
                </a:solidFill>
                <a:latin typeface="Bookman Old Style" pitchFamily="18" charset="0"/>
              </a:rPr>
              <a:t>стажировочная</a:t>
            </a:r>
            <a:r>
              <a:rPr lang="ru-RU" sz="1400" b="1" dirty="0" smtClean="0">
                <a:solidFill>
                  <a:srgbClr val="C00000"/>
                </a:solidFill>
                <a:latin typeface="Bookman Old Style" pitchFamily="18" charset="0"/>
              </a:rPr>
              <a:t> площадка по сопровождению реализации ФГОС ДО</a:t>
            </a:r>
          </a:p>
          <a:p>
            <a:pPr algn="ctr"/>
            <a:r>
              <a:rPr lang="ru-RU" sz="1400" b="1" dirty="0" smtClean="0">
                <a:solidFill>
                  <a:srgbClr val="002060"/>
                </a:solidFill>
                <a:latin typeface="Bookman Old Style" pitchFamily="18" charset="0"/>
              </a:rPr>
              <a:t>Муниципальное бюджетное дошкольное образовательное учреждение муниципального образования город Краснодар «Центр развития ребенка- детский сад № 115»</a:t>
            </a:r>
          </a:p>
          <a:p>
            <a:pPr algn="ctr"/>
            <a:endParaRPr lang="ru-RU" dirty="0">
              <a:solidFill>
                <a:srgbClr val="002060"/>
              </a:solidFill>
              <a:latin typeface="Bookman Old Style" pitchFamily="18" charset="0"/>
            </a:endParaRPr>
          </a:p>
        </p:txBody>
      </p:sp>
      <p:pic>
        <p:nvPicPr>
          <p:cNvPr id="6" name="Объект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421934" y="0"/>
            <a:ext cx="1579824" cy="1500174"/>
          </a:xfrm>
          <a:prstGeom prst="rect">
            <a:avLst/>
          </a:prstGeom>
        </p:spPr>
      </p:pic>
      <p:pic>
        <p:nvPicPr>
          <p:cNvPr id="7" name="Объект 3"/>
          <p:cNvPicPr>
            <a:picLocks noChangeAspect="1"/>
          </p:cNvPicPr>
          <p:nvPr/>
        </p:nvPicPr>
        <p:blipFill>
          <a:blip r:embed="rId3" cstate="screen"/>
          <a:srcRect/>
          <a:stretch>
            <a:fillRect/>
          </a:stretch>
        </p:blipFill>
        <p:spPr>
          <a:xfrm>
            <a:off x="142844" y="0"/>
            <a:ext cx="1714512" cy="17160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11952" cy="864096"/>
          </a:xfrm>
        </p:spPr>
        <p:txBody>
          <a:bodyPr>
            <a:noAutofit/>
          </a:bodyPr>
          <a:lstStyle/>
          <a:p>
            <a:pPr algn="ctr"/>
            <a:r>
              <a:rPr lang="ru-RU" sz="3200" dirty="0" smtClean="0"/>
              <a:t/>
            </a:r>
            <a:br>
              <a:rPr lang="ru-RU" sz="3200" dirty="0" smtClean="0"/>
            </a:br>
            <a:r>
              <a:rPr lang="ru-RU" sz="3200" b="1" dirty="0" smtClean="0">
                <a:solidFill>
                  <a:srgbClr val="C00000"/>
                </a:solidFill>
                <a:latin typeface="Bookman Old Style" panose="02050604050505020204" pitchFamily="18" charset="0"/>
              </a:rPr>
              <a:t>Структура образовательной ситуации </a:t>
            </a:r>
            <a:br>
              <a:rPr lang="ru-RU" sz="3200" b="1" dirty="0" smtClean="0">
                <a:solidFill>
                  <a:srgbClr val="C00000"/>
                </a:solidFill>
                <a:latin typeface="Bookman Old Style" panose="02050604050505020204" pitchFamily="18" charset="0"/>
              </a:rPr>
            </a:br>
            <a:endParaRPr lang="ru-RU" sz="3200" b="1" dirty="0">
              <a:solidFill>
                <a:srgbClr val="C00000"/>
              </a:solidFill>
              <a:latin typeface="Bookman Old Style" panose="02050604050505020204" pitchFamily="18" charset="0"/>
            </a:endParaRPr>
          </a:p>
        </p:txBody>
      </p:sp>
      <p:sp>
        <p:nvSpPr>
          <p:cNvPr id="3" name="Объект 2"/>
          <p:cNvSpPr>
            <a:spLocks noGrp="1"/>
          </p:cNvSpPr>
          <p:nvPr>
            <p:ph idx="1"/>
          </p:nvPr>
        </p:nvSpPr>
        <p:spPr>
          <a:xfrm>
            <a:off x="395536" y="1412776"/>
            <a:ext cx="8496944" cy="5328593"/>
          </a:xfrm>
        </p:spPr>
        <p:txBody>
          <a:bodyPr>
            <a:normAutofit fontScale="77500" lnSpcReduction="20000"/>
          </a:bodyPr>
          <a:lstStyle/>
          <a:p>
            <a:pPr>
              <a:buFontTx/>
              <a:buNone/>
            </a:pPr>
            <a:r>
              <a:rPr lang="ru-RU" dirty="0" smtClean="0"/>
              <a:t>1. </a:t>
            </a:r>
            <a:r>
              <a:rPr lang="ru-RU" b="1" dirty="0" smtClean="0">
                <a:latin typeface="Bookman Old Style" panose="02050604050505020204" pitchFamily="18" charset="0"/>
              </a:rPr>
              <a:t>Формирование мотива к деятельности </a:t>
            </a:r>
            <a:r>
              <a:rPr lang="ru-RU" i="1" dirty="0" smtClean="0">
                <a:latin typeface="Bookman Old Style" panose="02050604050505020204" pitchFamily="18" charset="0"/>
              </a:rPr>
              <a:t>(сделать что-то для себя или для кого-то, помочь кому-нибудь и проч.)</a:t>
            </a:r>
            <a:endParaRPr lang="ru-RU" i="1" dirty="0">
              <a:solidFill>
                <a:srgbClr val="0070C0"/>
              </a:solidFill>
              <a:latin typeface="Bookman Old Style" panose="02050604050505020204" pitchFamily="18" charset="0"/>
            </a:endParaRPr>
          </a:p>
          <a:p>
            <a:pPr algn="just">
              <a:buFontTx/>
              <a:buNone/>
            </a:pPr>
            <a:r>
              <a:rPr lang="ru-RU" b="1" dirty="0" smtClean="0">
                <a:latin typeface="Bookman Old Style" panose="02050604050505020204" pitchFamily="18" charset="0"/>
              </a:rPr>
              <a:t>Важно: </a:t>
            </a:r>
            <a:r>
              <a:rPr lang="ru-RU" dirty="0">
                <a:latin typeface="Bookman Old Style" panose="02050604050505020204" pitchFamily="18" charset="0"/>
              </a:rPr>
              <a:t>создавать проблемные ситуации, которые стимулируют детей к самостоятельному решению, внутренней работе, которая ведет к формулированию своего намерения «я хочу помочь», «мы сможем это сделать» и т.д</a:t>
            </a:r>
            <a:r>
              <a:rPr lang="ru-RU" dirty="0" smtClean="0">
                <a:latin typeface="Bookman Old Style" panose="02050604050505020204" pitchFamily="18" charset="0"/>
              </a:rPr>
              <a:t>.</a:t>
            </a:r>
          </a:p>
          <a:p>
            <a:pPr>
              <a:buFontTx/>
              <a:buNone/>
            </a:pPr>
            <a:r>
              <a:rPr lang="ru-RU" dirty="0" smtClean="0">
                <a:latin typeface="Bookman Old Style" panose="02050604050505020204" pitchFamily="18" charset="0"/>
              </a:rPr>
              <a:t>2</a:t>
            </a:r>
            <a:r>
              <a:rPr lang="ru-RU" b="1" dirty="0" smtClean="0">
                <a:latin typeface="Bookman Old Style" panose="02050604050505020204" pitchFamily="18" charset="0"/>
              </a:rPr>
              <a:t>. Планирование деятельности:</a:t>
            </a:r>
          </a:p>
          <a:p>
            <a:pPr algn="just">
              <a:buFontTx/>
              <a:buNone/>
            </a:pPr>
            <a:r>
              <a:rPr lang="ru-RU" i="1" dirty="0" smtClean="0">
                <a:latin typeface="Bookman Old Style" panose="02050604050505020204" pitchFamily="18" charset="0"/>
              </a:rPr>
              <a:t>(вопросы: подумайте</a:t>
            </a:r>
            <a:r>
              <a:rPr lang="ru-RU" i="1" dirty="0">
                <a:latin typeface="Bookman Old Style" panose="02050604050505020204" pitchFamily="18" charset="0"/>
              </a:rPr>
              <a:t>, где вам будет удобно работать?», «с кем вы хотите это сделать?», «что вам для этого </a:t>
            </a:r>
            <a:r>
              <a:rPr lang="ru-RU" i="1" dirty="0" smtClean="0">
                <a:latin typeface="Bookman Old Style" panose="02050604050505020204" pitchFamily="18" charset="0"/>
              </a:rPr>
              <a:t>понадобится</a:t>
            </a:r>
            <a:r>
              <a:rPr lang="ru-RU" i="1" dirty="0">
                <a:latin typeface="Bookman Old Style" panose="02050604050505020204" pitchFamily="18" charset="0"/>
              </a:rPr>
              <a:t>?», «как именно это лучше сделать?», «что вы потом будете делать?», «а если произойдет так, что тогда вы решите?» и </a:t>
            </a:r>
            <a:r>
              <a:rPr lang="ru-RU" i="1" dirty="0" smtClean="0">
                <a:latin typeface="Bookman Old Style" panose="02050604050505020204" pitchFamily="18" charset="0"/>
              </a:rPr>
              <a:t>т.д.)</a:t>
            </a:r>
            <a:endParaRPr lang="ru-RU" b="1" i="1" dirty="0" smtClean="0">
              <a:latin typeface="Bookman Old Style" panose="02050604050505020204" pitchFamily="18" charset="0"/>
            </a:endParaRPr>
          </a:p>
          <a:p>
            <a:pPr>
              <a:buFontTx/>
              <a:buNone/>
            </a:pPr>
            <a:endParaRPr lang="ru-RU" dirty="0" smtClean="0"/>
          </a:p>
          <a:p>
            <a:pPr>
              <a:buFontTx/>
              <a:buNone/>
            </a:pPr>
            <a:endParaRPr lang="ru-RU" dirty="0"/>
          </a:p>
          <a:p>
            <a:pPr>
              <a:buFontTx/>
              <a:buNone/>
            </a:pPr>
            <a:endParaRPr lang="ru-RU" sz="2600" i="1" dirty="0"/>
          </a:p>
        </p:txBody>
      </p:sp>
    </p:spTree>
    <p:extLst>
      <p:ext uri="{BB962C8B-B14F-4D97-AF65-F5344CB8AC3E}">
        <p14:creationId xmlns="" xmlns:p14="http://schemas.microsoft.com/office/powerpoint/2010/main" val="321693337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11952" cy="864096"/>
          </a:xfrm>
        </p:spPr>
        <p:txBody>
          <a:bodyPr>
            <a:noAutofit/>
          </a:bodyPr>
          <a:lstStyle/>
          <a:p>
            <a:r>
              <a:rPr lang="ru-RU" sz="3200" b="1" dirty="0" smtClean="0">
                <a:solidFill>
                  <a:srgbClr val="C00000"/>
                </a:solidFill>
                <a:latin typeface="Bookman Old Style" panose="02050604050505020204" pitchFamily="18" charset="0"/>
              </a:rPr>
              <a:t/>
            </a:r>
            <a:br>
              <a:rPr lang="ru-RU" sz="3200" b="1" dirty="0" smtClean="0">
                <a:solidFill>
                  <a:srgbClr val="C00000"/>
                </a:solidFill>
                <a:latin typeface="Bookman Old Style" panose="02050604050505020204" pitchFamily="18" charset="0"/>
              </a:rPr>
            </a:br>
            <a:r>
              <a:rPr lang="ru-RU" sz="3200" b="1" dirty="0" smtClean="0">
                <a:solidFill>
                  <a:srgbClr val="C00000"/>
                </a:solidFill>
                <a:latin typeface="Bookman Old Style" panose="02050604050505020204" pitchFamily="18" charset="0"/>
              </a:rPr>
              <a:t>Структура </a:t>
            </a:r>
            <a:r>
              <a:rPr lang="ru-RU" sz="3200" b="1" dirty="0">
                <a:solidFill>
                  <a:srgbClr val="C00000"/>
                </a:solidFill>
                <a:latin typeface="Bookman Old Style" panose="02050604050505020204" pitchFamily="18" charset="0"/>
              </a:rPr>
              <a:t>образовательной ситуации </a:t>
            </a:r>
            <a:br>
              <a:rPr lang="ru-RU" sz="3200" b="1" dirty="0">
                <a:solidFill>
                  <a:srgbClr val="C00000"/>
                </a:solidFill>
                <a:latin typeface="Bookman Old Style" panose="02050604050505020204" pitchFamily="18" charset="0"/>
              </a:rPr>
            </a:br>
            <a:endParaRPr lang="ru-RU" sz="3200" dirty="0"/>
          </a:p>
        </p:txBody>
      </p:sp>
      <p:sp>
        <p:nvSpPr>
          <p:cNvPr id="3" name="Объект 2"/>
          <p:cNvSpPr>
            <a:spLocks noGrp="1"/>
          </p:cNvSpPr>
          <p:nvPr>
            <p:ph idx="1"/>
          </p:nvPr>
        </p:nvSpPr>
        <p:spPr>
          <a:xfrm>
            <a:off x="467544" y="1340768"/>
            <a:ext cx="8496944" cy="4547889"/>
          </a:xfrm>
        </p:spPr>
        <p:txBody>
          <a:bodyPr>
            <a:noAutofit/>
          </a:bodyPr>
          <a:lstStyle/>
          <a:p>
            <a:pPr>
              <a:buFontTx/>
              <a:buNone/>
            </a:pPr>
            <a:r>
              <a:rPr lang="ru-RU" sz="2800" i="1" dirty="0" smtClean="0">
                <a:latin typeface="Bookman Old Style" panose="02050604050505020204" pitchFamily="18" charset="0"/>
              </a:rPr>
              <a:t>3</a:t>
            </a:r>
            <a:r>
              <a:rPr lang="ru-RU" sz="2400" i="1" dirty="0" smtClean="0">
                <a:latin typeface="Bookman Old Style" panose="02050604050505020204" pitchFamily="18" charset="0"/>
              </a:rPr>
              <a:t>. </a:t>
            </a:r>
            <a:r>
              <a:rPr lang="ru-RU" sz="2400" b="1" dirty="0" smtClean="0">
                <a:latin typeface="Bookman Old Style" panose="02050604050505020204" pitchFamily="18" charset="0"/>
              </a:rPr>
              <a:t>Осуществление действий. </a:t>
            </a:r>
            <a:r>
              <a:rPr lang="ru-RU" sz="2400" dirty="0" smtClean="0">
                <a:latin typeface="Bookman Old Style" panose="02050604050505020204" pitchFamily="18" charset="0"/>
              </a:rPr>
              <a:t>Позиция педагога</a:t>
            </a:r>
          </a:p>
          <a:p>
            <a:pPr marL="109728" indent="0">
              <a:buNone/>
            </a:pPr>
            <a:r>
              <a:rPr lang="ru-RU" sz="2400" dirty="0" smtClean="0">
                <a:solidFill>
                  <a:schemeClr val="accent1"/>
                </a:solidFill>
                <a:latin typeface="Bookman Old Style" panose="02050604050505020204" pitchFamily="18" charset="0"/>
              </a:rPr>
              <a:t>— </a:t>
            </a:r>
            <a:r>
              <a:rPr lang="ru-RU" sz="2400" b="1" dirty="0">
                <a:solidFill>
                  <a:srgbClr val="002060"/>
                </a:solidFill>
                <a:latin typeface="Bookman Old Style" panose="02050604050505020204" pitchFamily="18" charset="0"/>
              </a:rPr>
              <a:t>партнерства и сотрудничества </a:t>
            </a:r>
          </a:p>
          <a:p>
            <a:pPr marL="109728" indent="0">
              <a:buNone/>
            </a:pPr>
            <a:r>
              <a:rPr lang="ru-RU" sz="2400" dirty="0">
                <a:latin typeface="Bookman Old Style" panose="02050604050505020204" pitchFamily="18" charset="0"/>
              </a:rPr>
              <a:t>(«Мы сделаем это вместе», «Давайте найдем общее решение», «Мне тоже интересно узнать об этом»); </a:t>
            </a:r>
          </a:p>
          <a:p>
            <a:pPr marL="109728" indent="0">
              <a:buNone/>
            </a:pPr>
            <a:r>
              <a:rPr lang="ru-RU" sz="2400" dirty="0">
                <a:solidFill>
                  <a:srgbClr val="002060"/>
                </a:solidFill>
                <a:latin typeface="Bookman Old Style" panose="02050604050505020204" pitchFamily="18" charset="0"/>
              </a:rPr>
              <a:t>— </a:t>
            </a:r>
            <a:r>
              <a:rPr lang="ru-RU" sz="2400" b="1" dirty="0">
                <a:solidFill>
                  <a:srgbClr val="002060"/>
                </a:solidFill>
                <a:latin typeface="Bookman Old Style" panose="02050604050505020204" pitchFamily="18" charset="0"/>
              </a:rPr>
              <a:t>передачи опыта </a:t>
            </a:r>
          </a:p>
          <a:p>
            <a:pPr marL="109728" indent="0">
              <a:buNone/>
            </a:pPr>
            <a:r>
              <a:rPr lang="ru-RU" sz="2400" dirty="0">
                <a:latin typeface="Bookman Old Style" panose="02050604050505020204" pitchFamily="18" charset="0"/>
              </a:rPr>
              <a:t>(«Люди обычно это делают так»); </a:t>
            </a:r>
          </a:p>
          <a:p>
            <a:pPr marL="109728" indent="0">
              <a:buNone/>
            </a:pPr>
            <a:r>
              <a:rPr lang="ru-RU" sz="2400" dirty="0">
                <a:solidFill>
                  <a:srgbClr val="002060"/>
                </a:solidFill>
                <a:latin typeface="Bookman Old Style" panose="02050604050505020204" pitchFamily="18" charset="0"/>
              </a:rPr>
              <a:t>— </a:t>
            </a:r>
            <a:r>
              <a:rPr lang="ru-RU" sz="2400" b="1" dirty="0">
                <a:solidFill>
                  <a:srgbClr val="002060"/>
                </a:solidFill>
                <a:latin typeface="Bookman Old Style" panose="02050604050505020204" pitchFamily="18" charset="0"/>
              </a:rPr>
              <a:t>обращения за помощью к детям </a:t>
            </a:r>
          </a:p>
          <a:p>
            <a:pPr marL="109728" indent="0">
              <a:buNone/>
            </a:pPr>
            <a:r>
              <a:rPr lang="ru-RU" sz="2400" dirty="0">
                <a:latin typeface="Bookman Old Style" panose="02050604050505020204" pitchFamily="18" charset="0"/>
              </a:rPr>
              <a:t>(«У меня это почему-то не получается», «Я забыла, как это можно сделать», «Кто может мне помочь в этом</a:t>
            </a:r>
            <a:r>
              <a:rPr lang="ru-RU" sz="2400" dirty="0" smtClean="0">
                <a:latin typeface="Bookman Old Style" panose="02050604050505020204" pitchFamily="18" charset="0"/>
              </a:rPr>
              <a:t>?»).</a:t>
            </a:r>
            <a:endParaRPr lang="ru-RU" sz="2400" b="1" dirty="0">
              <a:latin typeface="Bookman Old Style" panose="02050604050505020204" pitchFamily="18" charset="0"/>
            </a:endParaRPr>
          </a:p>
        </p:txBody>
      </p:sp>
    </p:spTree>
    <p:extLst>
      <p:ext uri="{BB962C8B-B14F-4D97-AF65-F5344CB8AC3E}">
        <p14:creationId xmlns="" xmlns:p14="http://schemas.microsoft.com/office/powerpoint/2010/main" val="227808241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311952" cy="1224136"/>
          </a:xfrm>
        </p:spPr>
        <p:txBody>
          <a:bodyPr>
            <a:normAutofit fontScale="90000"/>
          </a:bodyPr>
          <a:lstStyle/>
          <a:p>
            <a:r>
              <a:rPr lang="ru-RU" sz="3600" b="1" dirty="0">
                <a:solidFill>
                  <a:srgbClr val="C00000"/>
                </a:solidFill>
                <a:latin typeface="Bookman Old Style" panose="02050604050505020204" pitchFamily="18" charset="0"/>
              </a:rPr>
              <a:t>Структура образовательной ситуации </a:t>
            </a:r>
            <a:r>
              <a:rPr lang="ru-RU" b="1" dirty="0">
                <a:solidFill>
                  <a:srgbClr val="C00000"/>
                </a:solidFill>
                <a:latin typeface="Bookman Old Style" panose="02050604050505020204" pitchFamily="18" charset="0"/>
              </a:rPr>
              <a:t/>
            </a:r>
            <a:br>
              <a:rPr lang="ru-RU" b="1" dirty="0">
                <a:solidFill>
                  <a:srgbClr val="C00000"/>
                </a:solidFill>
                <a:latin typeface="Bookman Old Style" panose="02050604050505020204" pitchFamily="18" charset="0"/>
              </a:rPr>
            </a:br>
            <a:endParaRPr lang="ru-RU" sz="2000" dirty="0"/>
          </a:p>
        </p:txBody>
      </p:sp>
      <p:sp>
        <p:nvSpPr>
          <p:cNvPr id="3" name="Объект 2"/>
          <p:cNvSpPr>
            <a:spLocks noGrp="1"/>
          </p:cNvSpPr>
          <p:nvPr>
            <p:ph idx="1"/>
          </p:nvPr>
        </p:nvSpPr>
        <p:spPr>
          <a:xfrm>
            <a:off x="395536" y="1196752"/>
            <a:ext cx="8496944" cy="5628009"/>
          </a:xfrm>
        </p:spPr>
        <p:txBody>
          <a:bodyPr>
            <a:normAutofit/>
          </a:bodyPr>
          <a:lstStyle/>
          <a:p>
            <a:pPr>
              <a:buFontTx/>
              <a:buNone/>
            </a:pPr>
            <a:r>
              <a:rPr lang="ru-RU" sz="2000" dirty="0" smtClean="0">
                <a:latin typeface="Bookman Old Style" panose="02050604050505020204" pitchFamily="18" charset="0"/>
              </a:rPr>
              <a:t>4. </a:t>
            </a:r>
            <a:r>
              <a:rPr lang="ru-RU" sz="2000" b="1" dirty="0" smtClean="0">
                <a:latin typeface="Bookman Old Style" panose="02050604050505020204" pitchFamily="18" charset="0"/>
              </a:rPr>
              <a:t>Рефлексивный итог</a:t>
            </a:r>
          </a:p>
          <a:p>
            <a:pPr algn="just">
              <a:buFontTx/>
              <a:buNone/>
            </a:pPr>
            <a:r>
              <a:rPr lang="ru-RU" sz="2000" b="1" dirty="0" smtClean="0">
                <a:latin typeface="Bookman Old Style" panose="02050604050505020204" pitchFamily="18" charset="0"/>
              </a:rPr>
              <a:t>Важно: </a:t>
            </a:r>
            <a:r>
              <a:rPr lang="ru-RU" sz="2000" dirty="0" smtClean="0">
                <a:latin typeface="Bookman Old Style" panose="02050604050505020204" pitchFamily="18" charset="0"/>
              </a:rPr>
              <a:t>обращение </a:t>
            </a:r>
            <a:r>
              <a:rPr lang="ru-RU" sz="2000" dirty="0">
                <a:latin typeface="Bookman Old Style" panose="02050604050505020204" pitchFamily="18" charset="0"/>
              </a:rPr>
              <a:t>к детской цели: «ребята, напомните, для чего мы это делали?». После </a:t>
            </a:r>
            <a:r>
              <a:rPr lang="ru-RU" sz="2000" dirty="0" smtClean="0">
                <a:latin typeface="Bookman Old Style" panose="02050604050505020204" pitchFamily="18" charset="0"/>
              </a:rPr>
              <a:t>этого возможно </a:t>
            </a:r>
            <a:r>
              <a:rPr lang="ru-RU" sz="2000" dirty="0">
                <a:latin typeface="Bookman Old Style" panose="02050604050505020204" pitchFamily="18" charset="0"/>
              </a:rPr>
              <a:t>задать следующие рефлексивные вопросы: «благодаря чему, у нас получилось?», «почему у нас сразу не получалось?», «что нам помогло?», «что нам помешало?», «что можно рассказать родителям?», «что вы хотите сказать друг другу</a:t>
            </a:r>
            <a:r>
              <a:rPr lang="ru-RU" sz="2000" dirty="0" smtClean="0">
                <a:latin typeface="Bookman Old Style" panose="02050604050505020204" pitchFamily="18" charset="0"/>
              </a:rPr>
              <a:t>?», «чему </a:t>
            </a:r>
            <a:r>
              <a:rPr lang="ru-RU" sz="2000" dirty="0">
                <a:latin typeface="Bookman Old Style" panose="02050604050505020204" pitchFamily="18" charset="0"/>
              </a:rPr>
              <a:t>мы научились?», «для чего это нам нужно?» </a:t>
            </a:r>
            <a:r>
              <a:rPr lang="ru-RU" sz="2000" dirty="0" smtClean="0">
                <a:latin typeface="Bookman Old Style" panose="02050604050505020204" pitchFamily="18" charset="0"/>
              </a:rPr>
              <a:t> </a:t>
            </a:r>
            <a:r>
              <a:rPr lang="ru-RU" sz="2000" dirty="0">
                <a:latin typeface="Bookman Old Style" panose="02050604050505020204" pitchFamily="18" charset="0"/>
              </a:rPr>
              <a:t>и т.д</a:t>
            </a:r>
            <a:r>
              <a:rPr lang="ru-RU" sz="2000" dirty="0" smtClean="0">
                <a:latin typeface="Bookman Old Style" panose="02050604050505020204" pitchFamily="18" charset="0"/>
              </a:rPr>
              <a:t>.</a:t>
            </a:r>
          </a:p>
          <a:p>
            <a:pPr algn="just">
              <a:buFontTx/>
              <a:buNone/>
            </a:pPr>
            <a:r>
              <a:rPr lang="ru-RU" sz="2000" b="1" i="1" dirty="0" smtClean="0">
                <a:latin typeface="Bookman Old Style" panose="02050604050505020204" pitchFamily="18" charset="0"/>
              </a:rPr>
              <a:t>Важно: дифференцированное педагогическое оценивание </a:t>
            </a:r>
            <a:r>
              <a:rPr lang="ru-RU" sz="2000" dirty="0">
                <a:latin typeface="Bookman Old Style" panose="02050604050505020204" pitchFamily="18" charset="0"/>
              </a:rPr>
              <a:t>Педагог находит добрые слова для каждого ребенка или для группы детей, независимо от степени его успешности на занятии, делая акцент на том, что было хорошего, например, «ты сегодня очень старался», «вот здесь у тебя очень здорово получилось»; «девчонки сегодня порадовали…», «Ваня и Милена очень дружно работали вместе!» и т.д.</a:t>
            </a:r>
            <a:endParaRPr lang="ru-RU" sz="2000" b="1" i="1" dirty="0">
              <a:latin typeface="Bookman Old Style" panose="02050604050505020204" pitchFamily="18" charset="0"/>
            </a:endParaRPr>
          </a:p>
        </p:txBody>
      </p:sp>
    </p:spTree>
    <p:extLst>
      <p:ext uri="{BB962C8B-B14F-4D97-AF65-F5344CB8AC3E}">
        <p14:creationId xmlns="" xmlns:p14="http://schemas.microsoft.com/office/powerpoint/2010/main" val="23869634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C00000"/>
                </a:solidFill>
                <a:latin typeface="Bookman Old Style" panose="02050604050505020204" pitchFamily="18" charset="0"/>
              </a:rPr>
              <a:t>Планирование образовательной деятельности в детском саду</a:t>
            </a:r>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a:xfrm rot="20826674">
            <a:off x="4726966" y="1526675"/>
            <a:ext cx="4038600" cy="3849291"/>
          </a:xfrm>
        </p:spPr>
        <p:txBody>
          <a:bodyPr/>
          <a:lstStyle/>
          <a:p>
            <a:pPr marL="0" lvl="0" indent="0" algn="ctr">
              <a:buNone/>
            </a:pPr>
            <a:endParaRPr lang="ru-RU" sz="2400" b="1" dirty="0" smtClean="0">
              <a:latin typeface="Bookman Old Style" panose="02050604050505020204" pitchFamily="18" charset="0"/>
            </a:endParaRPr>
          </a:p>
          <a:p>
            <a:pPr marL="0" lvl="0" indent="0" algn="ctr">
              <a:buNone/>
            </a:pPr>
            <a:r>
              <a:rPr lang="ru-RU" b="1" dirty="0" smtClean="0">
                <a:latin typeface="Bookman Old Style" panose="02050604050505020204" pitchFamily="18" charset="0"/>
              </a:rPr>
              <a:t>Нужен </a:t>
            </a:r>
            <a:r>
              <a:rPr lang="ru-RU" b="1" dirty="0">
                <a:latin typeface="Bookman Old Style" panose="02050604050505020204" pitchFamily="18" charset="0"/>
              </a:rPr>
              <a:t>ли </a:t>
            </a:r>
            <a:r>
              <a:rPr lang="ru-RU" b="1" dirty="0" smtClean="0">
                <a:latin typeface="Bookman Old Style" panose="02050604050505020204" pitchFamily="18" charset="0"/>
              </a:rPr>
              <a:t>план </a:t>
            </a:r>
            <a:r>
              <a:rPr lang="ru-RU" b="1" dirty="0">
                <a:latin typeface="Bookman Old Style" panose="02050604050505020204" pitchFamily="18" charset="0"/>
              </a:rPr>
              <a:t>педагогу?</a:t>
            </a:r>
            <a:endParaRPr lang="ru-RU" dirty="0">
              <a:latin typeface="Bookman Old Style" panose="02050604050505020204" pitchFamily="18" charset="0"/>
            </a:endParaRPr>
          </a:p>
          <a:p>
            <a:endParaRPr lang="ru-RU" dirty="0"/>
          </a:p>
        </p:txBody>
      </p:sp>
      <p:pic>
        <p:nvPicPr>
          <p:cNvPr id="1026" name="Picture 2" descr="C:\Users\notebook7\Pictures\thinking-bubble.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rot="20469907">
            <a:off x="729467" y="2146384"/>
            <a:ext cx="3756125" cy="33142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076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8640960" cy="1143000"/>
          </a:xfrm>
        </p:spPr>
        <p:txBody>
          <a:bodyPr>
            <a:normAutofit/>
          </a:bodyPr>
          <a:lstStyle/>
          <a:p>
            <a:r>
              <a:rPr lang="ru-RU" sz="2800" b="1" dirty="0" smtClean="0">
                <a:solidFill>
                  <a:srgbClr val="C00000"/>
                </a:solidFill>
                <a:latin typeface="Bookman Old Style" panose="02050604050505020204" pitchFamily="18" charset="0"/>
              </a:rPr>
              <a:t>Структура планирования воспитательно- образовательной работы</a:t>
            </a:r>
            <a:endParaRPr lang="ru-RU" sz="2800" b="1" dirty="0">
              <a:solidFill>
                <a:srgbClr val="C00000"/>
              </a:solidFill>
              <a:latin typeface="Bookman Old Style" panose="02050604050505020204" pitchFamily="18" charset="0"/>
            </a:endParaRPr>
          </a:p>
        </p:txBody>
      </p:sp>
      <p:graphicFrame>
        <p:nvGraphicFramePr>
          <p:cNvPr id="7" name="Объект 6"/>
          <p:cNvGraphicFramePr>
            <a:graphicFrameLocks noGrp="1"/>
          </p:cNvGraphicFramePr>
          <p:nvPr>
            <p:ph idx="1"/>
            <p:extLst>
              <p:ext uri="{D42A27DB-BD31-4B8C-83A1-F6EECF244321}">
                <p14:modId xmlns="" xmlns:p14="http://schemas.microsoft.com/office/powerpoint/2010/main" val="1404380292"/>
              </p:ext>
            </p:extLst>
          </p:nvPr>
        </p:nvGraphicFramePr>
        <p:xfrm>
          <a:off x="457200" y="1600200"/>
          <a:ext cx="8579296"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6365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2060"/>
                </a:solidFill>
                <a:latin typeface="Bookman Old Style" pitchFamily="18" charset="0"/>
              </a:rPr>
              <a:t>Модель года </a:t>
            </a:r>
            <a:endParaRPr lang="ru-RU" sz="3200" b="1" dirty="0">
              <a:solidFill>
                <a:srgbClr val="002060"/>
              </a:solidFill>
              <a:latin typeface="Bookman Old Style" pitchFamily="18" charset="0"/>
            </a:endParaRPr>
          </a:p>
        </p:txBody>
      </p:sp>
      <p:sp>
        <p:nvSpPr>
          <p:cNvPr id="3" name="Содержимое 2"/>
          <p:cNvSpPr>
            <a:spLocks noGrp="1"/>
          </p:cNvSpPr>
          <p:nvPr>
            <p:ph idx="1"/>
          </p:nvPr>
        </p:nvSpPr>
        <p:spPr/>
        <p:txBody>
          <a:bodyPr/>
          <a:lstStyle/>
          <a:p>
            <a:r>
              <a:rPr lang="ru-RU" dirty="0" smtClean="0">
                <a:latin typeface="Bookman Old Style" pitchFamily="18" charset="0"/>
              </a:rPr>
              <a:t>В основе комплексно- тематическое планирование</a:t>
            </a:r>
          </a:p>
          <a:p>
            <a:r>
              <a:rPr lang="ru-RU" dirty="0" smtClean="0">
                <a:latin typeface="Bookman Old Style" pitchFamily="18" charset="0"/>
              </a:rPr>
              <a:t>Отражает особенности, праздников, мероприятия ДОО, традиционных событий</a:t>
            </a:r>
          </a:p>
          <a:p>
            <a:r>
              <a:rPr lang="ru-RU" dirty="0" smtClean="0">
                <a:latin typeface="Bookman Old Style" pitchFamily="18" charset="0"/>
              </a:rPr>
              <a:t>Рекомендации авторов вариативной программы</a:t>
            </a:r>
          </a:p>
          <a:p>
            <a:r>
              <a:rPr lang="ru-RU" dirty="0" smtClean="0">
                <a:latin typeface="Bookman Old Style" pitchFamily="18" charset="0"/>
              </a:rPr>
              <a:t>Потребности и интересы детей</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2060"/>
                </a:solidFill>
                <a:latin typeface="Bookman Old Style" pitchFamily="18" charset="0"/>
              </a:rPr>
              <a:t>Модель недели</a:t>
            </a:r>
            <a:endParaRPr lang="ru-RU" sz="3200" b="1" dirty="0">
              <a:solidFill>
                <a:srgbClr val="002060"/>
              </a:solidFill>
              <a:latin typeface="Bookman Old Style" pitchFamily="18" charset="0"/>
            </a:endParaRPr>
          </a:p>
        </p:txBody>
      </p:sp>
      <p:sp>
        <p:nvSpPr>
          <p:cNvPr id="3" name="Содержимое 2"/>
          <p:cNvSpPr>
            <a:spLocks noGrp="1"/>
          </p:cNvSpPr>
          <p:nvPr>
            <p:ph idx="1"/>
          </p:nvPr>
        </p:nvSpPr>
        <p:spPr/>
        <p:txBody>
          <a:bodyPr>
            <a:normAutofit/>
          </a:bodyPr>
          <a:lstStyle/>
          <a:p>
            <a:r>
              <a:rPr lang="ru-RU" dirty="0" smtClean="0">
                <a:latin typeface="Bookman Old Style" pitchFamily="18" charset="0"/>
              </a:rPr>
              <a:t>Состоит из 2-х частей:</a:t>
            </a:r>
          </a:p>
          <a:p>
            <a:r>
              <a:rPr lang="ru-RU" dirty="0" smtClean="0">
                <a:latin typeface="Bookman Old Style" pitchFamily="18" charset="0"/>
              </a:rPr>
              <a:t>Расписание  образовательной деятельности (занятия)</a:t>
            </a:r>
          </a:p>
          <a:p>
            <a:r>
              <a:rPr lang="ru-RU" dirty="0" smtClean="0">
                <a:latin typeface="Bookman Old Style" pitchFamily="18" charset="0"/>
              </a:rPr>
              <a:t>Совместная образовательная деятельность и культурные практики</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Autofit/>
          </a:bodyPr>
          <a:lstStyle/>
          <a:p>
            <a:pPr algn="ctr"/>
            <a:r>
              <a:rPr lang="ru-RU" sz="2800" b="1" dirty="0" smtClean="0">
                <a:solidFill>
                  <a:srgbClr val="C00000"/>
                </a:solidFill>
                <a:latin typeface="Bookman Old Style" panose="02050604050505020204" pitchFamily="18" charset="0"/>
              </a:rPr>
              <a:t/>
            </a:r>
            <a:br>
              <a:rPr lang="ru-RU" sz="2800" b="1" dirty="0" smtClean="0">
                <a:solidFill>
                  <a:srgbClr val="C00000"/>
                </a:solidFill>
                <a:latin typeface="Bookman Old Style" panose="02050604050505020204" pitchFamily="18" charset="0"/>
              </a:rPr>
            </a:br>
            <a:r>
              <a:rPr lang="ru-RU" sz="2800" b="1" dirty="0" smtClean="0">
                <a:solidFill>
                  <a:srgbClr val="C00000"/>
                </a:solidFill>
                <a:latin typeface="Bookman Old Style" panose="02050604050505020204" pitchFamily="18" charset="0"/>
              </a:rPr>
              <a:t>«Сквозные механизмы развития ребёнка» - виды деятельности </a:t>
            </a:r>
            <a:br>
              <a:rPr lang="ru-RU" sz="2800" b="1" dirty="0" smtClean="0">
                <a:solidFill>
                  <a:srgbClr val="C00000"/>
                </a:solidFill>
                <a:latin typeface="Bookman Old Style" panose="02050604050505020204" pitchFamily="18" charset="0"/>
              </a:rPr>
            </a:br>
            <a:r>
              <a:rPr lang="ru-RU" sz="2800" b="1" dirty="0" smtClean="0">
                <a:solidFill>
                  <a:srgbClr val="C00000"/>
                </a:solidFill>
                <a:latin typeface="Bookman Old Style" panose="02050604050505020204" pitchFamily="18" charset="0"/>
              </a:rPr>
              <a:t>(ФГОС ДО, п. 2.7.)</a:t>
            </a:r>
            <a:endParaRPr lang="ru-RU" sz="2800" b="1" dirty="0">
              <a:solidFill>
                <a:srgbClr val="C00000"/>
              </a:solidFill>
              <a:latin typeface="Bookman Old Style" panose="02050604050505020204" pitchFamily="18" charset="0"/>
            </a:endParaRPr>
          </a:p>
        </p:txBody>
      </p:sp>
      <p:sp>
        <p:nvSpPr>
          <p:cNvPr id="3" name="Объект 2"/>
          <p:cNvSpPr>
            <a:spLocks noGrp="1"/>
          </p:cNvSpPr>
          <p:nvPr>
            <p:ph idx="1"/>
          </p:nvPr>
        </p:nvSpPr>
        <p:spPr>
          <a:xfrm>
            <a:off x="457200" y="1772816"/>
            <a:ext cx="8229600" cy="4801720"/>
          </a:xfrm>
        </p:spPr>
        <p:txBody>
          <a:bodyPr>
            <a:normAutofit/>
          </a:bodyPr>
          <a:lstStyle/>
          <a:p>
            <a:pPr marL="109728" indent="0">
              <a:buNone/>
            </a:pPr>
            <a:r>
              <a:rPr lang="ru-RU" sz="2400" b="1" dirty="0">
                <a:latin typeface="Bookman Old Style" panose="02050604050505020204" pitchFamily="18" charset="0"/>
              </a:rPr>
              <a:t>в раннем возрасте (1 год - 3 года) </a:t>
            </a:r>
            <a:r>
              <a:rPr lang="ru-RU" sz="2400" dirty="0" smtClean="0">
                <a:latin typeface="Bookman Old Style" panose="02050604050505020204" pitchFamily="18" charset="0"/>
              </a:rPr>
              <a:t>: </a:t>
            </a:r>
          </a:p>
          <a:p>
            <a:pPr marL="624078" indent="-514350">
              <a:buFont typeface="+mj-lt"/>
              <a:buAutoNum type="arabicPeriod"/>
            </a:pPr>
            <a:r>
              <a:rPr lang="ru-RU" sz="2400" dirty="0" smtClean="0">
                <a:latin typeface="Bookman Old Style" panose="02050604050505020204" pitchFamily="18" charset="0"/>
              </a:rPr>
              <a:t>предметная </a:t>
            </a:r>
            <a:r>
              <a:rPr lang="ru-RU" sz="2400" dirty="0">
                <a:latin typeface="Bookman Old Style" panose="02050604050505020204" pitchFamily="18" charset="0"/>
              </a:rPr>
              <a:t>деятельность </a:t>
            </a:r>
            <a:r>
              <a:rPr lang="ru-RU" sz="2400" dirty="0" smtClean="0">
                <a:latin typeface="Bookman Old Style" panose="02050604050505020204" pitchFamily="18" charset="0"/>
              </a:rPr>
              <a:t>;</a:t>
            </a:r>
          </a:p>
          <a:p>
            <a:pPr marL="624078" indent="-514350">
              <a:buFont typeface="+mj-lt"/>
              <a:buAutoNum type="arabicPeriod"/>
            </a:pPr>
            <a:r>
              <a:rPr lang="ru-RU" sz="2400" dirty="0" smtClean="0">
                <a:latin typeface="Bookman Old Style" panose="02050604050505020204" pitchFamily="18" charset="0"/>
              </a:rPr>
              <a:t>экспериментирование </a:t>
            </a:r>
            <a:r>
              <a:rPr lang="ru-RU" sz="2400" dirty="0">
                <a:latin typeface="Bookman Old Style" panose="02050604050505020204" pitchFamily="18" charset="0"/>
              </a:rPr>
              <a:t>с материалами и веществами </a:t>
            </a:r>
            <a:r>
              <a:rPr lang="ru-RU" sz="2400" dirty="0" smtClean="0">
                <a:latin typeface="Bookman Old Style" panose="02050604050505020204" pitchFamily="18" charset="0"/>
              </a:rPr>
              <a:t>;</a:t>
            </a:r>
          </a:p>
          <a:p>
            <a:pPr marL="624078" indent="-514350">
              <a:buFont typeface="+mj-lt"/>
              <a:buAutoNum type="arabicPeriod"/>
            </a:pPr>
            <a:r>
              <a:rPr lang="ru-RU" sz="2400" dirty="0" smtClean="0">
                <a:latin typeface="Bookman Old Style" panose="02050604050505020204" pitchFamily="18" charset="0"/>
              </a:rPr>
              <a:t>общение </a:t>
            </a:r>
            <a:r>
              <a:rPr lang="ru-RU" sz="2400" dirty="0">
                <a:latin typeface="Bookman Old Style" panose="02050604050505020204" pitchFamily="18" charset="0"/>
              </a:rPr>
              <a:t>с взрослым и совместные игры со сверстниками под руководством взрослого</a:t>
            </a:r>
            <a:r>
              <a:rPr lang="ru-RU" sz="2400" dirty="0" smtClean="0">
                <a:latin typeface="Bookman Old Style" panose="02050604050505020204" pitchFamily="18" charset="0"/>
              </a:rPr>
              <a:t>,</a:t>
            </a:r>
          </a:p>
          <a:p>
            <a:pPr marL="624078" indent="-514350">
              <a:buFont typeface="+mj-lt"/>
              <a:buAutoNum type="arabicPeriod"/>
            </a:pPr>
            <a:r>
              <a:rPr lang="ru-RU" sz="2400" dirty="0" smtClean="0">
                <a:latin typeface="Bookman Old Style" panose="02050604050505020204" pitchFamily="18" charset="0"/>
              </a:rPr>
              <a:t> </a:t>
            </a:r>
            <a:r>
              <a:rPr lang="ru-RU" sz="2400" dirty="0">
                <a:latin typeface="Bookman Old Style" panose="02050604050505020204" pitchFamily="18" charset="0"/>
              </a:rPr>
              <a:t>самообслуживание и действия с бытовыми предметами-орудиями </a:t>
            </a:r>
            <a:r>
              <a:rPr lang="ru-RU" sz="2400" dirty="0" smtClean="0">
                <a:latin typeface="Bookman Old Style" panose="02050604050505020204" pitchFamily="18" charset="0"/>
              </a:rPr>
              <a:t>;</a:t>
            </a:r>
          </a:p>
          <a:p>
            <a:pPr marL="624078" indent="-514350">
              <a:buFont typeface="+mj-lt"/>
              <a:buAutoNum type="arabicPeriod"/>
            </a:pPr>
            <a:r>
              <a:rPr lang="ru-RU" sz="2400" dirty="0" smtClean="0">
                <a:latin typeface="Bookman Old Style" panose="02050604050505020204" pitchFamily="18" charset="0"/>
              </a:rPr>
              <a:t> </a:t>
            </a:r>
            <a:r>
              <a:rPr lang="ru-RU" sz="2400" dirty="0">
                <a:latin typeface="Bookman Old Style" panose="02050604050505020204" pitchFamily="18" charset="0"/>
              </a:rPr>
              <a:t>восприятие смысла музыки, сказок, </a:t>
            </a:r>
            <a:r>
              <a:rPr lang="ru-RU" sz="2400" dirty="0" smtClean="0">
                <a:latin typeface="Bookman Old Style" panose="02050604050505020204" pitchFamily="18" charset="0"/>
              </a:rPr>
              <a:t>стихов </a:t>
            </a:r>
            <a:r>
              <a:rPr lang="ru-RU" sz="2400" dirty="0">
                <a:latin typeface="Bookman Old Style" panose="02050604050505020204" pitchFamily="18" charset="0"/>
              </a:rPr>
              <a:t>рассматривание </a:t>
            </a:r>
            <a:r>
              <a:rPr lang="ru-RU" sz="2400" dirty="0" smtClean="0">
                <a:latin typeface="Bookman Old Style" panose="02050604050505020204" pitchFamily="18" charset="0"/>
              </a:rPr>
              <a:t>картинок</a:t>
            </a:r>
            <a:r>
              <a:rPr lang="ru-RU" sz="2400" dirty="0">
                <a:latin typeface="Bookman Old Style" panose="02050604050505020204" pitchFamily="18" charset="0"/>
              </a:rPr>
              <a:t>;</a:t>
            </a:r>
            <a:endParaRPr lang="ru-RU" sz="2400" dirty="0" smtClean="0">
              <a:latin typeface="Bookman Old Style" panose="02050604050505020204" pitchFamily="18" charset="0"/>
            </a:endParaRPr>
          </a:p>
          <a:p>
            <a:pPr marL="624078" indent="-514350">
              <a:buFont typeface="+mj-lt"/>
              <a:buAutoNum type="arabicPeriod"/>
            </a:pPr>
            <a:r>
              <a:rPr lang="ru-RU" sz="2400" dirty="0" smtClean="0">
                <a:latin typeface="Bookman Old Style" panose="02050604050505020204" pitchFamily="18" charset="0"/>
              </a:rPr>
              <a:t>двигательная активность.</a:t>
            </a:r>
            <a:endParaRPr lang="ru-RU" sz="2400" dirty="0">
              <a:latin typeface="Bookman Old Style" panose="02050604050505020204" pitchFamily="18" charset="0"/>
            </a:endParaRPr>
          </a:p>
        </p:txBody>
      </p:sp>
    </p:spTree>
    <p:extLst>
      <p:ext uri="{BB962C8B-B14F-4D97-AF65-F5344CB8AC3E}">
        <p14:creationId xmlns="" xmlns:p14="http://schemas.microsoft.com/office/powerpoint/2010/main" val="260908697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224136"/>
          </a:xfrm>
        </p:spPr>
        <p:txBody>
          <a:bodyPr>
            <a:normAutofit fontScale="90000"/>
          </a:bodyPr>
          <a:lstStyle/>
          <a:p>
            <a:r>
              <a:rPr lang="ru-RU" sz="2800" b="1" dirty="0">
                <a:solidFill>
                  <a:srgbClr val="C00000"/>
                </a:solidFill>
                <a:latin typeface="Bookman Old Style" panose="02050604050505020204" pitchFamily="18" charset="0"/>
              </a:rPr>
              <a:t>«Сквозные механизмы развития ребёнка» - виды деятельности </a:t>
            </a:r>
            <a:br>
              <a:rPr lang="ru-RU" sz="2800" b="1" dirty="0">
                <a:solidFill>
                  <a:srgbClr val="C00000"/>
                </a:solidFill>
                <a:latin typeface="Bookman Old Style" panose="02050604050505020204" pitchFamily="18" charset="0"/>
              </a:rPr>
            </a:br>
            <a:r>
              <a:rPr lang="ru-RU" sz="2800" b="1" dirty="0">
                <a:solidFill>
                  <a:srgbClr val="C00000"/>
                </a:solidFill>
                <a:latin typeface="Bookman Old Style" panose="02050604050505020204" pitchFamily="18" charset="0"/>
              </a:rPr>
              <a:t>(ФГОС ДО, п. 2.7.)</a:t>
            </a:r>
            <a:endParaRPr lang="ru-RU" sz="3200" b="1" dirty="0">
              <a:solidFill>
                <a:srgbClr val="0070C0"/>
              </a:solidFill>
            </a:endParaRPr>
          </a:p>
        </p:txBody>
      </p:sp>
      <p:sp>
        <p:nvSpPr>
          <p:cNvPr id="3" name="Объект 2"/>
          <p:cNvSpPr>
            <a:spLocks noGrp="1"/>
          </p:cNvSpPr>
          <p:nvPr>
            <p:ph idx="1"/>
          </p:nvPr>
        </p:nvSpPr>
        <p:spPr>
          <a:xfrm>
            <a:off x="1" y="1484784"/>
            <a:ext cx="9108504" cy="5373216"/>
          </a:xfrm>
        </p:spPr>
        <p:txBody>
          <a:bodyPr>
            <a:noAutofit/>
          </a:bodyPr>
          <a:lstStyle/>
          <a:p>
            <a:pPr marL="109728" indent="0">
              <a:buNone/>
            </a:pPr>
            <a:r>
              <a:rPr lang="ru-RU" sz="1800" b="1" dirty="0">
                <a:latin typeface="Bookman Old Style" panose="02050604050505020204" pitchFamily="18" charset="0"/>
              </a:rPr>
              <a:t>для детей дошкольного возраста (3 года - 8 </a:t>
            </a:r>
            <a:r>
              <a:rPr lang="ru-RU" sz="1800" b="1" dirty="0" smtClean="0">
                <a:latin typeface="Bookman Old Style" panose="02050604050505020204" pitchFamily="18" charset="0"/>
              </a:rPr>
              <a:t>лет) :</a:t>
            </a:r>
          </a:p>
          <a:p>
            <a:pPr marL="624078" indent="-514350">
              <a:buFont typeface="+mj-lt"/>
              <a:buAutoNum type="arabicPeriod"/>
            </a:pPr>
            <a:r>
              <a:rPr lang="ru-RU" sz="1800" b="1" dirty="0">
                <a:latin typeface="Bookman Old Style" panose="02050604050505020204" pitchFamily="18" charset="0"/>
              </a:rPr>
              <a:t>и</a:t>
            </a:r>
            <a:r>
              <a:rPr lang="ru-RU" sz="1800" b="1" dirty="0" smtClean="0">
                <a:latin typeface="Bookman Old Style" panose="02050604050505020204" pitchFamily="18" charset="0"/>
              </a:rPr>
              <a:t>гра</a:t>
            </a:r>
            <a:r>
              <a:rPr lang="ru-RU" sz="1800" dirty="0" smtClean="0">
                <a:latin typeface="Bookman Old Style" panose="02050604050505020204" pitchFamily="18" charset="0"/>
              </a:rPr>
              <a:t> (сюжетно-ролевая, игры с </a:t>
            </a:r>
            <a:r>
              <a:rPr lang="ru-RU" sz="1800" dirty="0">
                <a:latin typeface="Bookman Old Style" panose="02050604050505020204" pitchFamily="18" charset="0"/>
              </a:rPr>
              <a:t>правилами и </a:t>
            </a:r>
            <a:r>
              <a:rPr lang="ru-RU" sz="1800" dirty="0" smtClean="0">
                <a:latin typeface="Bookman Old Style" panose="02050604050505020204" pitchFamily="18" charset="0"/>
              </a:rPr>
              <a:t>др. виды игр;</a:t>
            </a:r>
          </a:p>
          <a:p>
            <a:pPr marL="624078" indent="-514350">
              <a:buFont typeface="+mj-lt"/>
              <a:buAutoNum type="arabicPeriod"/>
            </a:pPr>
            <a:r>
              <a:rPr lang="ru-RU" sz="1800" b="1" dirty="0" smtClean="0">
                <a:latin typeface="Bookman Old Style" panose="02050604050505020204" pitchFamily="18" charset="0"/>
              </a:rPr>
              <a:t>коммуникативная</a:t>
            </a:r>
            <a:r>
              <a:rPr lang="ru-RU" sz="1800" dirty="0" smtClean="0">
                <a:latin typeface="Bookman Old Style" panose="02050604050505020204" pitchFamily="18" charset="0"/>
              </a:rPr>
              <a:t> </a:t>
            </a:r>
            <a:r>
              <a:rPr lang="ru-RU" sz="1800" dirty="0">
                <a:latin typeface="Bookman Old Style" panose="02050604050505020204" pitchFamily="18" charset="0"/>
              </a:rPr>
              <a:t>(общение и взаимодействие со взрослыми и сверстниками), </a:t>
            </a:r>
            <a:endParaRPr lang="ru-RU" sz="1800" dirty="0" smtClean="0">
              <a:latin typeface="Bookman Old Style" panose="02050604050505020204" pitchFamily="18" charset="0"/>
            </a:endParaRPr>
          </a:p>
          <a:p>
            <a:pPr marL="624078" indent="-514350">
              <a:buFont typeface="+mj-lt"/>
              <a:buAutoNum type="arabicPeriod"/>
            </a:pPr>
            <a:r>
              <a:rPr lang="ru-RU" sz="1800" b="1" dirty="0" smtClean="0">
                <a:latin typeface="Bookman Old Style" panose="02050604050505020204" pitchFamily="18" charset="0"/>
              </a:rPr>
              <a:t>познавательно-исследовательская</a:t>
            </a:r>
            <a:r>
              <a:rPr lang="ru-RU" sz="1800" dirty="0" smtClean="0">
                <a:latin typeface="Bookman Old Style" panose="02050604050505020204" pitchFamily="18" charset="0"/>
              </a:rPr>
              <a:t> </a:t>
            </a:r>
            <a:r>
              <a:rPr lang="ru-RU" sz="1800" dirty="0">
                <a:latin typeface="Bookman Old Style" panose="02050604050505020204" pitchFamily="18" charset="0"/>
              </a:rPr>
              <a:t>(исследования объектов окружающего мира и экспериментирования с ними), </a:t>
            </a:r>
            <a:endParaRPr lang="ru-RU" sz="1800" dirty="0" smtClean="0">
              <a:latin typeface="Bookman Old Style" panose="02050604050505020204" pitchFamily="18" charset="0"/>
            </a:endParaRPr>
          </a:p>
          <a:p>
            <a:pPr marL="624078" indent="-514350">
              <a:buFont typeface="+mj-lt"/>
              <a:buAutoNum type="arabicPeriod"/>
            </a:pPr>
            <a:r>
              <a:rPr lang="ru-RU" sz="1800" b="1" dirty="0" smtClean="0">
                <a:latin typeface="Bookman Old Style" panose="02050604050505020204" pitchFamily="18" charset="0"/>
              </a:rPr>
              <a:t>восприятие </a:t>
            </a:r>
            <a:r>
              <a:rPr lang="ru-RU" sz="1800" b="1" dirty="0">
                <a:latin typeface="Bookman Old Style" panose="02050604050505020204" pitchFamily="18" charset="0"/>
              </a:rPr>
              <a:t>художественной литературы </a:t>
            </a:r>
            <a:r>
              <a:rPr lang="ru-RU" sz="1800" dirty="0">
                <a:latin typeface="Bookman Old Style" panose="02050604050505020204" pitchFamily="18" charset="0"/>
              </a:rPr>
              <a:t>и фольклора</a:t>
            </a:r>
            <a:r>
              <a:rPr lang="ru-RU" sz="1800" dirty="0" smtClean="0">
                <a:latin typeface="Bookman Old Style" panose="02050604050505020204" pitchFamily="18" charset="0"/>
              </a:rPr>
              <a:t>,</a:t>
            </a:r>
          </a:p>
          <a:p>
            <a:pPr marL="624078" indent="-514350">
              <a:buFont typeface="+mj-lt"/>
              <a:buAutoNum type="arabicPeriod"/>
            </a:pPr>
            <a:r>
              <a:rPr lang="ru-RU" sz="1800" dirty="0" smtClean="0">
                <a:latin typeface="Bookman Old Style" panose="02050604050505020204" pitchFamily="18" charset="0"/>
              </a:rPr>
              <a:t> </a:t>
            </a:r>
            <a:r>
              <a:rPr lang="ru-RU" sz="1800" b="1" dirty="0">
                <a:latin typeface="Bookman Old Style" panose="02050604050505020204" pitchFamily="18" charset="0"/>
              </a:rPr>
              <a:t>самообслуживание</a:t>
            </a:r>
            <a:r>
              <a:rPr lang="ru-RU" sz="1800" dirty="0">
                <a:latin typeface="Bookman Old Style" panose="02050604050505020204" pitchFamily="18" charset="0"/>
              </a:rPr>
              <a:t> и элементарный бытовой труд (в помещении и на улице), </a:t>
            </a:r>
            <a:endParaRPr lang="ru-RU" sz="1800" dirty="0" smtClean="0">
              <a:latin typeface="Bookman Old Style" panose="02050604050505020204" pitchFamily="18" charset="0"/>
            </a:endParaRPr>
          </a:p>
          <a:p>
            <a:pPr marL="624078" indent="-514350">
              <a:buFont typeface="+mj-lt"/>
              <a:buAutoNum type="arabicPeriod"/>
            </a:pPr>
            <a:r>
              <a:rPr lang="ru-RU" sz="1800" b="1" dirty="0" smtClean="0">
                <a:latin typeface="Bookman Old Style" panose="02050604050505020204" pitchFamily="18" charset="0"/>
              </a:rPr>
              <a:t>конструирование</a:t>
            </a:r>
            <a:r>
              <a:rPr lang="ru-RU" sz="1800" dirty="0" smtClean="0">
                <a:latin typeface="Bookman Old Style" panose="02050604050505020204" pitchFamily="18" charset="0"/>
              </a:rPr>
              <a:t> </a:t>
            </a:r>
            <a:r>
              <a:rPr lang="ru-RU" sz="1800" dirty="0">
                <a:latin typeface="Bookman Old Style" panose="02050604050505020204" pitchFamily="18" charset="0"/>
              </a:rPr>
              <a:t>из разного материала, включая конструкторы, модули, бумагу, природный и иной материал, </a:t>
            </a:r>
            <a:endParaRPr lang="ru-RU" sz="1800" dirty="0" smtClean="0">
              <a:latin typeface="Bookman Old Style" panose="02050604050505020204" pitchFamily="18" charset="0"/>
            </a:endParaRPr>
          </a:p>
          <a:p>
            <a:pPr marL="624078" indent="-514350">
              <a:buFont typeface="+mj-lt"/>
              <a:buAutoNum type="arabicPeriod"/>
            </a:pPr>
            <a:r>
              <a:rPr lang="ru-RU" sz="1800" b="1" dirty="0" smtClean="0">
                <a:latin typeface="Bookman Old Style" panose="02050604050505020204" pitchFamily="18" charset="0"/>
              </a:rPr>
              <a:t>изобразительная </a:t>
            </a:r>
            <a:r>
              <a:rPr lang="ru-RU" sz="1800" dirty="0">
                <a:latin typeface="Bookman Old Style" panose="02050604050505020204" pitchFamily="18" charset="0"/>
              </a:rPr>
              <a:t>(рисование, лепка, аппликация), </a:t>
            </a:r>
            <a:endParaRPr lang="ru-RU" sz="1800" dirty="0" smtClean="0">
              <a:latin typeface="Bookman Old Style" panose="02050604050505020204" pitchFamily="18" charset="0"/>
            </a:endParaRPr>
          </a:p>
          <a:p>
            <a:pPr marL="624078" indent="-514350">
              <a:buFont typeface="+mj-lt"/>
              <a:buAutoNum type="arabicPeriod"/>
            </a:pPr>
            <a:r>
              <a:rPr lang="ru-RU" sz="1800" b="1" dirty="0" smtClean="0">
                <a:latin typeface="Bookman Old Style" panose="02050604050505020204" pitchFamily="18" charset="0"/>
              </a:rPr>
              <a:t>музыкальная</a:t>
            </a:r>
            <a:r>
              <a:rPr lang="ru-RU" sz="1800" dirty="0" smtClean="0">
                <a:latin typeface="Bookman Old Style" panose="02050604050505020204" pitchFamily="18" charset="0"/>
              </a:rPr>
              <a:t> </a:t>
            </a:r>
            <a:r>
              <a:rPr lang="ru-RU" sz="1800" dirty="0">
                <a:latin typeface="Bookman Old Style" panose="02050604050505020204" pitchFamily="18" charset="0"/>
              </a:rPr>
              <a:t>(восприятие и понимание смысла музыкальных произведений, пение, музыкально-ритмические движения, игры на детских музыкальных инструментах</a:t>
            </a:r>
            <a:r>
              <a:rPr lang="ru-RU" sz="1800" dirty="0" smtClean="0">
                <a:latin typeface="Bookman Old Style" panose="02050604050505020204" pitchFamily="18" charset="0"/>
              </a:rPr>
              <a:t>),</a:t>
            </a:r>
          </a:p>
          <a:p>
            <a:pPr marL="624078" indent="-514350">
              <a:buFont typeface="+mj-lt"/>
              <a:buAutoNum type="arabicPeriod"/>
            </a:pPr>
            <a:r>
              <a:rPr lang="ru-RU" sz="1800" b="1" dirty="0" smtClean="0">
                <a:latin typeface="Bookman Old Style" panose="02050604050505020204" pitchFamily="18" charset="0"/>
              </a:rPr>
              <a:t>двигательная</a:t>
            </a:r>
            <a:r>
              <a:rPr lang="ru-RU" sz="1800" dirty="0" smtClean="0">
                <a:latin typeface="Bookman Old Style" panose="02050604050505020204" pitchFamily="18" charset="0"/>
              </a:rPr>
              <a:t> </a:t>
            </a:r>
            <a:r>
              <a:rPr lang="ru-RU" sz="1800" dirty="0">
                <a:latin typeface="Bookman Old Style" panose="02050604050505020204" pitchFamily="18" charset="0"/>
              </a:rPr>
              <a:t>(овладение основными движениями) формы активности ребенка.</a:t>
            </a:r>
          </a:p>
        </p:txBody>
      </p:sp>
    </p:spTree>
    <p:extLst>
      <p:ext uri="{BB962C8B-B14F-4D97-AF65-F5344CB8AC3E}">
        <p14:creationId xmlns="" xmlns:p14="http://schemas.microsoft.com/office/powerpoint/2010/main" val="36711926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0619817">
            <a:off x="743400" y="2167628"/>
            <a:ext cx="70359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00668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756802">
            <a:off x="2995674" y="338333"/>
            <a:ext cx="5174357" cy="1143000"/>
          </a:xfrm>
        </p:spPr>
        <p:txBody>
          <a:bodyPr/>
          <a:lstStyle/>
          <a:p>
            <a:pPr algn="ctr"/>
            <a:r>
              <a:rPr lang="ru-RU" b="1" dirty="0" smtClean="0">
                <a:solidFill>
                  <a:srgbClr val="FF0000"/>
                </a:solidFill>
                <a:latin typeface="Bookman Old Style" panose="02050604050505020204" pitchFamily="18" charset="0"/>
                <a:cs typeface="Times New Roman" pitchFamily="18" charset="0"/>
              </a:rPr>
              <a:t>ВАЖНО!</a:t>
            </a:r>
            <a:endParaRPr lang="ru-RU" b="1" dirty="0">
              <a:solidFill>
                <a:srgbClr val="FF0000"/>
              </a:solidFill>
              <a:latin typeface="Bookman Old Style" panose="02050604050505020204" pitchFamily="18" charset="0"/>
              <a:cs typeface="Times New Roman" pitchFamily="18" charset="0"/>
            </a:endParaRPr>
          </a:p>
        </p:txBody>
      </p:sp>
      <p:sp>
        <p:nvSpPr>
          <p:cNvPr id="3" name="Объект 2"/>
          <p:cNvSpPr>
            <a:spLocks noGrp="1"/>
          </p:cNvSpPr>
          <p:nvPr>
            <p:ph idx="1"/>
          </p:nvPr>
        </p:nvSpPr>
        <p:spPr>
          <a:xfrm rot="20503580">
            <a:off x="4503717" y="1229076"/>
            <a:ext cx="3610744" cy="3459644"/>
          </a:xfrm>
        </p:spPr>
        <p:txBody>
          <a:bodyPr>
            <a:normAutofit/>
          </a:bodyPr>
          <a:lstStyle/>
          <a:p>
            <a:r>
              <a:rPr lang="ru-RU" sz="2800" dirty="0" smtClean="0">
                <a:latin typeface="Bookman Old Style" panose="02050604050505020204" pitchFamily="18" charset="0"/>
              </a:rPr>
              <a:t>(на современном этапе) принять цель педагогической деятельности.</a:t>
            </a:r>
            <a:endParaRPr lang="ru-RU" sz="2800" dirty="0">
              <a:latin typeface="Bookman Old Style" panose="02050604050505020204" pitchFamily="18" charset="0"/>
            </a:endParaRPr>
          </a:p>
        </p:txBody>
      </p:sp>
      <p:sp>
        <p:nvSpPr>
          <p:cNvPr id="4" name="AutoShape 2" descr="Картинки по запросу смайлики картинки"/>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смайлики картинки"/>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rot="20074793">
            <a:off x="460375" y="2564904"/>
            <a:ext cx="3521539" cy="2314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6250914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C00000"/>
                </a:solidFill>
                <a:latin typeface="Bookman Old Style" panose="02050604050505020204" pitchFamily="18" charset="0"/>
                <a:cs typeface="Times New Roman" pitchFamily="18" charset="0"/>
              </a:rPr>
              <a:t>Структура деятельности </a:t>
            </a:r>
            <a:br>
              <a:rPr lang="ru-RU" sz="3200" b="1" dirty="0">
                <a:solidFill>
                  <a:srgbClr val="C00000"/>
                </a:solidFill>
                <a:latin typeface="Bookman Old Style" panose="02050604050505020204" pitchFamily="18" charset="0"/>
                <a:cs typeface="Times New Roman" pitchFamily="18" charset="0"/>
              </a:rPr>
            </a:br>
            <a:r>
              <a:rPr lang="ru-RU" sz="3200" b="1" dirty="0">
                <a:solidFill>
                  <a:srgbClr val="C00000"/>
                </a:solidFill>
                <a:latin typeface="Bookman Old Style" panose="02050604050505020204" pitchFamily="18" charset="0"/>
                <a:cs typeface="Times New Roman" pitchFamily="18" charset="0"/>
              </a:rPr>
              <a:t>(по А.А. Леонтьеву)</a:t>
            </a:r>
            <a:endParaRPr lang="ru-RU" dirty="0">
              <a:solidFill>
                <a:srgbClr val="C00000"/>
              </a:solidFill>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304542180"/>
              </p:ext>
            </p:extLst>
          </p:nvPr>
        </p:nvGraphicFramePr>
        <p:xfrm>
          <a:off x="179512" y="1412776"/>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05778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066800"/>
          </a:xfrm>
        </p:spPr>
        <p:txBody>
          <a:bodyPr>
            <a:normAutofit fontScale="90000"/>
          </a:bodyPr>
          <a:lstStyle/>
          <a:p>
            <a:pPr algn="ctr"/>
            <a:r>
              <a:rPr lang="ru-RU" sz="3200" b="1" dirty="0">
                <a:solidFill>
                  <a:srgbClr val="C00000"/>
                </a:solidFill>
                <a:latin typeface="Bookman Old Style" panose="02050604050505020204" pitchFamily="18" charset="0"/>
                <a:cs typeface="Times New Roman" pitchFamily="18" charset="0"/>
              </a:rPr>
              <a:t>Примерная основная образовательная программа дошкольного образования</a:t>
            </a:r>
          </a:p>
        </p:txBody>
      </p:sp>
      <p:sp>
        <p:nvSpPr>
          <p:cNvPr id="3" name="Подзаголовок 2"/>
          <p:cNvSpPr>
            <a:spLocks noGrp="1"/>
          </p:cNvSpPr>
          <p:nvPr>
            <p:ph idx="1"/>
          </p:nvPr>
        </p:nvSpPr>
        <p:spPr>
          <a:xfrm>
            <a:off x="251520" y="1484784"/>
            <a:ext cx="8712968" cy="5184576"/>
          </a:xfrm>
        </p:spPr>
        <p:txBody>
          <a:bodyPr>
            <a:normAutofit lnSpcReduction="10000"/>
          </a:bodyPr>
          <a:lstStyle/>
          <a:p>
            <a:pPr marL="457200" indent="-457200" algn="l">
              <a:buFont typeface="Wingdings" pitchFamily="2" charset="2"/>
              <a:buChar char="ü"/>
            </a:pPr>
            <a:r>
              <a:rPr lang="ru-RU" sz="2900" b="1" u="sng" dirty="0">
                <a:solidFill>
                  <a:prstClr val="black"/>
                </a:solidFill>
                <a:latin typeface="Bookman Old Style" panose="02050604050505020204" pitchFamily="18" charset="0"/>
                <a:ea typeface="+mj-ea"/>
                <a:cs typeface="Times New Roman" pitchFamily="18" charset="0"/>
              </a:rPr>
              <a:t>одобрена</a:t>
            </a:r>
            <a:r>
              <a:rPr lang="ru-RU" sz="2900" dirty="0">
                <a:solidFill>
                  <a:prstClr val="black"/>
                </a:solidFill>
                <a:latin typeface="Bookman Old Style" panose="02050604050505020204" pitchFamily="18" charset="0"/>
                <a:ea typeface="+mj-ea"/>
                <a:cs typeface="Times New Roman" pitchFamily="18" charset="0"/>
              </a:rPr>
              <a:t> решением федерального учебно-методического объединения по общему образованию  </a:t>
            </a:r>
            <a:r>
              <a:rPr lang="ru-RU" sz="2500" dirty="0">
                <a:solidFill>
                  <a:prstClr val="black"/>
                </a:solidFill>
                <a:latin typeface="Bookman Old Style" panose="02050604050505020204" pitchFamily="18" charset="0"/>
                <a:ea typeface="+mj-ea"/>
                <a:cs typeface="Times New Roman" pitchFamily="18" charset="0"/>
              </a:rPr>
              <a:t>(протокол от 20 мая 2015 г. № 2/15</a:t>
            </a:r>
            <a:r>
              <a:rPr lang="ru-RU" sz="2500" dirty="0" smtClean="0">
                <a:solidFill>
                  <a:prstClr val="black"/>
                </a:solidFill>
                <a:latin typeface="Bookman Old Style" panose="02050604050505020204" pitchFamily="18" charset="0"/>
                <a:ea typeface="+mj-ea"/>
                <a:cs typeface="Times New Roman" pitchFamily="18" charset="0"/>
              </a:rPr>
              <a:t>);</a:t>
            </a:r>
          </a:p>
          <a:p>
            <a:pPr marL="0" indent="0" algn="l">
              <a:buNone/>
            </a:pPr>
            <a:endParaRPr lang="ru-RU" sz="2500" dirty="0" smtClean="0">
              <a:solidFill>
                <a:prstClr val="black"/>
              </a:solidFill>
              <a:latin typeface="Bookman Old Style" panose="02050604050505020204" pitchFamily="18" charset="0"/>
              <a:ea typeface="+mj-ea"/>
              <a:cs typeface="Times New Roman" pitchFamily="18" charset="0"/>
            </a:endParaRPr>
          </a:p>
          <a:p>
            <a:pPr marL="342900" indent="-342900" algn="l">
              <a:buFont typeface="Wingdings" pitchFamily="2" charset="2"/>
              <a:buChar char="ü"/>
            </a:pPr>
            <a:r>
              <a:rPr lang="ru-RU" sz="2900" b="1" u="sng" dirty="0" smtClean="0">
                <a:solidFill>
                  <a:prstClr val="black"/>
                </a:solidFill>
                <a:latin typeface="Bookman Old Style" panose="02050604050505020204" pitchFamily="18" charset="0"/>
                <a:ea typeface="+mj-ea"/>
                <a:cs typeface="Times New Roman" pitchFamily="18" charset="0"/>
              </a:rPr>
              <a:t>прошла </a:t>
            </a:r>
            <a:r>
              <a:rPr lang="ru-RU" sz="2900" b="1" u="sng" dirty="0">
                <a:solidFill>
                  <a:prstClr val="black"/>
                </a:solidFill>
                <a:latin typeface="Bookman Old Style" panose="02050604050505020204" pitchFamily="18" charset="0"/>
                <a:ea typeface="+mj-ea"/>
                <a:cs typeface="Times New Roman" pitchFamily="18" charset="0"/>
              </a:rPr>
              <a:t>экспертизу на соответствие ФГОС </a:t>
            </a:r>
            <a:r>
              <a:rPr lang="ru-RU" sz="2900" u="sng" dirty="0" smtClean="0">
                <a:solidFill>
                  <a:prstClr val="black"/>
                </a:solidFill>
                <a:latin typeface="Bookman Old Style" panose="02050604050505020204" pitchFamily="18" charset="0"/>
                <a:ea typeface="+mj-ea"/>
                <a:cs typeface="Times New Roman" pitchFamily="18" charset="0"/>
              </a:rPr>
              <a:t>ДО;</a:t>
            </a:r>
          </a:p>
          <a:p>
            <a:pPr marL="457200" indent="-457200" algn="l">
              <a:buFont typeface="Wingdings" pitchFamily="2" charset="2"/>
              <a:buChar char="ü"/>
            </a:pPr>
            <a:endParaRPr lang="ru-RU" sz="2900" u="sng" dirty="0" smtClean="0">
              <a:solidFill>
                <a:prstClr val="black"/>
              </a:solidFill>
              <a:latin typeface="Bookman Old Style" panose="02050604050505020204" pitchFamily="18" charset="0"/>
              <a:ea typeface="+mj-ea"/>
              <a:cs typeface="Times New Roman" pitchFamily="18" charset="0"/>
            </a:endParaRPr>
          </a:p>
          <a:p>
            <a:pPr marL="457200" indent="-457200" algn="l">
              <a:buFont typeface="Wingdings" pitchFamily="2" charset="2"/>
              <a:buChar char="ü"/>
            </a:pPr>
            <a:r>
              <a:rPr lang="ru-RU" sz="2900" b="1" u="sng" dirty="0" smtClean="0">
                <a:solidFill>
                  <a:prstClr val="black"/>
                </a:solidFill>
                <a:latin typeface="Bookman Old Style" panose="02050604050505020204" pitchFamily="18" charset="0"/>
                <a:ea typeface="+mj-ea"/>
                <a:cs typeface="Times New Roman" pitchFamily="18" charset="0"/>
              </a:rPr>
              <a:t>внесена </a:t>
            </a:r>
            <a:r>
              <a:rPr lang="ru-RU" sz="2900" b="1" u="sng" dirty="0">
                <a:solidFill>
                  <a:prstClr val="black"/>
                </a:solidFill>
                <a:latin typeface="Bookman Old Style" panose="02050604050505020204" pitchFamily="18" charset="0"/>
                <a:ea typeface="+mj-ea"/>
                <a:cs typeface="Times New Roman" pitchFamily="18" charset="0"/>
              </a:rPr>
              <a:t>в реестр Примерных основных </a:t>
            </a:r>
            <a:r>
              <a:rPr lang="ru-RU" sz="2900" dirty="0">
                <a:solidFill>
                  <a:prstClr val="black"/>
                </a:solidFill>
                <a:latin typeface="Bookman Old Style" panose="02050604050505020204" pitchFamily="18" charset="0"/>
                <a:ea typeface="+mj-ea"/>
                <a:cs typeface="Times New Roman" pitchFamily="18" charset="0"/>
              </a:rPr>
              <a:t>общеобразовательных программ:  http://fgosreestr.ru/</a:t>
            </a:r>
            <a:br>
              <a:rPr lang="ru-RU" sz="2900" dirty="0">
                <a:solidFill>
                  <a:prstClr val="black"/>
                </a:solidFill>
                <a:latin typeface="Bookman Old Style" panose="02050604050505020204" pitchFamily="18" charset="0"/>
                <a:ea typeface="+mj-ea"/>
                <a:cs typeface="Times New Roman" pitchFamily="18" charset="0"/>
              </a:rPr>
            </a:br>
            <a:endParaRPr lang="ru-RU" dirty="0">
              <a:latin typeface="Bookman Old Style" panose="02050604050505020204" pitchFamily="18" charset="0"/>
              <a:cs typeface="Times New Roman" pitchFamily="18" charset="0"/>
            </a:endParaRPr>
          </a:p>
        </p:txBody>
      </p:sp>
    </p:spTree>
    <p:extLst>
      <p:ext uri="{BB962C8B-B14F-4D97-AF65-F5344CB8AC3E}">
        <p14:creationId xmlns="" xmlns:p14="http://schemas.microsoft.com/office/powerpoint/2010/main" val="28336738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2160240"/>
          </a:xfrm>
        </p:spPr>
        <p:txBody>
          <a:bodyPr>
            <a:normAutofit fontScale="90000"/>
          </a:bodyPr>
          <a:lstStyle/>
          <a:p>
            <a:pPr marL="109728"/>
            <a:r>
              <a:rPr lang="ru-RU" sz="3600" b="1" dirty="0" smtClean="0">
                <a:latin typeface="Bookman Old Style" panose="02050604050505020204" pitchFamily="18" charset="0"/>
              </a:rPr>
              <a:t/>
            </a:r>
            <a:br>
              <a:rPr lang="ru-RU" sz="3600" b="1" dirty="0" smtClean="0">
                <a:latin typeface="Bookman Old Style" panose="02050604050505020204" pitchFamily="18" charset="0"/>
              </a:rPr>
            </a:br>
            <a:r>
              <a:rPr lang="ru-RU" sz="3600" b="1" dirty="0" smtClean="0">
                <a:solidFill>
                  <a:srgbClr val="C00000"/>
                </a:solidFill>
                <a:latin typeface="Bookman Old Style" panose="02050604050505020204" pitchFamily="18" charset="0"/>
              </a:rPr>
              <a:t>Содержание </a:t>
            </a:r>
            <a:r>
              <a:rPr lang="ru-RU" sz="3600" b="1" dirty="0">
                <a:solidFill>
                  <a:srgbClr val="C00000"/>
                </a:solidFill>
                <a:latin typeface="Bookman Old Style" panose="02050604050505020204" pitchFamily="18" charset="0"/>
              </a:rPr>
              <a:t>образовательного </a:t>
            </a:r>
            <a:r>
              <a:rPr lang="ru-RU" sz="3600" b="1" dirty="0" smtClean="0">
                <a:solidFill>
                  <a:srgbClr val="C00000"/>
                </a:solidFill>
                <a:latin typeface="Bookman Old Style" panose="02050604050505020204" pitchFamily="18" charset="0"/>
              </a:rPr>
              <a:t>процесса</a:t>
            </a:r>
            <a:br>
              <a:rPr lang="ru-RU" sz="3600" b="1" dirty="0" smtClean="0">
                <a:solidFill>
                  <a:srgbClr val="C00000"/>
                </a:solidFill>
                <a:latin typeface="Bookman Old Style" panose="02050604050505020204" pitchFamily="18" charset="0"/>
              </a:rPr>
            </a:br>
            <a:r>
              <a:rPr lang="ru-RU" sz="2000" dirty="0" smtClean="0">
                <a:latin typeface="Bookman Old Style" panose="02050604050505020204" pitchFamily="18" charset="0"/>
              </a:rPr>
              <a:t> </a:t>
            </a:r>
            <a:r>
              <a:rPr lang="ru-RU" sz="2200" i="1" dirty="0">
                <a:latin typeface="Bookman Old Style" panose="02050604050505020204" pitchFamily="18" charset="0"/>
              </a:rPr>
              <a:t>Порядок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(Приказ </a:t>
            </a:r>
            <a:r>
              <a:rPr lang="ru-RU" sz="2200" i="1" dirty="0" err="1">
                <a:latin typeface="Bookman Old Style" panose="02050604050505020204" pitchFamily="18" charset="0"/>
              </a:rPr>
              <a:t>Минобрнауки</a:t>
            </a:r>
            <a:r>
              <a:rPr lang="ru-RU" sz="2200" i="1" dirty="0">
                <a:latin typeface="Bookman Old Style" panose="02050604050505020204" pitchFamily="18" charset="0"/>
              </a:rPr>
              <a:t> России </a:t>
            </a:r>
            <a:br>
              <a:rPr lang="ru-RU" sz="2200" i="1" dirty="0">
                <a:latin typeface="Bookman Old Style" panose="02050604050505020204" pitchFamily="18" charset="0"/>
              </a:rPr>
            </a:br>
            <a:r>
              <a:rPr lang="ru-RU" sz="2200" i="1" dirty="0">
                <a:latin typeface="Bookman Old Style" panose="02050604050505020204" pitchFamily="18" charset="0"/>
              </a:rPr>
              <a:t>от 30 августа 2013 г. N 1014 г.) </a:t>
            </a:r>
            <a:br>
              <a:rPr lang="ru-RU" sz="2200" i="1" dirty="0">
                <a:latin typeface="Bookman Old Style" panose="02050604050505020204" pitchFamily="18" charset="0"/>
              </a:rPr>
            </a:br>
            <a:endParaRPr lang="ru-RU" sz="2200" dirty="0">
              <a:latin typeface="Bookman Old Style" panose="02050604050505020204" pitchFamily="18" charset="0"/>
            </a:endParaRPr>
          </a:p>
        </p:txBody>
      </p:sp>
      <p:graphicFrame>
        <p:nvGraphicFramePr>
          <p:cNvPr id="4" name="Объект 3"/>
          <p:cNvGraphicFramePr>
            <a:graphicFrameLocks noGrp="1"/>
          </p:cNvGraphicFramePr>
          <p:nvPr>
            <p:ph sz="quarter" idx="1"/>
            <p:extLst>
              <p:ext uri="{D42A27DB-BD31-4B8C-83A1-F6EECF244321}">
                <p14:modId xmlns="" xmlns:p14="http://schemas.microsoft.com/office/powerpoint/2010/main" val="2378597757"/>
              </p:ext>
            </p:extLst>
          </p:nvPr>
        </p:nvGraphicFramePr>
        <p:xfrm>
          <a:off x="179512" y="2636912"/>
          <a:ext cx="8964488" cy="413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056915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rot="20383485">
            <a:off x="4535603" y="465766"/>
            <a:ext cx="3429025" cy="4143404"/>
          </a:xfrm>
        </p:spPr>
        <p:txBody>
          <a:bodyPr>
            <a:normAutofit fontScale="90000"/>
          </a:bodyPr>
          <a:lstStyle/>
          <a:p>
            <a:pPr marL="342900" lvl="0" indent="-342900" fontAlgn="base">
              <a:spcBef>
                <a:spcPts val="0"/>
              </a:spcBef>
              <a:spcAft>
                <a:spcPct val="0"/>
              </a:spcAft>
            </a:pPr>
            <a:r>
              <a:rPr lang="ru-RU" sz="2400" b="1" kern="0" dirty="0" smtClean="0">
                <a:solidFill>
                  <a:srgbClr val="002060"/>
                </a:solidFill>
                <a:latin typeface="Arial"/>
                <a:ea typeface="+mn-ea"/>
                <a:cs typeface="+mn-cs"/>
              </a:rPr>
              <a:t/>
            </a:r>
            <a:br>
              <a:rPr lang="ru-RU" sz="2400" b="1" kern="0" dirty="0" smtClean="0">
                <a:solidFill>
                  <a:srgbClr val="002060"/>
                </a:solidFill>
                <a:latin typeface="Arial"/>
                <a:ea typeface="+mn-ea"/>
                <a:cs typeface="+mn-cs"/>
              </a:rPr>
            </a:br>
            <a:r>
              <a:rPr lang="ru-RU" sz="2000" b="1" kern="0" dirty="0" smtClean="0">
                <a:solidFill>
                  <a:srgbClr val="C00000"/>
                </a:solidFill>
                <a:latin typeface="Arial"/>
                <a:ea typeface="+mn-ea"/>
                <a:cs typeface="+mn-cs"/>
              </a:rPr>
              <a:t> </a:t>
            </a:r>
            <a:br>
              <a:rPr lang="ru-RU" sz="2000" b="1" kern="0" dirty="0" smtClean="0">
                <a:solidFill>
                  <a:srgbClr val="C00000"/>
                </a:solidFill>
                <a:latin typeface="Arial"/>
                <a:ea typeface="+mn-ea"/>
                <a:cs typeface="+mn-cs"/>
              </a:rPr>
            </a:br>
            <a:r>
              <a:rPr lang="ru-RU" sz="2700" b="1" kern="0" dirty="0" smtClean="0">
                <a:solidFill>
                  <a:srgbClr val="C00000"/>
                </a:solidFill>
                <a:latin typeface="Bookman Old Style" panose="02050604050505020204" pitchFamily="18" charset="0"/>
                <a:ea typeface="+mn-ea"/>
                <a:cs typeface="+mn-cs"/>
              </a:rPr>
              <a:t>«Детство</a:t>
            </a:r>
            <a:r>
              <a:rPr lang="ru-RU" sz="2700" b="1" kern="0" dirty="0">
                <a:solidFill>
                  <a:srgbClr val="C00000"/>
                </a:solidFill>
                <a:latin typeface="Bookman Old Style" panose="02050604050505020204" pitchFamily="18" charset="0"/>
                <a:ea typeface="+mn-ea"/>
                <a:cs typeface="+mn-cs"/>
              </a:rPr>
              <a:t>: Примерная образовательная программа дошкольного образования» </a:t>
            </a:r>
            <a:r>
              <a:rPr lang="ru-RU" sz="2000" b="1" kern="0" dirty="0" smtClean="0">
                <a:solidFill>
                  <a:srgbClr val="C00000"/>
                </a:solidFill>
                <a:latin typeface="Bookman Old Style" panose="02050604050505020204" pitchFamily="18" charset="0"/>
                <a:ea typeface="+mn-ea"/>
                <a:cs typeface="+mn-cs"/>
              </a:rPr>
              <a:t/>
            </a:r>
            <a:br>
              <a:rPr lang="ru-RU" sz="2000" b="1" kern="0" dirty="0" smtClean="0">
                <a:solidFill>
                  <a:srgbClr val="C00000"/>
                </a:solidFill>
                <a:latin typeface="Bookman Old Style" panose="02050604050505020204" pitchFamily="18" charset="0"/>
                <a:ea typeface="+mn-ea"/>
                <a:cs typeface="+mn-cs"/>
              </a:rPr>
            </a:br>
            <a:r>
              <a:rPr lang="ru-RU" sz="1800" b="1" kern="0" dirty="0" smtClean="0">
                <a:solidFill>
                  <a:srgbClr val="002060"/>
                </a:solidFill>
                <a:latin typeface="Bookman Old Style" panose="02050604050505020204" pitchFamily="18" charset="0"/>
                <a:ea typeface="+mn-ea"/>
                <a:cs typeface="+mn-cs"/>
              </a:rPr>
              <a:t> /Т.И</a:t>
            </a:r>
            <a:r>
              <a:rPr lang="ru-RU" sz="1800" b="1" kern="0" dirty="0">
                <a:solidFill>
                  <a:srgbClr val="002060"/>
                </a:solidFill>
                <a:latin typeface="Bookman Old Style" panose="02050604050505020204" pitchFamily="18" charset="0"/>
                <a:ea typeface="+mn-ea"/>
                <a:cs typeface="+mn-cs"/>
              </a:rPr>
              <a:t>. Бабаева, </a:t>
            </a:r>
            <a:r>
              <a:rPr lang="ru-RU" sz="1800" b="1" kern="0" dirty="0" smtClean="0">
                <a:solidFill>
                  <a:srgbClr val="002060"/>
                </a:solidFill>
                <a:latin typeface="Bookman Old Style" panose="02050604050505020204" pitchFamily="18" charset="0"/>
                <a:ea typeface="+mn-ea"/>
                <a:cs typeface="+mn-cs"/>
              </a:rPr>
              <a:t>А.Г.Гогоберидзе</a:t>
            </a:r>
            <a:r>
              <a:rPr lang="ru-RU" sz="1800" b="1" kern="0" dirty="0">
                <a:solidFill>
                  <a:srgbClr val="002060"/>
                </a:solidFill>
                <a:latin typeface="Bookman Old Style" panose="02050604050505020204" pitchFamily="18" charset="0"/>
                <a:ea typeface="+mn-ea"/>
                <a:cs typeface="+mn-cs"/>
              </a:rPr>
              <a:t>, О.В. Солнцева и др. - </a:t>
            </a:r>
            <a:r>
              <a:rPr lang="ru-RU" sz="1800" b="1" kern="0" dirty="0" err="1">
                <a:solidFill>
                  <a:srgbClr val="002060"/>
                </a:solidFill>
                <a:latin typeface="Bookman Old Style" panose="02050604050505020204" pitchFamily="18" charset="0"/>
                <a:ea typeface="+mn-ea"/>
                <a:cs typeface="+mn-cs"/>
              </a:rPr>
              <a:t>СПб.:ООО</a:t>
            </a:r>
            <a:r>
              <a:rPr lang="ru-RU" sz="1800" b="1" kern="0" dirty="0">
                <a:solidFill>
                  <a:srgbClr val="002060"/>
                </a:solidFill>
                <a:latin typeface="Bookman Old Style" panose="02050604050505020204" pitchFamily="18" charset="0"/>
                <a:ea typeface="+mn-ea"/>
                <a:cs typeface="+mn-cs"/>
              </a:rPr>
              <a:t> «Издательство «Детство-Пресс», </a:t>
            </a:r>
            <a:r>
              <a:rPr lang="ru-RU" sz="1800" b="1" kern="0" dirty="0" smtClean="0">
                <a:solidFill>
                  <a:srgbClr val="002060"/>
                </a:solidFill>
                <a:latin typeface="Bookman Old Style" panose="02050604050505020204" pitchFamily="18" charset="0"/>
                <a:ea typeface="+mn-ea"/>
                <a:cs typeface="+mn-cs"/>
              </a:rPr>
              <a:t>2014</a:t>
            </a:r>
            <a:r>
              <a:rPr lang="ru-RU" sz="2400" b="1" kern="0" dirty="0">
                <a:solidFill>
                  <a:srgbClr val="002060"/>
                </a:solidFill>
                <a:latin typeface="Bookman Old Style" panose="02050604050505020204" pitchFamily="18" charset="0"/>
                <a:ea typeface="+mn-ea"/>
                <a:cs typeface="+mn-cs"/>
              </a:rPr>
              <a:t/>
            </a:r>
            <a:br>
              <a:rPr lang="ru-RU" sz="2400" b="1" kern="0" dirty="0">
                <a:solidFill>
                  <a:srgbClr val="002060"/>
                </a:solidFill>
                <a:latin typeface="Bookman Old Style" panose="02050604050505020204" pitchFamily="18" charset="0"/>
                <a:ea typeface="+mn-ea"/>
                <a:cs typeface="+mn-cs"/>
              </a:rPr>
            </a:br>
            <a:endParaRPr lang="ru-RU" dirty="0">
              <a:latin typeface="Bookman Old Style" panose="02050604050505020204" pitchFamily="18" charset="0"/>
            </a:endParaRPr>
          </a:p>
        </p:txBody>
      </p:sp>
      <p:sp>
        <p:nvSpPr>
          <p:cNvPr id="5" name="Подзаголовок 4"/>
          <p:cNvSpPr>
            <a:spLocks noGrp="1"/>
          </p:cNvSpPr>
          <p:nvPr>
            <p:ph type="subTitle" idx="1"/>
          </p:nvPr>
        </p:nvSpPr>
        <p:spPr>
          <a:xfrm>
            <a:off x="4788024" y="5786454"/>
            <a:ext cx="4136504" cy="954914"/>
          </a:xfrm>
        </p:spPr>
        <p:txBody>
          <a:bodyPr>
            <a:noAutofit/>
          </a:bodyPr>
          <a:lstStyle/>
          <a:p>
            <a:pPr>
              <a:spcBef>
                <a:spcPts val="0"/>
              </a:spcBef>
            </a:pPr>
            <a:endParaRPr lang="ru-RU" sz="1400" b="1" dirty="0" smtClean="0">
              <a:solidFill>
                <a:srgbClr val="002060"/>
              </a:solidFill>
              <a:latin typeface="Arial" panose="020B0604020202020204" pitchFamily="34" charset="0"/>
              <a:cs typeface="Arial" panose="020B0604020202020204" pitchFamily="34" charset="0"/>
            </a:endParaRPr>
          </a:p>
          <a:p>
            <a:pPr>
              <a:spcBef>
                <a:spcPts val="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1026" name="Picture 2" descr="C:\Users\notebook7\Desktop\Новая папка\logo1.gif"/>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7000892" y="3643314"/>
            <a:ext cx="1875647" cy="55664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notebook7\Desktop\Новая папка\11330.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rot="20362115">
            <a:off x="769794" y="1279613"/>
            <a:ext cx="3149537" cy="41318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509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Autofit/>
          </a:bodyPr>
          <a:lstStyle/>
          <a:p>
            <a:r>
              <a:rPr lang="ru-RU" sz="3200" b="1" dirty="0">
                <a:solidFill>
                  <a:srgbClr val="C00000"/>
                </a:solidFill>
                <a:latin typeface="Bookman Old Style" pitchFamily="18" charset="0"/>
              </a:rPr>
              <a:t>Особенности образовательной деятельности разных видов и культурных </a:t>
            </a:r>
            <a:r>
              <a:rPr lang="ru-RU" sz="3200" b="1" dirty="0" smtClean="0">
                <a:solidFill>
                  <a:srgbClr val="C00000"/>
                </a:solidFill>
                <a:latin typeface="Bookman Old Style" pitchFamily="18" charset="0"/>
              </a:rPr>
              <a:t>практик</a:t>
            </a:r>
            <a:endParaRPr lang="ru-RU" sz="2400" dirty="0">
              <a:solidFill>
                <a:srgbClr val="002060"/>
              </a:solidFill>
              <a:latin typeface="Bookman Old Style" pitchFamily="18" charset="0"/>
            </a:endParaRPr>
          </a:p>
        </p:txBody>
      </p:sp>
      <p:graphicFrame>
        <p:nvGraphicFramePr>
          <p:cNvPr id="5" name="Содержимое 4"/>
          <p:cNvGraphicFramePr>
            <a:graphicFrameLocks noGrp="1"/>
          </p:cNvGraphicFramePr>
          <p:nvPr>
            <p:ph idx="1"/>
            <p:extLst>
              <p:ext uri="{D42A27DB-BD31-4B8C-83A1-F6EECF244321}">
                <p14:modId xmlns="" xmlns:p14="http://schemas.microsoft.com/office/powerpoint/2010/main" val="36712068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17632" cy="1008112"/>
          </a:xfrm>
        </p:spPr>
        <p:txBody>
          <a:bodyPr>
            <a:noAutofit/>
          </a:bodyPr>
          <a:lstStyle/>
          <a:p>
            <a:pPr algn="ctr"/>
            <a:r>
              <a:rPr lang="ru-RU" sz="2800" b="1" dirty="0" smtClean="0">
                <a:solidFill>
                  <a:srgbClr val="C00000"/>
                </a:solidFill>
                <a:latin typeface="Bookman Old Style" panose="02050604050505020204" pitchFamily="18" charset="0"/>
              </a:rPr>
              <a:t>Вариативные формы, способы, методы </a:t>
            </a:r>
            <a:r>
              <a:rPr lang="ru-RU" sz="2800" b="1" dirty="0">
                <a:solidFill>
                  <a:srgbClr val="C00000"/>
                </a:solidFill>
                <a:latin typeface="Bookman Old Style" panose="02050604050505020204" pitchFamily="18" charset="0"/>
              </a:rPr>
              <a:t>организации образовательной деятельности</a:t>
            </a:r>
          </a:p>
        </p:txBody>
      </p:sp>
      <p:sp>
        <p:nvSpPr>
          <p:cNvPr id="3" name="Объект 2"/>
          <p:cNvSpPr>
            <a:spLocks noGrp="1"/>
          </p:cNvSpPr>
          <p:nvPr>
            <p:ph idx="1"/>
          </p:nvPr>
        </p:nvSpPr>
        <p:spPr>
          <a:xfrm>
            <a:off x="-2943" y="1469624"/>
            <a:ext cx="8964488" cy="5257800"/>
          </a:xfrm>
        </p:spPr>
        <p:txBody>
          <a:bodyPr>
            <a:noAutofit/>
          </a:bodyPr>
          <a:lstStyle/>
          <a:p>
            <a:r>
              <a:rPr lang="ru-RU" sz="2000" dirty="0" smtClean="0">
                <a:latin typeface="Bookman Old Style" pitchFamily="18" charset="0"/>
              </a:rPr>
              <a:t>образовательные </a:t>
            </a:r>
            <a:r>
              <a:rPr lang="ru-RU" sz="2000" dirty="0">
                <a:latin typeface="Bookman Old Style" pitchFamily="18" charset="0"/>
              </a:rPr>
              <a:t>предложения для целой группы (занятия), </a:t>
            </a:r>
            <a:r>
              <a:rPr lang="ru-RU" sz="2000" dirty="0" smtClean="0">
                <a:latin typeface="Bookman Old Style" pitchFamily="18" charset="0"/>
              </a:rPr>
              <a:t>как правило, направленные на открытие нового знания, нового способа действия;</a:t>
            </a:r>
          </a:p>
          <a:p>
            <a:r>
              <a:rPr lang="ru-RU" sz="2000" dirty="0" smtClean="0">
                <a:latin typeface="Bookman Old Style" pitchFamily="18" charset="0"/>
              </a:rPr>
              <a:t>различные </a:t>
            </a:r>
            <a:r>
              <a:rPr lang="ru-RU" sz="2000" dirty="0">
                <a:latin typeface="Bookman Old Style" pitchFamily="18" charset="0"/>
              </a:rPr>
              <a:t>виды игр, в том числе свободная игра, игра-исследование, ролевая, и др. виды игр, подвижные и традиционные народные игры; </a:t>
            </a:r>
            <a:endParaRPr lang="ru-RU" sz="2000" dirty="0" smtClean="0">
              <a:latin typeface="Bookman Old Style" pitchFamily="18" charset="0"/>
            </a:endParaRPr>
          </a:p>
          <a:p>
            <a:r>
              <a:rPr lang="ru-RU" sz="2000" dirty="0" smtClean="0">
                <a:latin typeface="Bookman Old Style" pitchFamily="18" charset="0"/>
              </a:rPr>
              <a:t>взаимодействие </a:t>
            </a:r>
            <a:r>
              <a:rPr lang="ru-RU" sz="2000" dirty="0">
                <a:latin typeface="Bookman Old Style" pitchFamily="18" charset="0"/>
              </a:rPr>
              <a:t>и общение детей и взрослых и/или детей между собой; </a:t>
            </a:r>
            <a:endParaRPr lang="ru-RU" sz="2000" dirty="0" smtClean="0">
              <a:latin typeface="Bookman Old Style" pitchFamily="18" charset="0"/>
            </a:endParaRPr>
          </a:p>
          <a:p>
            <a:r>
              <a:rPr lang="ru-RU" sz="2000" dirty="0" smtClean="0">
                <a:latin typeface="Bookman Old Style" pitchFamily="18" charset="0"/>
              </a:rPr>
              <a:t>проекты </a:t>
            </a:r>
            <a:r>
              <a:rPr lang="ru-RU" sz="2000" dirty="0">
                <a:latin typeface="Bookman Old Style" pitchFamily="18" charset="0"/>
              </a:rPr>
              <a:t>различной направленности, прежде всего исследовательские; </a:t>
            </a:r>
            <a:endParaRPr lang="ru-RU" sz="2000" dirty="0" smtClean="0">
              <a:latin typeface="Bookman Old Style" pitchFamily="18" charset="0"/>
            </a:endParaRPr>
          </a:p>
          <a:p>
            <a:r>
              <a:rPr lang="ru-RU" sz="2000" dirty="0" smtClean="0">
                <a:latin typeface="Bookman Old Style" pitchFamily="18" charset="0"/>
              </a:rPr>
              <a:t>праздники</a:t>
            </a:r>
            <a:r>
              <a:rPr lang="ru-RU" sz="2000" dirty="0">
                <a:latin typeface="Bookman Old Style" pitchFamily="18" charset="0"/>
              </a:rPr>
              <a:t>, </a:t>
            </a:r>
            <a:endParaRPr lang="ru-RU" sz="2000" dirty="0" smtClean="0">
              <a:latin typeface="Bookman Old Style" pitchFamily="18" charset="0"/>
            </a:endParaRPr>
          </a:p>
          <a:p>
            <a:r>
              <a:rPr lang="ru-RU" sz="2000" dirty="0" smtClean="0">
                <a:latin typeface="Bookman Old Style" pitchFamily="18" charset="0"/>
              </a:rPr>
              <a:t>социальные </a:t>
            </a:r>
            <a:r>
              <a:rPr lang="ru-RU" sz="2000" dirty="0">
                <a:latin typeface="Bookman Old Style" pitchFamily="18" charset="0"/>
              </a:rPr>
              <a:t>акции т.п., а также использование образовательного потенциала режимных моментов. </a:t>
            </a:r>
            <a:endParaRPr lang="ru-RU" sz="2000" dirty="0" smtClean="0">
              <a:latin typeface="Bookman Old Style" pitchFamily="18" charset="0"/>
            </a:endParaRPr>
          </a:p>
        </p:txBody>
      </p:sp>
    </p:spTree>
    <p:extLst>
      <p:ext uri="{BB962C8B-B14F-4D97-AF65-F5344CB8AC3E}">
        <p14:creationId xmlns="" xmlns:p14="http://schemas.microsoft.com/office/powerpoint/2010/main" val="355643915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Объект 2"/>
          <p:cNvSpPr>
            <a:spLocks noGrp="1"/>
          </p:cNvSpPr>
          <p:nvPr>
            <p:ph sz="half" idx="1"/>
          </p:nvPr>
        </p:nvSpPr>
        <p:spPr>
          <a:xfrm rot="21044686">
            <a:off x="457200" y="1600200"/>
            <a:ext cx="4038600" cy="4525963"/>
          </a:xfrm>
        </p:spPr>
        <p:txBody>
          <a:bodyPr>
            <a:normAutofit/>
          </a:bodyPr>
          <a:lstStyle/>
          <a:p>
            <a:pPr marL="0" indent="0">
              <a:buNone/>
            </a:pPr>
            <a:r>
              <a:rPr lang="ru-RU" sz="6000" dirty="0" smtClean="0">
                <a:solidFill>
                  <a:srgbClr val="C00000"/>
                </a:solidFill>
                <a:latin typeface="Bookman Old Style" panose="02050604050505020204" pitchFamily="18" charset="0"/>
              </a:rPr>
              <a:t>Занятие в детском саду – ???</a:t>
            </a:r>
            <a:r>
              <a:rPr lang="ru-RU" sz="6000" dirty="0">
                <a:solidFill>
                  <a:srgbClr val="C00000"/>
                </a:solidFill>
                <a:latin typeface="Bookman Old Style" panose="02050604050505020204" pitchFamily="18" charset="0"/>
              </a:rPr>
              <a:t/>
            </a:r>
            <a:br>
              <a:rPr lang="ru-RU" sz="6000" dirty="0">
                <a:solidFill>
                  <a:srgbClr val="C00000"/>
                </a:solidFill>
                <a:latin typeface="Bookman Old Style" panose="02050604050505020204" pitchFamily="18" charset="0"/>
              </a:rPr>
            </a:br>
            <a:endParaRPr lang="ru-RU" sz="6000" dirty="0">
              <a:solidFill>
                <a:srgbClr val="C00000"/>
              </a:solidFill>
              <a:latin typeface="Bookman Old Style" panose="02050604050505020204" pitchFamily="18" charset="0"/>
            </a:endParaRPr>
          </a:p>
        </p:txBody>
      </p:sp>
      <p:sp>
        <p:nvSpPr>
          <p:cNvPr id="5" name="Объект 4"/>
          <p:cNvSpPr>
            <a:spLocks noGrp="1"/>
          </p:cNvSpPr>
          <p:nvPr>
            <p:ph sz="half" idx="2"/>
          </p:nvPr>
        </p:nvSpPr>
        <p:spPr>
          <a:xfrm rot="20633389">
            <a:off x="4733923" y="1450537"/>
            <a:ext cx="4038600" cy="4256194"/>
          </a:xfrm>
        </p:spPr>
        <p:txBody>
          <a:bodyPr>
            <a:normAutofit/>
          </a:bodyPr>
          <a:lstStyle/>
          <a:p>
            <a:r>
              <a:rPr lang="ru-RU" dirty="0" smtClean="0">
                <a:solidFill>
                  <a:prstClr val="black"/>
                </a:solidFill>
                <a:latin typeface="Bookman Old Style" panose="02050604050505020204" pitchFamily="18" charset="0"/>
              </a:rPr>
              <a:t>Образовательное (</a:t>
            </a:r>
            <a:r>
              <a:rPr lang="ru-RU" dirty="0" err="1" smtClean="0">
                <a:solidFill>
                  <a:prstClr val="black"/>
                </a:solidFill>
                <a:latin typeface="Bookman Old Style" panose="02050604050505020204" pitchFamily="18" charset="0"/>
              </a:rPr>
              <a:t>ая</a:t>
            </a:r>
            <a:r>
              <a:rPr lang="ru-RU" dirty="0" smtClean="0">
                <a:solidFill>
                  <a:prstClr val="black"/>
                </a:solidFill>
                <a:latin typeface="Bookman Old Style" panose="02050604050505020204" pitchFamily="18" charset="0"/>
              </a:rPr>
              <a:t>): </a:t>
            </a:r>
          </a:p>
          <a:p>
            <a:r>
              <a:rPr lang="ru-RU" u="sng" dirty="0">
                <a:solidFill>
                  <a:prstClr val="black"/>
                </a:solidFill>
                <a:latin typeface="Bookman Old Style" panose="02050604050505020204" pitchFamily="18" charset="0"/>
              </a:rPr>
              <a:t>М</a:t>
            </a:r>
            <a:r>
              <a:rPr lang="ru-RU" u="sng" dirty="0" smtClean="0">
                <a:solidFill>
                  <a:prstClr val="black"/>
                </a:solidFill>
                <a:latin typeface="Bookman Old Style" panose="02050604050505020204" pitchFamily="18" charset="0"/>
              </a:rPr>
              <a:t>ероприятие </a:t>
            </a:r>
          </a:p>
          <a:p>
            <a:pPr lvl="0"/>
            <a:r>
              <a:rPr lang="ru-RU" u="sng" dirty="0" smtClean="0">
                <a:solidFill>
                  <a:prstClr val="black"/>
                </a:solidFill>
                <a:latin typeface="Bookman Old Style" panose="02050604050505020204" pitchFamily="18" charset="0"/>
              </a:rPr>
              <a:t>Событие </a:t>
            </a:r>
          </a:p>
          <a:p>
            <a:pPr lvl="0"/>
            <a:r>
              <a:rPr lang="ru-RU" u="sng" dirty="0">
                <a:solidFill>
                  <a:prstClr val="black"/>
                </a:solidFill>
                <a:latin typeface="Bookman Old Style" panose="02050604050505020204" pitchFamily="18" charset="0"/>
              </a:rPr>
              <a:t>С</a:t>
            </a:r>
            <a:r>
              <a:rPr lang="ru-RU" u="sng" dirty="0" smtClean="0">
                <a:solidFill>
                  <a:prstClr val="black"/>
                </a:solidFill>
                <a:latin typeface="Bookman Old Style" panose="02050604050505020204" pitchFamily="18" charset="0"/>
              </a:rPr>
              <a:t>итуация </a:t>
            </a:r>
            <a:endParaRPr lang="ru-RU" u="sng" dirty="0">
              <a:solidFill>
                <a:prstClr val="black"/>
              </a:solidFill>
              <a:latin typeface="Bookman Old Style" panose="02050604050505020204" pitchFamily="18" charset="0"/>
            </a:endParaRPr>
          </a:p>
          <a:p>
            <a:endParaRPr lang="ru-RU" dirty="0">
              <a:latin typeface="Bookman Old Style" panose="02050604050505020204" pitchFamily="18" charset="0"/>
            </a:endParaRPr>
          </a:p>
        </p:txBody>
      </p:sp>
    </p:spTree>
    <p:extLst>
      <p:ext uri="{BB962C8B-B14F-4D97-AF65-F5344CB8AC3E}">
        <p14:creationId xmlns="" xmlns:p14="http://schemas.microsoft.com/office/powerpoint/2010/main" val="3819149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960</Words>
  <Application>Microsoft Office PowerPoint</Application>
  <PresentationFormat>Экран (4:3)</PresentationFormat>
  <Paragraphs>105</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1_Тема Office</vt:lpstr>
      <vt:lpstr>  Семинар – практикум Особенности планирования и организации образовательной деятельности в условиях реализации ФГОС ДО </vt:lpstr>
      <vt:lpstr>ВАЖНО!</vt:lpstr>
      <vt:lpstr>Структура деятельности  (по А.А. Леонтьеву)</vt:lpstr>
      <vt:lpstr>Примерная основная образовательная программа дошкольного образования</vt:lpstr>
      <vt:lpstr> Содержание образовательного процесса  Порядок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(Приказ Минобрнауки России  от 30 августа 2013 г. N 1014 г.)  </vt:lpstr>
      <vt:lpstr>   «Детство: Примерная образовательная программа дошкольного образования»   /Т.И. Бабаева, А.Г.Гогоберидзе, О.В. Солнцева и др. - СПб.:ООО «Издательство «Детство-Пресс», 2014 </vt:lpstr>
      <vt:lpstr>Особенности образовательной деятельности разных видов и культурных практик</vt:lpstr>
      <vt:lpstr>Вариативные формы, способы, методы организации образовательной деятельности</vt:lpstr>
      <vt:lpstr>Слайд 9</vt:lpstr>
      <vt:lpstr> Структура образовательной ситуации  </vt:lpstr>
      <vt:lpstr> Структура образовательной ситуации  </vt:lpstr>
      <vt:lpstr>Структура образовательной ситуации  </vt:lpstr>
      <vt:lpstr>Планирование образовательной деятельности в детском саду</vt:lpstr>
      <vt:lpstr>Структура планирования воспитательно- образовательной работы</vt:lpstr>
      <vt:lpstr>Модель года </vt:lpstr>
      <vt:lpstr>Модель недели</vt:lpstr>
      <vt:lpstr> «Сквозные механизмы развития ребёнка» - виды деятельности  (ФГОС ДО, п. 2.7.)</vt:lpstr>
      <vt:lpstr>«Сквозные механизмы развития ребёнка» - виды деятельности  (ФГОС ДО, п. 2.7.)</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«Детство: Примерная образовательная программа дошкольного образования»   Т.И. Бабаева, А.Г. Гогоберидзе, О.В. Солнцева и др. - СПб.:ООО «Издательство «Детство-Пресс», 2014.</dc:title>
  <dc:creator>notebook7</dc:creator>
  <cp:lastModifiedBy>Musick</cp:lastModifiedBy>
  <cp:revision>76</cp:revision>
  <dcterms:created xsi:type="dcterms:W3CDTF">2015-07-14T17:54:31Z</dcterms:created>
  <dcterms:modified xsi:type="dcterms:W3CDTF">2018-05-24T08:14:14Z</dcterms:modified>
</cp:coreProperties>
</file>