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684" r:id="rId2"/>
  </p:sldMasterIdLst>
  <p:sldIdLst>
    <p:sldId id="256" r:id="rId3"/>
    <p:sldId id="259" r:id="rId4"/>
    <p:sldId id="258" r:id="rId5"/>
    <p:sldId id="260" r:id="rId6"/>
    <p:sldId id="261" r:id="rId7"/>
    <p:sldId id="265" r:id="rId8"/>
    <p:sldId id="266" r:id="rId9"/>
    <p:sldId id="275" r:id="rId10"/>
    <p:sldId id="276" r:id="rId11"/>
    <p:sldId id="269" r:id="rId12"/>
    <p:sldId id="278" r:id="rId13"/>
    <p:sldId id="277" r:id="rId14"/>
    <p:sldId id="274" r:id="rId15"/>
    <p:sldId id="267" r:id="rId16"/>
    <p:sldId id="268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34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210EB1-F905-4D07-9F52-1AA7AAEDEB97}" type="doc">
      <dgm:prSet loTypeId="urn:microsoft.com/office/officeart/2005/8/layout/hProcess10#2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652DA72-99FA-4E9D-AA88-51C6F9412EF2}">
      <dgm:prSet phldrT="[Текст]" custT="1"/>
      <dgm:spPr>
        <a:solidFill>
          <a:srgbClr val="92D050"/>
        </a:solidFill>
        <a:ln>
          <a:prstDash val="sysDot"/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ЦЕЛЬ</a:t>
          </a:r>
        </a:p>
        <a:p>
          <a:r>
            <a:rPr lang="ru-RU" sz="1600" dirty="0" smtClean="0">
              <a:solidFill>
                <a:schemeClr val="tx1"/>
              </a:solidFill>
            </a:rPr>
            <a:t>Уточнение организационно-управленческой модели РЦ по организации инклюзивного образования в Краснодарском крае</a:t>
          </a:r>
          <a:endParaRPr lang="ru-RU" sz="1600" dirty="0">
            <a:solidFill>
              <a:schemeClr val="tx1"/>
            </a:solidFill>
          </a:endParaRPr>
        </a:p>
      </dgm:t>
    </dgm:pt>
    <dgm:pt modelId="{2BF650F4-D35D-4208-8578-E664392F0BDA}" type="parTrans" cxnId="{3AB55735-C05E-4F5B-AA1F-F8DCBE931ACF}">
      <dgm:prSet/>
      <dgm:spPr/>
      <dgm:t>
        <a:bodyPr/>
        <a:lstStyle/>
        <a:p>
          <a:endParaRPr lang="ru-RU"/>
        </a:p>
      </dgm:t>
    </dgm:pt>
    <dgm:pt modelId="{F6B3C6AB-3DEC-4BDC-99B9-CAE34971CB2B}" type="sibTrans" cxnId="{3AB55735-C05E-4F5B-AA1F-F8DCBE931ACF}">
      <dgm:prSet/>
      <dgm:spPr/>
      <dgm:t>
        <a:bodyPr/>
        <a:lstStyle/>
        <a:p>
          <a:endParaRPr lang="ru-RU"/>
        </a:p>
      </dgm:t>
    </dgm:pt>
    <dgm:pt modelId="{0B5A72FB-DC57-4F2F-802C-B531D3D03134}">
      <dgm:prSet phldrT="[Текст]" custT="1"/>
      <dgm:spPr>
        <a:gradFill flip="none" rotWithShape="0">
          <a:gsLst>
            <a:gs pos="0">
              <a:schemeClr val="accent2">
                <a:hueOff val="1907790"/>
                <a:satOff val="-43528"/>
                <a:lumOff val="16079"/>
                <a:tint val="66000"/>
                <a:satMod val="160000"/>
              </a:schemeClr>
            </a:gs>
            <a:gs pos="50000">
              <a:schemeClr val="accent2">
                <a:hueOff val="1907790"/>
                <a:satOff val="-43528"/>
                <a:lumOff val="16079"/>
                <a:tint val="44500"/>
                <a:satMod val="160000"/>
              </a:schemeClr>
            </a:gs>
            <a:gs pos="100000">
              <a:schemeClr val="accent2">
                <a:hueOff val="1907790"/>
                <a:satOff val="-43528"/>
                <a:lumOff val="16079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algn="ctr"/>
          <a:r>
            <a:rPr lang="ru-RU" sz="1100" dirty="0" smtClean="0">
              <a:solidFill>
                <a:schemeClr val="tx1"/>
              </a:solidFill>
            </a:rPr>
            <a:t>ЗАДАЧИ</a:t>
          </a:r>
        </a:p>
        <a:p>
          <a:pPr algn="just"/>
          <a:r>
            <a:rPr lang="ru-RU" sz="1100" dirty="0" smtClean="0">
              <a:solidFill>
                <a:schemeClr val="tx1"/>
              </a:solidFill>
            </a:rPr>
            <a:t>Реализация инновационной организационно-управленческой модели ресурсного центра сопровождения инклюзивного образования в ГБОУ школе №26 с возможностью адаптации модели  в образовательные организации, реализующие АООП, вариант 5.1, 5.2.</a:t>
          </a:r>
        </a:p>
        <a:p>
          <a:pPr algn="just"/>
          <a:r>
            <a:rPr lang="ru-RU" sz="1100" dirty="0" smtClean="0">
              <a:solidFill>
                <a:schemeClr val="tx1"/>
              </a:solidFill>
            </a:rPr>
            <a:t>Проведение мониторинга для определения потребностей ОО.</a:t>
          </a:r>
        </a:p>
        <a:p>
          <a:pPr algn="just"/>
          <a:r>
            <a:rPr lang="ru-RU" sz="1100" dirty="0" smtClean="0">
              <a:solidFill>
                <a:schemeClr val="tx1"/>
              </a:solidFill>
            </a:rPr>
            <a:t>Определение социальных партнёров РЦ. Выявление образовательных учреждений (непосредственных заказчиков), в которые осуществляется инновация.</a:t>
          </a:r>
        </a:p>
        <a:p>
          <a:pPr algn="just"/>
          <a:r>
            <a:rPr lang="ru-RU" sz="1100" dirty="0" smtClean="0">
              <a:solidFill>
                <a:schemeClr val="tx1"/>
              </a:solidFill>
            </a:rPr>
            <a:t>Создание банка данных технологий обучения и воспитания детей с ТНР.</a:t>
          </a:r>
        </a:p>
        <a:p>
          <a:pPr algn="just"/>
          <a:r>
            <a:rPr lang="ru-RU" sz="1100" dirty="0" smtClean="0">
              <a:solidFill>
                <a:schemeClr val="tx1"/>
              </a:solidFill>
            </a:rPr>
            <a:t>Развитие творческого потенциала сотрудников при освоении и трансляции образовательных технологий.</a:t>
          </a:r>
          <a:endParaRPr lang="ru-RU" sz="1100" dirty="0">
            <a:solidFill>
              <a:schemeClr val="tx1"/>
            </a:solidFill>
          </a:endParaRPr>
        </a:p>
      </dgm:t>
    </dgm:pt>
    <dgm:pt modelId="{8058D912-5B37-4AE2-9500-D3A87CDEF780}" type="parTrans" cxnId="{18A89540-CA23-44D3-B151-B2A15E56D00E}">
      <dgm:prSet/>
      <dgm:spPr/>
      <dgm:t>
        <a:bodyPr/>
        <a:lstStyle/>
        <a:p>
          <a:endParaRPr lang="ru-RU"/>
        </a:p>
      </dgm:t>
    </dgm:pt>
    <dgm:pt modelId="{E243E4BA-76C5-417F-8E36-A2F7342178C8}" type="sibTrans" cxnId="{18A89540-CA23-44D3-B151-B2A15E56D00E}">
      <dgm:prSet/>
      <dgm:spPr/>
      <dgm:t>
        <a:bodyPr/>
        <a:lstStyle/>
        <a:p>
          <a:endParaRPr lang="ru-RU"/>
        </a:p>
      </dgm:t>
    </dgm:pt>
    <dgm:pt modelId="{2E786EC1-2639-45AD-B746-18FE2E0ADA77}">
      <dgm:prSet custT="1"/>
      <dgm:spPr/>
      <dgm:t>
        <a:bodyPr/>
        <a:lstStyle/>
        <a:p>
          <a:endParaRPr lang="ru-RU" sz="1000" b="1" dirty="0" smtClean="0"/>
        </a:p>
        <a:p>
          <a:r>
            <a:rPr lang="ru-RU" sz="1400" b="0" dirty="0" smtClean="0">
              <a:solidFill>
                <a:schemeClr val="tx1"/>
              </a:solidFill>
            </a:rPr>
            <a:t>ТЕМА</a:t>
          </a:r>
        </a:p>
        <a:p>
          <a:r>
            <a:rPr lang="ru-RU" sz="1400" b="0" dirty="0" smtClean="0">
              <a:solidFill>
                <a:schemeClr val="tx1"/>
              </a:solidFill>
            </a:rPr>
            <a:t>Организационно-управленческая модель ресурсного центра инклюзивного образования для детей с тяжелыми нарушениями речи</a:t>
          </a:r>
          <a:endParaRPr lang="ru-RU" sz="1400" b="0" dirty="0">
            <a:solidFill>
              <a:schemeClr val="tx1"/>
            </a:solidFill>
          </a:endParaRPr>
        </a:p>
      </dgm:t>
    </dgm:pt>
    <dgm:pt modelId="{01A4EF6A-5438-4D14-AC61-34F25B2003FD}" type="parTrans" cxnId="{29B23E1E-1112-4B03-B5F0-10C6A2C45067}">
      <dgm:prSet/>
      <dgm:spPr/>
      <dgm:t>
        <a:bodyPr/>
        <a:lstStyle/>
        <a:p>
          <a:endParaRPr lang="ru-RU"/>
        </a:p>
      </dgm:t>
    </dgm:pt>
    <dgm:pt modelId="{E2838B70-65E9-400C-9C8B-105BDFABB7D0}" type="sibTrans" cxnId="{29B23E1E-1112-4B03-B5F0-10C6A2C45067}">
      <dgm:prSet/>
      <dgm:spPr/>
      <dgm:t>
        <a:bodyPr/>
        <a:lstStyle/>
        <a:p>
          <a:endParaRPr lang="ru-RU"/>
        </a:p>
      </dgm:t>
    </dgm:pt>
    <dgm:pt modelId="{82038398-973D-4F8D-BFC2-F3D62D8E94AF}" type="pres">
      <dgm:prSet presAssocID="{DA210EB1-F905-4D07-9F52-1AA7AAEDEB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13CEE3-DF8F-4573-99A7-C7A895C076A2}" type="pres">
      <dgm:prSet presAssocID="{2E786EC1-2639-45AD-B746-18FE2E0ADA77}" presName="composite" presStyleCnt="0"/>
      <dgm:spPr/>
    </dgm:pt>
    <dgm:pt modelId="{CEAE982B-5DFE-44A2-B682-14006D0B1279}" type="pres">
      <dgm:prSet presAssocID="{2E786EC1-2639-45AD-B746-18FE2E0ADA77}" presName="imagSh" presStyleLbl="bgImgPlace1" presStyleIdx="0" presStyleCnt="3" custScaleX="83457" custScaleY="73467" custLinFactNeighborX="12798" custLinFactNeighborY="-3805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BFD5494-3F90-48C1-97D1-A55C7DCC8D1E}" type="pres">
      <dgm:prSet presAssocID="{2E786EC1-2639-45AD-B746-18FE2E0ADA77}" presName="txNode" presStyleLbl="node1" presStyleIdx="0" presStyleCnt="3" custScaleX="127684" custScaleY="109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5481CC-E809-47B1-8A54-94A0D8C6AB69}" type="pres">
      <dgm:prSet presAssocID="{E2838B70-65E9-400C-9C8B-105BDFABB7D0}" presName="sibTrans" presStyleLbl="sibTrans2D1" presStyleIdx="0" presStyleCnt="2" custLinFactY="176445" custLinFactNeighborX="-4667" custLinFactNeighborY="200000"/>
      <dgm:spPr/>
      <dgm:t>
        <a:bodyPr/>
        <a:lstStyle/>
        <a:p>
          <a:endParaRPr lang="ru-RU"/>
        </a:p>
      </dgm:t>
    </dgm:pt>
    <dgm:pt modelId="{6CC2639F-2AE9-4C4A-998A-924029D4CA92}" type="pres">
      <dgm:prSet presAssocID="{E2838B70-65E9-400C-9C8B-105BDFABB7D0}" presName="connTx" presStyleLbl="sibTrans2D1" presStyleIdx="0" presStyleCnt="2"/>
      <dgm:spPr/>
      <dgm:t>
        <a:bodyPr/>
        <a:lstStyle/>
        <a:p>
          <a:endParaRPr lang="ru-RU"/>
        </a:p>
      </dgm:t>
    </dgm:pt>
    <dgm:pt modelId="{CBCC6FD0-923C-4D9A-AAA5-A42E831BBD49}" type="pres">
      <dgm:prSet presAssocID="{3652DA72-99FA-4E9D-AA88-51C6F9412EF2}" presName="composite" presStyleCnt="0"/>
      <dgm:spPr/>
    </dgm:pt>
    <dgm:pt modelId="{DD2D10F9-33A9-4DCC-843F-BD76C2EF25B5}" type="pres">
      <dgm:prSet presAssocID="{3652DA72-99FA-4E9D-AA88-51C6F9412EF2}" presName="imagSh" presStyleLbl="bgImgPlace1" presStyleIdx="1" presStyleCnt="3" custScaleX="85255" custScaleY="74427" custLinFactNeighborX="22069" custLinFactNeighborY="-3892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8AE6F8E-E558-4C1B-AEA4-58FF87390F7C}" type="pres">
      <dgm:prSet presAssocID="{3652DA72-99FA-4E9D-AA88-51C6F9412EF2}" presName="txNode" presStyleLbl="node1" presStyleIdx="1" presStyleCnt="3" custScaleX="118376" custScaleY="100000" custLinFactNeighborX="3318" custLinFactNeighborY="-1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F4B00F-F852-485A-BA3B-36FA7E089573}" type="pres">
      <dgm:prSet presAssocID="{F6B3C6AB-3DEC-4BDC-99B9-CAE34971CB2B}" presName="sibTrans" presStyleLbl="sibTrans2D1" presStyleIdx="1" presStyleCnt="2" custScaleX="99168" custScaleY="123089" custLinFactY="158296" custLinFactNeighborX="-16994" custLinFactNeighborY="200000"/>
      <dgm:spPr/>
      <dgm:t>
        <a:bodyPr/>
        <a:lstStyle/>
        <a:p>
          <a:endParaRPr lang="ru-RU"/>
        </a:p>
      </dgm:t>
    </dgm:pt>
    <dgm:pt modelId="{ADC7F159-524C-49CF-ABE8-1C4556FC5BA7}" type="pres">
      <dgm:prSet presAssocID="{F6B3C6AB-3DEC-4BDC-99B9-CAE34971CB2B}" presName="connTx" presStyleLbl="sibTrans2D1" presStyleIdx="1" presStyleCnt="2"/>
      <dgm:spPr/>
      <dgm:t>
        <a:bodyPr/>
        <a:lstStyle/>
        <a:p>
          <a:endParaRPr lang="ru-RU"/>
        </a:p>
      </dgm:t>
    </dgm:pt>
    <dgm:pt modelId="{2DF507C7-4EBE-43E0-97FF-F7A7A33A090E}" type="pres">
      <dgm:prSet presAssocID="{0B5A72FB-DC57-4F2F-802C-B531D3D03134}" presName="composite" presStyleCnt="0"/>
      <dgm:spPr/>
    </dgm:pt>
    <dgm:pt modelId="{9D985A1E-FA50-4C06-A3AB-F3CCCF0ECFB4}" type="pres">
      <dgm:prSet presAssocID="{0B5A72FB-DC57-4F2F-802C-B531D3D03134}" presName="imagSh" presStyleLbl="bgImgPlace1" presStyleIdx="2" presStyleCnt="3" custScaleX="84234" custScaleY="72911" custLinFactNeighborX="-32202" custLinFactNeighborY="-3722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5C7B2FB-6204-448E-B5E7-66454B5379FA}" type="pres">
      <dgm:prSet presAssocID="{0B5A72FB-DC57-4F2F-802C-B531D3D03134}" presName="txNode" presStyleLbl="node1" presStyleIdx="2" presStyleCnt="3" custScaleX="243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5707F1-404D-470F-86F1-02317BA66D8D}" type="presOf" srcId="{E2838B70-65E9-400C-9C8B-105BDFABB7D0}" destId="{6CC2639F-2AE9-4C4A-998A-924029D4CA92}" srcOrd="1" destOrd="0" presId="urn:microsoft.com/office/officeart/2005/8/layout/hProcess10#2"/>
    <dgm:cxn modelId="{C6813BA1-FF82-4D5D-8AC0-ED9C1EA5F59A}" type="presOf" srcId="{DA210EB1-F905-4D07-9F52-1AA7AAEDEB97}" destId="{82038398-973D-4F8D-BFC2-F3D62D8E94AF}" srcOrd="0" destOrd="0" presId="urn:microsoft.com/office/officeart/2005/8/layout/hProcess10#2"/>
    <dgm:cxn modelId="{B1DFEAB8-E522-4D02-AE83-A984BB4CB258}" type="presOf" srcId="{E2838B70-65E9-400C-9C8B-105BDFABB7D0}" destId="{435481CC-E809-47B1-8A54-94A0D8C6AB69}" srcOrd="0" destOrd="0" presId="urn:microsoft.com/office/officeart/2005/8/layout/hProcess10#2"/>
    <dgm:cxn modelId="{3AB55735-C05E-4F5B-AA1F-F8DCBE931ACF}" srcId="{DA210EB1-F905-4D07-9F52-1AA7AAEDEB97}" destId="{3652DA72-99FA-4E9D-AA88-51C6F9412EF2}" srcOrd="1" destOrd="0" parTransId="{2BF650F4-D35D-4208-8578-E664392F0BDA}" sibTransId="{F6B3C6AB-3DEC-4BDC-99B9-CAE34971CB2B}"/>
    <dgm:cxn modelId="{6F54FE29-C98C-4B51-A407-973985D50933}" type="presOf" srcId="{F6B3C6AB-3DEC-4BDC-99B9-CAE34971CB2B}" destId="{20F4B00F-F852-485A-BA3B-36FA7E089573}" srcOrd="0" destOrd="0" presId="urn:microsoft.com/office/officeart/2005/8/layout/hProcess10#2"/>
    <dgm:cxn modelId="{21B800F2-3308-432E-AB71-308FAE2124C5}" type="presOf" srcId="{2E786EC1-2639-45AD-B746-18FE2E0ADA77}" destId="{9BFD5494-3F90-48C1-97D1-A55C7DCC8D1E}" srcOrd="0" destOrd="0" presId="urn:microsoft.com/office/officeart/2005/8/layout/hProcess10#2"/>
    <dgm:cxn modelId="{CE1AEFF6-4A85-43BF-9B9E-52C6DA1E67E1}" type="presOf" srcId="{3652DA72-99FA-4E9D-AA88-51C6F9412EF2}" destId="{58AE6F8E-E558-4C1B-AEA4-58FF87390F7C}" srcOrd="0" destOrd="0" presId="urn:microsoft.com/office/officeart/2005/8/layout/hProcess10#2"/>
    <dgm:cxn modelId="{18A89540-CA23-44D3-B151-B2A15E56D00E}" srcId="{DA210EB1-F905-4D07-9F52-1AA7AAEDEB97}" destId="{0B5A72FB-DC57-4F2F-802C-B531D3D03134}" srcOrd="2" destOrd="0" parTransId="{8058D912-5B37-4AE2-9500-D3A87CDEF780}" sibTransId="{E243E4BA-76C5-417F-8E36-A2F7342178C8}"/>
    <dgm:cxn modelId="{29B23E1E-1112-4B03-B5F0-10C6A2C45067}" srcId="{DA210EB1-F905-4D07-9F52-1AA7AAEDEB97}" destId="{2E786EC1-2639-45AD-B746-18FE2E0ADA77}" srcOrd="0" destOrd="0" parTransId="{01A4EF6A-5438-4D14-AC61-34F25B2003FD}" sibTransId="{E2838B70-65E9-400C-9C8B-105BDFABB7D0}"/>
    <dgm:cxn modelId="{E3D0AD79-7752-4B29-A0FB-95734390BB86}" type="presOf" srcId="{F6B3C6AB-3DEC-4BDC-99B9-CAE34971CB2B}" destId="{ADC7F159-524C-49CF-ABE8-1C4556FC5BA7}" srcOrd="1" destOrd="0" presId="urn:microsoft.com/office/officeart/2005/8/layout/hProcess10#2"/>
    <dgm:cxn modelId="{C741DC5C-FB8F-4CEE-8598-18FAD631FDE6}" type="presOf" srcId="{0B5A72FB-DC57-4F2F-802C-B531D3D03134}" destId="{F5C7B2FB-6204-448E-B5E7-66454B5379FA}" srcOrd="0" destOrd="0" presId="urn:microsoft.com/office/officeart/2005/8/layout/hProcess10#2"/>
    <dgm:cxn modelId="{62FEB21C-8BBF-4EFB-8483-FAE8AFA82DA7}" type="presParOf" srcId="{82038398-973D-4F8D-BFC2-F3D62D8E94AF}" destId="{9A13CEE3-DF8F-4573-99A7-C7A895C076A2}" srcOrd="0" destOrd="0" presId="urn:microsoft.com/office/officeart/2005/8/layout/hProcess10#2"/>
    <dgm:cxn modelId="{EC60D75A-D082-454E-BD19-9195D9050F1A}" type="presParOf" srcId="{9A13CEE3-DF8F-4573-99A7-C7A895C076A2}" destId="{CEAE982B-5DFE-44A2-B682-14006D0B1279}" srcOrd="0" destOrd="0" presId="urn:microsoft.com/office/officeart/2005/8/layout/hProcess10#2"/>
    <dgm:cxn modelId="{944F79A1-2C37-4384-9E69-4F7E9494D5E3}" type="presParOf" srcId="{9A13CEE3-DF8F-4573-99A7-C7A895C076A2}" destId="{9BFD5494-3F90-48C1-97D1-A55C7DCC8D1E}" srcOrd="1" destOrd="0" presId="urn:microsoft.com/office/officeart/2005/8/layout/hProcess10#2"/>
    <dgm:cxn modelId="{60AE9A54-53C9-40B8-B1FE-DEB650A27C59}" type="presParOf" srcId="{82038398-973D-4F8D-BFC2-F3D62D8E94AF}" destId="{435481CC-E809-47B1-8A54-94A0D8C6AB69}" srcOrd="1" destOrd="0" presId="urn:microsoft.com/office/officeart/2005/8/layout/hProcess10#2"/>
    <dgm:cxn modelId="{1831923E-7C21-4037-BB51-680C114A2387}" type="presParOf" srcId="{435481CC-E809-47B1-8A54-94A0D8C6AB69}" destId="{6CC2639F-2AE9-4C4A-998A-924029D4CA92}" srcOrd="0" destOrd="0" presId="urn:microsoft.com/office/officeart/2005/8/layout/hProcess10#2"/>
    <dgm:cxn modelId="{B82FD50F-9E99-4991-920F-F18FD4DAF342}" type="presParOf" srcId="{82038398-973D-4F8D-BFC2-F3D62D8E94AF}" destId="{CBCC6FD0-923C-4D9A-AAA5-A42E831BBD49}" srcOrd="2" destOrd="0" presId="urn:microsoft.com/office/officeart/2005/8/layout/hProcess10#2"/>
    <dgm:cxn modelId="{DEBCA0F0-2DC0-4DEB-911B-B953BCDAEEF2}" type="presParOf" srcId="{CBCC6FD0-923C-4D9A-AAA5-A42E831BBD49}" destId="{DD2D10F9-33A9-4DCC-843F-BD76C2EF25B5}" srcOrd="0" destOrd="0" presId="urn:microsoft.com/office/officeart/2005/8/layout/hProcess10#2"/>
    <dgm:cxn modelId="{9CA5A22C-4C69-499B-96D3-4F1537B7B0DA}" type="presParOf" srcId="{CBCC6FD0-923C-4D9A-AAA5-A42E831BBD49}" destId="{58AE6F8E-E558-4C1B-AEA4-58FF87390F7C}" srcOrd="1" destOrd="0" presId="urn:microsoft.com/office/officeart/2005/8/layout/hProcess10#2"/>
    <dgm:cxn modelId="{09AA7362-3A3D-4A79-9746-E184B80FFE0D}" type="presParOf" srcId="{82038398-973D-4F8D-BFC2-F3D62D8E94AF}" destId="{20F4B00F-F852-485A-BA3B-36FA7E089573}" srcOrd="3" destOrd="0" presId="urn:microsoft.com/office/officeart/2005/8/layout/hProcess10#2"/>
    <dgm:cxn modelId="{B71716E4-9114-4DD6-A06A-CD3B3BAEEF47}" type="presParOf" srcId="{20F4B00F-F852-485A-BA3B-36FA7E089573}" destId="{ADC7F159-524C-49CF-ABE8-1C4556FC5BA7}" srcOrd="0" destOrd="0" presId="urn:microsoft.com/office/officeart/2005/8/layout/hProcess10#2"/>
    <dgm:cxn modelId="{27D68115-D61C-47D7-BB15-BD46225BD4F4}" type="presParOf" srcId="{82038398-973D-4F8D-BFC2-F3D62D8E94AF}" destId="{2DF507C7-4EBE-43E0-97FF-F7A7A33A090E}" srcOrd="4" destOrd="0" presId="urn:microsoft.com/office/officeart/2005/8/layout/hProcess10#2"/>
    <dgm:cxn modelId="{553482CA-51AD-404B-8417-DDCBB8EE6867}" type="presParOf" srcId="{2DF507C7-4EBE-43E0-97FF-F7A7A33A090E}" destId="{9D985A1E-FA50-4C06-A3AB-F3CCCF0ECFB4}" srcOrd="0" destOrd="0" presId="urn:microsoft.com/office/officeart/2005/8/layout/hProcess10#2"/>
    <dgm:cxn modelId="{963EDEE9-8CAF-4489-8E5B-39EDEBE5FB8D}" type="presParOf" srcId="{2DF507C7-4EBE-43E0-97FF-F7A7A33A090E}" destId="{F5C7B2FB-6204-448E-B5E7-66454B5379FA}" srcOrd="1" destOrd="0" presId="urn:microsoft.com/office/officeart/2005/8/layout/hProcess10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EC5743-60A6-406C-A210-FC2B4F955815}" type="doc">
      <dgm:prSet loTypeId="urn:microsoft.com/office/officeart/2005/8/layout/vList3#1" loCatId="list" qsTypeId="urn:microsoft.com/office/officeart/2005/8/quickstyle/simple1" qsCatId="simple" csTypeId="urn:microsoft.com/office/officeart/2005/8/colors/colorful4" csCatId="colorful" phldr="1"/>
      <dgm:spPr/>
    </dgm:pt>
    <dgm:pt modelId="{3184ACA4-9CC3-46DD-92D3-214760F9AD05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I. </a:t>
          </a:r>
          <a:r>
            <a:rPr lang="ru-RU" b="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Блок общей информации</a:t>
          </a: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4859B6E7-AE17-4E91-8860-D528C66E0355}" type="parTrans" cxnId="{42EBE645-5EF9-4D3F-8A9C-DB1E2B479002}">
      <dgm:prSet/>
      <dgm:spPr/>
      <dgm:t>
        <a:bodyPr/>
        <a:lstStyle/>
        <a:p>
          <a:endParaRPr lang="ru-RU"/>
        </a:p>
      </dgm:t>
    </dgm:pt>
    <dgm:pt modelId="{5DA1DAA5-C413-4A1D-9A96-CEB94301574D}" type="sibTrans" cxnId="{42EBE645-5EF9-4D3F-8A9C-DB1E2B479002}">
      <dgm:prSet/>
      <dgm:spPr/>
      <dgm:t>
        <a:bodyPr/>
        <a:lstStyle/>
        <a:p>
          <a:endParaRPr lang="ru-RU"/>
        </a:p>
      </dgm:t>
    </dgm:pt>
    <dgm:pt modelId="{E4428386-044A-4AE2-9FA7-DF7E759550A9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II. </a:t>
          </a:r>
          <a:r>
            <a:rPr lang="ru-RU" b="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Блок разработки АООП</a:t>
          </a:r>
          <a:endParaRPr lang="ru-RU" sz="1400" b="0" dirty="0" smtClean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C110836F-BDB5-48C9-91DE-3B157BEEF51A}" type="parTrans" cxnId="{ED8327F6-A3EE-447D-A055-1E1069BDEE41}">
      <dgm:prSet/>
      <dgm:spPr/>
      <dgm:t>
        <a:bodyPr/>
        <a:lstStyle/>
        <a:p>
          <a:endParaRPr lang="ru-RU"/>
        </a:p>
      </dgm:t>
    </dgm:pt>
    <dgm:pt modelId="{95CEB078-996F-4860-9019-A18A0F698A31}" type="sibTrans" cxnId="{ED8327F6-A3EE-447D-A055-1E1069BDEE41}">
      <dgm:prSet/>
      <dgm:spPr/>
      <dgm:t>
        <a:bodyPr/>
        <a:lstStyle/>
        <a:p>
          <a:endParaRPr lang="ru-RU"/>
        </a:p>
      </dgm:t>
    </dgm:pt>
    <dgm:pt modelId="{4445356A-B4BB-4F16-9A03-235EB1EA3B4D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V. </a:t>
          </a:r>
          <a:r>
            <a:rPr lang="ru-RU" b="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Блок психолого-педагогического сопровождения</a:t>
          </a:r>
        </a:p>
        <a:p>
          <a:pPr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817EA002-C3DD-4073-B3C4-2818BF8579CE}" type="parTrans" cxnId="{EEEA1599-92B1-48EF-885B-9A001882A030}">
      <dgm:prSet/>
      <dgm:spPr/>
      <dgm:t>
        <a:bodyPr/>
        <a:lstStyle/>
        <a:p>
          <a:endParaRPr lang="ru-RU"/>
        </a:p>
      </dgm:t>
    </dgm:pt>
    <dgm:pt modelId="{9347D5BC-D4BD-46E9-95DA-0A6D266B3E60}" type="sibTrans" cxnId="{EEEA1599-92B1-48EF-885B-9A001882A030}">
      <dgm:prSet/>
      <dgm:spPr/>
      <dgm:t>
        <a:bodyPr/>
        <a:lstStyle/>
        <a:p>
          <a:endParaRPr lang="ru-RU"/>
        </a:p>
      </dgm:t>
    </dgm:pt>
    <dgm:pt modelId="{ADFFDD34-5F30-4669-9A65-9E63DB25DA48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IV. </a:t>
          </a:r>
          <a:r>
            <a:rPr lang="ru-RU" b="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Блок логопедической коррекции и развития речи</a:t>
          </a:r>
          <a:endParaRPr lang="ru-RU" sz="1400" b="0" dirty="0" smtClean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096086E2-8514-4BAA-82D9-08498CFD4A7A}" type="parTrans" cxnId="{BB878ED6-E4A0-41D9-8AC7-B2332A049EAD}">
      <dgm:prSet/>
      <dgm:spPr/>
      <dgm:t>
        <a:bodyPr/>
        <a:lstStyle/>
        <a:p>
          <a:endParaRPr lang="ru-RU"/>
        </a:p>
      </dgm:t>
    </dgm:pt>
    <dgm:pt modelId="{17D9A1CB-0045-4B92-AA71-13CB7EAB48DF}" type="sibTrans" cxnId="{BB878ED6-E4A0-41D9-8AC7-B2332A049EAD}">
      <dgm:prSet/>
      <dgm:spPr/>
      <dgm:t>
        <a:bodyPr/>
        <a:lstStyle/>
        <a:p>
          <a:endParaRPr lang="ru-RU"/>
        </a:p>
      </dgm:t>
    </dgm:pt>
    <dgm:pt modelId="{276FFE9A-88A8-48E6-9007-962739B23598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III. </a:t>
          </a:r>
          <a:r>
            <a:rPr lang="ru-RU" b="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Блок педагогических технологий начального образования обучающихся с ТНР</a:t>
          </a:r>
          <a:endParaRPr lang="ru-RU" b="0" dirty="0">
            <a:solidFill>
              <a:schemeClr val="tx1"/>
            </a:solidFill>
          </a:endParaRPr>
        </a:p>
      </dgm:t>
    </dgm:pt>
    <dgm:pt modelId="{E53B71F7-2401-4EB5-AAA7-6A025E563A86}" type="parTrans" cxnId="{31C64B88-41F6-415D-BA51-7B8B385B023A}">
      <dgm:prSet/>
      <dgm:spPr/>
      <dgm:t>
        <a:bodyPr/>
        <a:lstStyle/>
        <a:p>
          <a:endParaRPr lang="ru-RU"/>
        </a:p>
      </dgm:t>
    </dgm:pt>
    <dgm:pt modelId="{7D1BC141-20A8-4D93-897D-815ACDBF32E8}" type="sibTrans" cxnId="{31C64B88-41F6-415D-BA51-7B8B385B023A}">
      <dgm:prSet/>
      <dgm:spPr/>
      <dgm:t>
        <a:bodyPr/>
        <a:lstStyle/>
        <a:p>
          <a:endParaRPr lang="ru-RU"/>
        </a:p>
      </dgm:t>
    </dgm:pt>
    <dgm:pt modelId="{098A8995-3523-45C0-8A08-A1E7896D0DD7}" type="pres">
      <dgm:prSet presAssocID="{15EC5743-60A6-406C-A210-FC2B4F955815}" presName="linearFlow" presStyleCnt="0">
        <dgm:presLayoutVars>
          <dgm:dir/>
          <dgm:resizeHandles val="exact"/>
        </dgm:presLayoutVars>
      </dgm:prSet>
      <dgm:spPr/>
    </dgm:pt>
    <dgm:pt modelId="{801ABA98-5F1D-4A84-86EC-105656E60DC7}" type="pres">
      <dgm:prSet presAssocID="{3184ACA4-9CC3-46DD-92D3-214760F9AD05}" presName="composite" presStyleCnt="0"/>
      <dgm:spPr/>
    </dgm:pt>
    <dgm:pt modelId="{A9B74266-E6A2-4C5E-A798-0ECA7FAD1CD9}" type="pres">
      <dgm:prSet presAssocID="{3184ACA4-9CC3-46DD-92D3-214760F9AD05}" presName="imgShp" presStyleLbl="fgImgPlace1" presStyleIdx="0" presStyleCnt="5"/>
      <dgm:spPr/>
    </dgm:pt>
    <dgm:pt modelId="{97580508-9A37-4E39-999D-62C33ADEDDE7}" type="pres">
      <dgm:prSet presAssocID="{3184ACA4-9CC3-46DD-92D3-214760F9AD05}" presName="txShp" presStyleLbl="node1" presStyleIdx="0" presStyleCnt="5" custLinFactNeighborX="275" custLinFactNeighborY="27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DA3D8-B2CA-4253-B612-47FD58A4BF57}" type="pres">
      <dgm:prSet presAssocID="{5DA1DAA5-C413-4A1D-9A96-CEB94301574D}" presName="spacing" presStyleCnt="0"/>
      <dgm:spPr/>
    </dgm:pt>
    <dgm:pt modelId="{9D7E64E5-CA12-4C5F-BB5C-F28DA47F12F0}" type="pres">
      <dgm:prSet presAssocID="{E4428386-044A-4AE2-9FA7-DF7E759550A9}" presName="composite" presStyleCnt="0"/>
      <dgm:spPr/>
    </dgm:pt>
    <dgm:pt modelId="{307CA780-2F5C-413C-AB5C-7FCC910251B1}" type="pres">
      <dgm:prSet presAssocID="{E4428386-044A-4AE2-9FA7-DF7E759550A9}" presName="imgShp" presStyleLbl="fgImgPlace1" presStyleIdx="1" presStyleCnt="5"/>
      <dgm:spPr/>
    </dgm:pt>
    <dgm:pt modelId="{DDB3765D-BEF1-4B74-A47D-6016423B0A86}" type="pres">
      <dgm:prSet presAssocID="{E4428386-044A-4AE2-9FA7-DF7E759550A9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B11F35-F12C-4F20-A190-0E32A40190B6}" type="pres">
      <dgm:prSet presAssocID="{95CEB078-996F-4860-9019-A18A0F698A31}" presName="spacing" presStyleCnt="0"/>
      <dgm:spPr/>
    </dgm:pt>
    <dgm:pt modelId="{AA44AFF2-7013-4107-BDCF-C95C20E0C0A8}" type="pres">
      <dgm:prSet presAssocID="{276FFE9A-88A8-48E6-9007-962739B23598}" presName="composite" presStyleCnt="0"/>
      <dgm:spPr/>
    </dgm:pt>
    <dgm:pt modelId="{155F1DD9-7B39-432C-9D88-89191DF876C2}" type="pres">
      <dgm:prSet presAssocID="{276FFE9A-88A8-48E6-9007-962739B23598}" presName="imgShp" presStyleLbl="fgImgPlace1" presStyleIdx="2" presStyleCnt="5"/>
      <dgm:spPr/>
    </dgm:pt>
    <dgm:pt modelId="{310EB1D6-8B60-4136-B652-82EBE918AF04}" type="pres">
      <dgm:prSet presAssocID="{276FFE9A-88A8-48E6-9007-962739B23598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0C2B41-6B06-4D53-9DC8-CBBB47366B71}" type="pres">
      <dgm:prSet presAssocID="{7D1BC141-20A8-4D93-897D-815ACDBF32E8}" presName="spacing" presStyleCnt="0"/>
      <dgm:spPr/>
    </dgm:pt>
    <dgm:pt modelId="{0D7CB2F0-0E1D-4A26-B875-340E4887617C}" type="pres">
      <dgm:prSet presAssocID="{ADFFDD34-5F30-4669-9A65-9E63DB25DA48}" presName="composite" presStyleCnt="0"/>
      <dgm:spPr/>
    </dgm:pt>
    <dgm:pt modelId="{87C16FBE-29BE-473E-9B11-738AB682628A}" type="pres">
      <dgm:prSet presAssocID="{ADFFDD34-5F30-4669-9A65-9E63DB25DA48}" presName="imgShp" presStyleLbl="fgImgPlace1" presStyleIdx="3" presStyleCnt="5"/>
      <dgm:spPr/>
    </dgm:pt>
    <dgm:pt modelId="{2504F8C0-3BA9-43E5-89F8-09A562D37878}" type="pres">
      <dgm:prSet presAssocID="{ADFFDD34-5F30-4669-9A65-9E63DB25DA48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9C4D3-AF94-4A29-A752-3DC810B73CFD}" type="pres">
      <dgm:prSet presAssocID="{17D9A1CB-0045-4B92-AA71-13CB7EAB48DF}" presName="spacing" presStyleCnt="0"/>
      <dgm:spPr/>
    </dgm:pt>
    <dgm:pt modelId="{83D8A3E5-73FF-4807-A889-51B11108EF01}" type="pres">
      <dgm:prSet presAssocID="{4445356A-B4BB-4F16-9A03-235EB1EA3B4D}" presName="composite" presStyleCnt="0"/>
      <dgm:spPr/>
    </dgm:pt>
    <dgm:pt modelId="{B560B0C6-C44C-4829-86B1-B4FFB41ACC4E}" type="pres">
      <dgm:prSet presAssocID="{4445356A-B4BB-4F16-9A03-235EB1EA3B4D}" presName="imgShp" presStyleLbl="fgImgPlace1" presStyleIdx="4" presStyleCnt="5"/>
      <dgm:spPr/>
    </dgm:pt>
    <dgm:pt modelId="{749E3762-D6A5-4C91-9157-9E367357A470}" type="pres">
      <dgm:prSet presAssocID="{4445356A-B4BB-4F16-9A03-235EB1EA3B4D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4D67C5-40E0-45BC-9115-1B9D0D2FAB90}" type="presOf" srcId="{E4428386-044A-4AE2-9FA7-DF7E759550A9}" destId="{DDB3765D-BEF1-4B74-A47D-6016423B0A86}" srcOrd="0" destOrd="0" presId="urn:microsoft.com/office/officeart/2005/8/layout/vList3#1"/>
    <dgm:cxn modelId="{BB878ED6-E4A0-41D9-8AC7-B2332A049EAD}" srcId="{15EC5743-60A6-406C-A210-FC2B4F955815}" destId="{ADFFDD34-5F30-4669-9A65-9E63DB25DA48}" srcOrd="3" destOrd="0" parTransId="{096086E2-8514-4BAA-82D9-08498CFD4A7A}" sibTransId="{17D9A1CB-0045-4B92-AA71-13CB7EAB48DF}"/>
    <dgm:cxn modelId="{D93934C5-7437-40B5-A88A-232477F78003}" type="presOf" srcId="{ADFFDD34-5F30-4669-9A65-9E63DB25DA48}" destId="{2504F8C0-3BA9-43E5-89F8-09A562D37878}" srcOrd="0" destOrd="0" presId="urn:microsoft.com/office/officeart/2005/8/layout/vList3#1"/>
    <dgm:cxn modelId="{EEEA1599-92B1-48EF-885B-9A001882A030}" srcId="{15EC5743-60A6-406C-A210-FC2B4F955815}" destId="{4445356A-B4BB-4F16-9A03-235EB1EA3B4D}" srcOrd="4" destOrd="0" parTransId="{817EA002-C3DD-4073-B3C4-2818BF8579CE}" sibTransId="{9347D5BC-D4BD-46E9-95DA-0A6D266B3E60}"/>
    <dgm:cxn modelId="{ED8327F6-A3EE-447D-A055-1E1069BDEE41}" srcId="{15EC5743-60A6-406C-A210-FC2B4F955815}" destId="{E4428386-044A-4AE2-9FA7-DF7E759550A9}" srcOrd="1" destOrd="0" parTransId="{C110836F-BDB5-48C9-91DE-3B157BEEF51A}" sibTransId="{95CEB078-996F-4860-9019-A18A0F698A31}"/>
    <dgm:cxn modelId="{4AA1FB29-F694-4A25-849F-7D83D1A7230A}" type="presOf" srcId="{15EC5743-60A6-406C-A210-FC2B4F955815}" destId="{098A8995-3523-45C0-8A08-A1E7896D0DD7}" srcOrd="0" destOrd="0" presId="urn:microsoft.com/office/officeart/2005/8/layout/vList3#1"/>
    <dgm:cxn modelId="{31C64B88-41F6-415D-BA51-7B8B385B023A}" srcId="{15EC5743-60A6-406C-A210-FC2B4F955815}" destId="{276FFE9A-88A8-48E6-9007-962739B23598}" srcOrd="2" destOrd="0" parTransId="{E53B71F7-2401-4EB5-AAA7-6A025E563A86}" sibTransId="{7D1BC141-20A8-4D93-897D-815ACDBF32E8}"/>
    <dgm:cxn modelId="{4815F897-8A31-4A4D-9AA5-D0EBDCCF7646}" type="presOf" srcId="{4445356A-B4BB-4F16-9A03-235EB1EA3B4D}" destId="{749E3762-D6A5-4C91-9157-9E367357A470}" srcOrd="0" destOrd="0" presId="urn:microsoft.com/office/officeart/2005/8/layout/vList3#1"/>
    <dgm:cxn modelId="{42EBE645-5EF9-4D3F-8A9C-DB1E2B479002}" srcId="{15EC5743-60A6-406C-A210-FC2B4F955815}" destId="{3184ACA4-9CC3-46DD-92D3-214760F9AD05}" srcOrd="0" destOrd="0" parTransId="{4859B6E7-AE17-4E91-8860-D528C66E0355}" sibTransId="{5DA1DAA5-C413-4A1D-9A96-CEB94301574D}"/>
    <dgm:cxn modelId="{74737E66-BB1E-43A6-AF4D-3B64B2A7A3CE}" type="presOf" srcId="{276FFE9A-88A8-48E6-9007-962739B23598}" destId="{310EB1D6-8B60-4136-B652-82EBE918AF04}" srcOrd="0" destOrd="0" presId="urn:microsoft.com/office/officeart/2005/8/layout/vList3#1"/>
    <dgm:cxn modelId="{9105415A-EB75-46E8-9163-6C2AC7AD6987}" type="presOf" srcId="{3184ACA4-9CC3-46DD-92D3-214760F9AD05}" destId="{97580508-9A37-4E39-999D-62C33ADEDDE7}" srcOrd="0" destOrd="0" presId="urn:microsoft.com/office/officeart/2005/8/layout/vList3#1"/>
    <dgm:cxn modelId="{D8ABB435-FB08-4FE2-AE7D-F53B02C276A6}" type="presParOf" srcId="{098A8995-3523-45C0-8A08-A1E7896D0DD7}" destId="{801ABA98-5F1D-4A84-86EC-105656E60DC7}" srcOrd="0" destOrd="0" presId="urn:microsoft.com/office/officeart/2005/8/layout/vList3#1"/>
    <dgm:cxn modelId="{D2974E11-FE18-49FD-BD8F-4BCE4BD9CAF1}" type="presParOf" srcId="{801ABA98-5F1D-4A84-86EC-105656E60DC7}" destId="{A9B74266-E6A2-4C5E-A798-0ECA7FAD1CD9}" srcOrd="0" destOrd="0" presId="urn:microsoft.com/office/officeart/2005/8/layout/vList3#1"/>
    <dgm:cxn modelId="{2EEE6218-85F0-4A40-888A-D835AF0D1D2E}" type="presParOf" srcId="{801ABA98-5F1D-4A84-86EC-105656E60DC7}" destId="{97580508-9A37-4E39-999D-62C33ADEDDE7}" srcOrd="1" destOrd="0" presId="urn:microsoft.com/office/officeart/2005/8/layout/vList3#1"/>
    <dgm:cxn modelId="{09704787-7B2E-4192-9188-799E35FFF623}" type="presParOf" srcId="{098A8995-3523-45C0-8A08-A1E7896D0DD7}" destId="{DE7DA3D8-B2CA-4253-B612-47FD58A4BF57}" srcOrd="1" destOrd="0" presId="urn:microsoft.com/office/officeart/2005/8/layout/vList3#1"/>
    <dgm:cxn modelId="{1C6040CE-2E3F-42D0-9A82-93EEECC5EA41}" type="presParOf" srcId="{098A8995-3523-45C0-8A08-A1E7896D0DD7}" destId="{9D7E64E5-CA12-4C5F-BB5C-F28DA47F12F0}" srcOrd="2" destOrd="0" presId="urn:microsoft.com/office/officeart/2005/8/layout/vList3#1"/>
    <dgm:cxn modelId="{84C39527-3054-43CA-922D-532FD0EFB95B}" type="presParOf" srcId="{9D7E64E5-CA12-4C5F-BB5C-F28DA47F12F0}" destId="{307CA780-2F5C-413C-AB5C-7FCC910251B1}" srcOrd="0" destOrd="0" presId="urn:microsoft.com/office/officeart/2005/8/layout/vList3#1"/>
    <dgm:cxn modelId="{45B19159-E156-4707-BE17-DF17A1FF209E}" type="presParOf" srcId="{9D7E64E5-CA12-4C5F-BB5C-F28DA47F12F0}" destId="{DDB3765D-BEF1-4B74-A47D-6016423B0A86}" srcOrd="1" destOrd="0" presId="urn:microsoft.com/office/officeart/2005/8/layout/vList3#1"/>
    <dgm:cxn modelId="{78A174B2-BE5A-4C5B-9307-4387D2EEA57D}" type="presParOf" srcId="{098A8995-3523-45C0-8A08-A1E7896D0DD7}" destId="{0BB11F35-F12C-4F20-A190-0E32A40190B6}" srcOrd="3" destOrd="0" presId="urn:microsoft.com/office/officeart/2005/8/layout/vList3#1"/>
    <dgm:cxn modelId="{16291D19-7F08-448C-99FF-71DFBB58877E}" type="presParOf" srcId="{098A8995-3523-45C0-8A08-A1E7896D0DD7}" destId="{AA44AFF2-7013-4107-BDCF-C95C20E0C0A8}" srcOrd="4" destOrd="0" presId="urn:microsoft.com/office/officeart/2005/8/layout/vList3#1"/>
    <dgm:cxn modelId="{5B81F6AF-C5AC-4318-B7CC-FE49892115C8}" type="presParOf" srcId="{AA44AFF2-7013-4107-BDCF-C95C20E0C0A8}" destId="{155F1DD9-7B39-432C-9D88-89191DF876C2}" srcOrd="0" destOrd="0" presId="urn:microsoft.com/office/officeart/2005/8/layout/vList3#1"/>
    <dgm:cxn modelId="{467FD01C-6796-47DC-8B8F-3AB94AF13E07}" type="presParOf" srcId="{AA44AFF2-7013-4107-BDCF-C95C20E0C0A8}" destId="{310EB1D6-8B60-4136-B652-82EBE918AF04}" srcOrd="1" destOrd="0" presId="urn:microsoft.com/office/officeart/2005/8/layout/vList3#1"/>
    <dgm:cxn modelId="{C5F4DFDF-79A5-4372-9738-BDD1D5DE05DF}" type="presParOf" srcId="{098A8995-3523-45C0-8A08-A1E7896D0DD7}" destId="{FC0C2B41-6B06-4D53-9DC8-CBBB47366B71}" srcOrd="5" destOrd="0" presId="urn:microsoft.com/office/officeart/2005/8/layout/vList3#1"/>
    <dgm:cxn modelId="{6FADF2EE-C99A-4A53-B1C0-2A44FAF7E4F3}" type="presParOf" srcId="{098A8995-3523-45C0-8A08-A1E7896D0DD7}" destId="{0D7CB2F0-0E1D-4A26-B875-340E4887617C}" srcOrd="6" destOrd="0" presId="urn:microsoft.com/office/officeart/2005/8/layout/vList3#1"/>
    <dgm:cxn modelId="{6BE8EDFF-E24C-45F5-BD76-C287CF14DA63}" type="presParOf" srcId="{0D7CB2F0-0E1D-4A26-B875-340E4887617C}" destId="{87C16FBE-29BE-473E-9B11-738AB682628A}" srcOrd="0" destOrd="0" presId="urn:microsoft.com/office/officeart/2005/8/layout/vList3#1"/>
    <dgm:cxn modelId="{40A7E607-FA73-4BF4-8780-AF29C5F253D0}" type="presParOf" srcId="{0D7CB2F0-0E1D-4A26-B875-340E4887617C}" destId="{2504F8C0-3BA9-43E5-89F8-09A562D37878}" srcOrd="1" destOrd="0" presId="urn:microsoft.com/office/officeart/2005/8/layout/vList3#1"/>
    <dgm:cxn modelId="{D6D3A4E8-BE9B-415B-9045-95A8237CD95C}" type="presParOf" srcId="{098A8995-3523-45C0-8A08-A1E7896D0DD7}" destId="{2BA9C4D3-AF94-4A29-A752-3DC810B73CFD}" srcOrd="7" destOrd="0" presId="urn:microsoft.com/office/officeart/2005/8/layout/vList3#1"/>
    <dgm:cxn modelId="{9F6AAC1B-C133-41B1-AEA5-D69379DD58EE}" type="presParOf" srcId="{098A8995-3523-45C0-8A08-A1E7896D0DD7}" destId="{83D8A3E5-73FF-4807-A889-51B11108EF01}" srcOrd="8" destOrd="0" presId="urn:microsoft.com/office/officeart/2005/8/layout/vList3#1"/>
    <dgm:cxn modelId="{79BF332B-05FB-40D7-918C-66AD45662846}" type="presParOf" srcId="{83D8A3E5-73FF-4807-A889-51B11108EF01}" destId="{B560B0C6-C44C-4829-86B1-B4FFB41ACC4E}" srcOrd="0" destOrd="0" presId="urn:microsoft.com/office/officeart/2005/8/layout/vList3#1"/>
    <dgm:cxn modelId="{719F86D8-C07E-408B-A633-35290B8A73F3}" type="presParOf" srcId="{83D8A3E5-73FF-4807-A889-51B11108EF01}" destId="{749E3762-D6A5-4C91-9157-9E367357A47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E982B-5DFE-44A2-B682-14006D0B1279}">
      <dsp:nvSpPr>
        <dsp:cNvPr id="0" name=""/>
        <dsp:cNvSpPr/>
      </dsp:nvSpPr>
      <dsp:spPr>
        <a:xfrm>
          <a:off x="381469" y="79572"/>
          <a:ext cx="1708592" cy="15040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FD5494-3F90-48C1-97D1-A55C7DCC8D1E}">
      <dsp:nvSpPr>
        <dsp:cNvPr id="0" name=""/>
        <dsp:cNvSpPr/>
      </dsp:nvSpPr>
      <dsp:spPr>
        <a:xfrm>
          <a:off x="12" y="1719918"/>
          <a:ext cx="2614039" cy="22381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</a:rPr>
            <a:t>ТЕМА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</a:rPr>
            <a:t>Организационно-управленческая модель ресурсного центра инклюзивного образования для детей с тяжелыми нарушениями речи</a:t>
          </a:r>
          <a:endParaRPr lang="ru-RU" sz="1400" b="0" kern="1200" dirty="0">
            <a:solidFill>
              <a:schemeClr val="tx1"/>
            </a:solidFill>
          </a:endParaRPr>
        </a:p>
      </dsp:txBody>
      <dsp:txXfrm>
        <a:off x="65565" y="1785471"/>
        <a:ext cx="2482933" cy="2107054"/>
      </dsp:txXfrm>
    </dsp:sp>
    <dsp:sp modelId="{435481CC-E809-47B1-8A54-94A0D8C6AB69}">
      <dsp:nvSpPr>
        <dsp:cNvPr id="0" name=""/>
        <dsp:cNvSpPr/>
      </dsp:nvSpPr>
      <dsp:spPr>
        <a:xfrm rot="34084">
          <a:off x="2682302" y="2455200"/>
          <a:ext cx="621281" cy="491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2682306" y="2552854"/>
        <a:ext cx="473702" cy="295159"/>
      </dsp:txXfrm>
    </dsp:sp>
    <dsp:sp modelId="{DD2D10F9-33A9-4DCC-843F-BD76C2EF25B5}">
      <dsp:nvSpPr>
        <dsp:cNvPr id="0" name=""/>
        <dsp:cNvSpPr/>
      </dsp:nvSpPr>
      <dsp:spPr>
        <a:xfrm>
          <a:off x="3865063" y="104466"/>
          <a:ext cx="1745402" cy="15237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8AE6F8E-E558-4C1B-AEA4-58FF87390F7C}">
      <dsp:nvSpPr>
        <dsp:cNvPr id="0" name=""/>
        <dsp:cNvSpPr/>
      </dsp:nvSpPr>
      <dsp:spPr>
        <a:xfrm>
          <a:off x="3475418" y="1834668"/>
          <a:ext cx="2423479" cy="2047272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  <a:prstDash val="sysDot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ЦЕЛЬ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Уточнение организационно-управленческой модели РЦ по организации инклюзивного образования в Краснодарском крае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535381" y="1894631"/>
        <a:ext cx="2303553" cy="1927346"/>
      </dsp:txXfrm>
    </dsp:sp>
    <dsp:sp modelId="{20F4B00F-F852-485A-BA3B-36FA7E089573}">
      <dsp:nvSpPr>
        <dsp:cNvPr id="0" name=""/>
        <dsp:cNvSpPr/>
      </dsp:nvSpPr>
      <dsp:spPr>
        <a:xfrm rot="27437">
          <a:off x="6092492" y="2340024"/>
          <a:ext cx="573042" cy="6055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907790"/>
            <a:satOff val="-43528"/>
            <a:lumOff val="1607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6092495" y="2460440"/>
        <a:ext cx="401129" cy="363308"/>
      </dsp:txXfrm>
    </dsp:sp>
    <dsp:sp modelId="{9D985A1E-FA50-4C06-A3AB-F3CCCF0ECFB4}">
      <dsp:nvSpPr>
        <dsp:cNvPr id="0" name=""/>
        <dsp:cNvSpPr/>
      </dsp:nvSpPr>
      <dsp:spPr>
        <a:xfrm>
          <a:off x="7261413" y="147009"/>
          <a:ext cx="1724499" cy="149268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5C7B2FB-6204-448E-B5E7-66454B5379FA}">
      <dsp:nvSpPr>
        <dsp:cNvPr id="0" name=""/>
        <dsp:cNvSpPr/>
      </dsp:nvSpPr>
      <dsp:spPr>
        <a:xfrm>
          <a:off x="6624406" y="1860238"/>
          <a:ext cx="4983593" cy="204727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2">
                <a:hueOff val="1907790"/>
                <a:satOff val="-43528"/>
                <a:lumOff val="16079"/>
                <a:tint val="66000"/>
                <a:satMod val="160000"/>
              </a:schemeClr>
            </a:gs>
            <a:gs pos="50000">
              <a:schemeClr val="accent2">
                <a:hueOff val="1907790"/>
                <a:satOff val="-43528"/>
                <a:lumOff val="16079"/>
                <a:tint val="44500"/>
                <a:satMod val="160000"/>
              </a:schemeClr>
            </a:gs>
            <a:gs pos="100000">
              <a:schemeClr val="accent2">
                <a:hueOff val="1907790"/>
                <a:satOff val="-43528"/>
                <a:lumOff val="16079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ЗАДАЧИ</a:t>
          </a:r>
        </a:p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Реализация инновационной организационно-управленческой модели ресурсного центра сопровождения инклюзивного образования в ГБОУ школе №26 с возможностью адаптации модели  в образовательные организации, реализующие АООП, вариант 5.1, 5.2.</a:t>
          </a:r>
        </a:p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Проведение мониторинга для определения потребностей ОО.</a:t>
          </a:r>
        </a:p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Определение социальных партнёров РЦ. Выявление образовательных учреждений (непосредственных заказчиков), в которые осуществляется инновация.</a:t>
          </a:r>
        </a:p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Создание банка данных технологий обучения и воспитания детей с ТНР.</a:t>
          </a:r>
        </a:p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Развитие творческого потенциала сотрудников при освоении и трансляции образовательных технологий.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6684369" y="1920201"/>
        <a:ext cx="4863667" cy="19273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80508-9A37-4E39-999D-62C33ADEDDE7}">
      <dsp:nvSpPr>
        <dsp:cNvPr id="0" name=""/>
        <dsp:cNvSpPr/>
      </dsp:nvSpPr>
      <dsp:spPr>
        <a:xfrm rot="10800000">
          <a:off x="2318906" y="23055"/>
          <a:ext cx="8376673" cy="743827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007" tIns="76200" rIns="14224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I. 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Блок общей информации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10800000">
        <a:off x="2504863" y="23055"/>
        <a:ext cx="8190716" cy="743827"/>
      </dsp:txXfrm>
    </dsp:sp>
    <dsp:sp modelId="{A9B74266-E6A2-4C5E-A798-0ECA7FAD1CD9}">
      <dsp:nvSpPr>
        <dsp:cNvPr id="0" name=""/>
        <dsp:cNvSpPr/>
      </dsp:nvSpPr>
      <dsp:spPr>
        <a:xfrm>
          <a:off x="1923957" y="2362"/>
          <a:ext cx="743827" cy="743827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3765D-BEF1-4B74-A47D-6016423B0A86}">
      <dsp:nvSpPr>
        <dsp:cNvPr id="0" name=""/>
        <dsp:cNvSpPr/>
      </dsp:nvSpPr>
      <dsp:spPr>
        <a:xfrm rot="10800000">
          <a:off x="2295870" y="945405"/>
          <a:ext cx="8376673" cy="743827"/>
        </a:xfrm>
        <a:prstGeom prst="homePlate">
          <a:avLst/>
        </a:prstGeom>
        <a:solidFill>
          <a:schemeClr val="accent4">
            <a:hueOff val="5105759"/>
            <a:satOff val="-5996"/>
            <a:lumOff val="23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007" tIns="76200" rIns="14224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II. 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Блок разработки АООП</a:t>
          </a:r>
          <a:endParaRPr lang="ru-RU" sz="2000" b="0" kern="1200" dirty="0" smtClean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10800000">
        <a:off x="2481827" y="945405"/>
        <a:ext cx="8190716" cy="743827"/>
      </dsp:txXfrm>
    </dsp:sp>
    <dsp:sp modelId="{307CA780-2F5C-413C-AB5C-7FCC910251B1}">
      <dsp:nvSpPr>
        <dsp:cNvPr id="0" name=""/>
        <dsp:cNvSpPr/>
      </dsp:nvSpPr>
      <dsp:spPr>
        <a:xfrm>
          <a:off x="1923957" y="945405"/>
          <a:ext cx="743827" cy="743827"/>
        </a:xfrm>
        <a:prstGeom prst="ellipse">
          <a:avLst/>
        </a:prstGeom>
        <a:solidFill>
          <a:schemeClr val="accent4">
            <a:tint val="50000"/>
            <a:hueOff val="5162206"/>
            <a:satOff val="-2932"/>
            <a:lumOff val="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EB1D6-8B60-4136-B652-82EBE918AF04}">
      <dsp:nvSpPr>
        <dsp:cNvPr id="0" name=""/>
        <dsp:cNvSpPr/>
      </dsp:nvSpPr>
      <dsp:spPr>
        <a:xfrm rot="10800000">
          <a:off x="2295870" y="1888449"/>
          <a:ext cx="8376673" cy="743827"/>
        </a:xfrm>
        <a:prstGeom prst="homePlate">
          <a:avLst/>
        </a:prstGeom>
        <a:solidFill>
          <a:schemeClr val="accent4">
            <a:hueOff val="10211518"/>
            <a:satOff val="-11993"/>
            <a:lumOff val="4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007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III. 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Блок педагогических технологий начального образования обучающихся с ТНР</a:t>
          </a:r>
          <a:endParaRPr lang="ru-RU" sz="2000" b="0" kern="1200" dirty="0">
            <a:solidFill>
              <a:schemeClr val="tx1"/>
            </a:solidFill>
          </a:endParaRPr>
        </a:p>
      </dsp:txBody>
      <dsp:txXfrm rot="10800000">
        <a:off x="2481827" y="1888449"/>
        <a:ext cx="8190716" cy="743827"/>
      </dsp:txXfrm>
    </dsp:sp>
    <dsp:sp modelId="{155F1DD9-7B39-432C-9D88-89191DF876C2}">
      <dsp:nvSpPr>
        <dsp:cNvPr id="0" name=""/>
        <dsp:cNvSpPr/>
      </dsp:nvSpPr>
      <dsp:spPr>
        <a:xfrm>
          <a:off x="1923957" y="1888449"/>
          <a:ext cx="743827" cy="743827"/>
        </a:xfrm>
        <a:prstGeom prst="ellipse">
          <a:avLst/>
        </a:prstGeom>
        <a:solidFill>
          <a:schemeClr val="accent4">
            <a:tint val="50000"/>
            <a:hueOff val="10324411"/>
            <a:satOff val="-5864"/>
            <a:lumOff val="1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4F8C0-3BA9-43E5-89F8-09A562D37878}">
      <dsp:nvSpPr>
        <dsp:cNvPr id="0" name=""/>
        <dsp:cNvSpPr/>
      </dsp:nvSpPr>
      <dsp:spPr>
        <a:xfrm rot="10800000">
          <a:off x="2295870" y="2831493"/>
          <a:ext cx="8376673" cy="743827"/>
        </a:xfrm>
        <a:prstGeom prst="homePlate">
          <a:avLst/>
        </a:prstGeom>
        <a:solidFill>
          <a:schemeClr val="accent4">
            <a:hueOff val="15317278"/>
            <a:satOff val="-17989"/>
            <a:lumOff val="69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007" tIns="76200" rIns="14224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IV. 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Блок логопедической коррекции и развития речи</a:t>
          </a:r>
          <a:endParaRPr lang="ru-RU" sz="2000" b="0" kern="1200" dirty="0" smtClean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10800000">
        <a:off x="2481827" y="2831493"/>
        <a:ext cx="8190716" cy="743827"/>
      </dsp:txXfrm>
    </dsp:sp>
    <dsp:sp modelId="{87C16FBE-29BE-473E-9B11-738AB682628A}">
      <dsp:nvSpPr>
        <dsp:cNvPr id="0" name=""/>
        <dsp:cNvSpPr/>
      </dsp:nvSpPr>
      <dsp:spPr>
        <a:xfrm>
          <a:off x="1923957" y="2831493"/>
          <a:ext cx="743827" cy="743827"/>
        </a:xfrm>
        <a:prstGeom prst="ellipse">
          <a:avLst/>
        </a:prstGeom>
        <a:solidFill>
          <a:schemeClr val="accent4">
            <a:tint val="50000"/>
            <a:hueOff val="15486617"/>
            <a:satOff val="-8797"/>
            <a:lumOff val="1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E3762-D6A5-4C91-9157-9E367357A470}">
      <dsp:nvSpPr>
        <dsp:cNvPr id="0" name=""/>
        <dsp:cNvSpPr/>
      </dsp:nvSpPr>
      <dsp:spPr>
        <a:xfrm rot="10800000">
          <a:off x="2295870" y="3774536"/>
          <a:ext cx="8376673" cy="743827"/>
        </a:xfrm>
        <a:prstGeom prst="homePlate">
          <a:avLst/>
        </a:prstGeom>
        <a:solidFill>
          <a:schemeClr val="accent4">
            <a:hueOff val="20423036"/>
            <a:satOff val="-23986"/>
            <a:lumOff val="9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007" tIns="76200" rIns="14224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V. 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Блок психолого-педагогического сопровождения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10800000">
        <a:off x="2481827" y="3774536"/>
        <a:ext cx="8190716" cy="743827"/>
      </dsp:txXfrm>
    </dsp:sp>
    <dsp:sp modelId="{B560B0C6-C44C-4829-86B1-B4FFB41ACC4E}">
      <dsp:nvSpPr>
        <dsp:cNvPr id="0" name=""/>
        <dsp:cNvSpPr/>
      </dsp:nvSpPr>
      <dsp:spPr>
        <a:xfrm>
          <a:off x="1923957" y="3774536"/>
          <a:ext cx="743827" cy="743827"/>
        </a:xfrm>
        <a:prstGeom prst="ellipse">
          <a:avLst/>
        </a:prstGeom>
        <a:solidFill>
          <a:schemeClr val="accent4">
            <a:tint val="50000"/>
            <a:hueOff val="20648822"/>
            <a:satOff val="-11729"/>
            <a:lumOff val="2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#2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Рисунок 11" descr="6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"/>
            <a:ext cx="12192000" cy="68752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.mail.ru/attachment/15092806760000000255/0;1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ttp://krdschool26.ru/logotip/_docx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658" y="419046"/>
            <a:ext cx="1428908" cy="121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1344" y="1928692"/>
            <a:ext cx="10993549" cy="3044651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ОТЧЕТ 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о реализации проекта краевой инновационной площадки (КИП-2017)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за 2019 год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66770" y="3335530"/>
            <a:ext cx="7884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2">
            <a:hlinkClick r:id="rId3"/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61" y="538333"/>
            <a:ext cx="1218452" cy="121845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70385" y="1614195"/>
            <a:ext cx="1003973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 </a:t>
            </a:r>
            <a:br>
              <a:rPr lang="ru-RU" sz="2400" dirty="0" smtClean="0"/>
            </a:br>
            <a:endParaRPr lang="ru-RU" sz="2400" dirty="0" smtClean="0"/>
          </a:p>
          <a:p>
            <a:pPr algn="ctr"/>
            <a:endParaRPr lang="ru-RU" sz="2400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по теме: «Организационно-управленческая модель ресурсного центра инклюзивного образования для детей с тяжелыми нарушениями речи»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2020 год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29231" y="1637498"/>
            <a:ext cx="88904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 smtClean="0"/>
          </a:p>
          <a:p>
            <a:pPr algn="ctr"/>
            <a:r>
              <a:rPr lang="ru-RU" sz="1400" dirty="0" smtClean="0">
                <a:cs typeface="Times New Roman" pitchFamily="18" charset="0"/>
              </a:rPr>
              <a:t>Министерство образования, науки и молодежной политики Краснодарского края </a:t>
            </a:r>
          </a:p>
          <a:p>
            <a:pPr algn="ctr"/>
            <a:r>
              <a:rPr lang="ru-RU" sz="1400" dirty="0" smtClean="0">
                <a:cs typeface="Times New Roman" pitchFamily="18" charset="0"/>
              </a:rPr>
              <a:t>ГБОУ ДО «Институт развития образования» Краснодарского края</a:t>
            </a:r>
          </a:p>
          <a:p>
            <a:pPr algn="ctr"/>
            <a:r>
              <a:rPr lang="ru-RU" sz="1400" dirty="0" smtClean="0"/>
              <a:t>Государственное бюджетное общеобразовательное учреждение Краснодарского края, </a:t>
            </a:r>
          </a:p>
          <a:p>
            <a:pPr algn="ctr"/>
            <a:r>
              <a:rPr lang="ru-RU" sz="1400" dirty="0" smtClean="0"/>
              <a:t>специальная (коррекционная) школа №26 г. Краснодара</a:t>
            </a:r>
          </a:p>
        </p:txBody>
      </p:sp>
    </p:spTree>
    <p:extLst>
      <p:ext uri="{BB962C8B-B14F-4D97-AF65-F5344CB8AC3E}">
        <p14:creationId xmlns:p14="http://schemas.microsoft.com/office/powerpoint/2010/main" val="17721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4185" y="343795"/>
            <a:ext cx="10363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>
                <a:solidFill>
                  <a:srgbClr val="0070C0"/>
                </a:solidFill>
              </a:rPr>
              <a:t> ШАГ 2. </a:t>
            </a:r>
            <a:r>
              <a:rPr lang="ru-RU" sz="3100" dirty="0" smtClean="0">
                <a:solidFill>
                  <a:schemeClr val="tx1"/>
                </a:solidFill>
              </a:rPr>
              <a:t>Стратегический анализ </a:t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образовательной организации</a:t>
            </a:r>
            <a:endParaRPr lang="ru-RU" sz="3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4" y="597879"/>
            <a:ext cx="1299287" cy="1299287"/>
          </a:xfrm>
          <a:prstGeom prst="rect">
            <a:avLst/>
          </a:prstGeom>
        </p:spPr>
      </p:pic>
      <p:pic>
        <p:nvPicPr>
          <p:cNvPr id="32770" name="Picture 2" descr="https://www.performancemagazine.org/wp-content/uploads/SWOT-PEST-ANALYSES-1024x6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785" y="2220994"/>
            <a:ext cx="5724605" cy="3419087"/>
          </a:xfrm>
          <a:prstGeom prst="rect">
            <a:avLst/>
          </a:prstGeom>
          <a:noFill/>
        </p:spPr>
      </p:pic>
      <p:graphicFrame>
        <p:nvGraphicFramePr>
          <p:cNvPr id="9" name="Group 5"/>
          <p:cNvGraphicFramePr>
            <a:graphicFrameLocks noGrp="1"/>
          </p:cNvGraphicFramePr>
          <p:nvPr/>
        </p:nvGraphicFramePr>
        <p:xfrm>
          <a:off x="6354696" y="3071910"/>
          <a:ext cx="5179078" cy="190734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294769"/>
                <a:gridCol w="1111858"/>
                <a:gridCol w="1584552"/>
                <a:gridCol w="1187899"/>
              </a:tblGrid>
              <a:tr h="56943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Фактор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Качественная оценка позиций ОО относительно других ОО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31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сильная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нейтральная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слабая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304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304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304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077997" y="2253094"/>
            <a:ext cx="149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SNW </a:t>
            </a:r>
            <a:r>
              <a:rPr lang="ru-RU" b="1" dirty="0" smtClean="0">
                <a:solidFill>
                  <a:srgbClr val="00B050"/>
                </a:solidFill>
              </a:rPr>
              <a:t>анализ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528" y="526239"/>
            <a:ext cx="1896050" cy="154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7"/>
            <a:ext cx="10972800" cy="57060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ШАГ 3. </a:t>
            </a:r>
            <a:r>
              <a:rPr lang="ru-RU" sz="2400" dirty="0" smtClean="0">
                <a:solidFill>
                  <a:schemeClr val="tx1"/>
                </a:solidFill>
              </a:rPr>
              <a:t>Кластеры как основа сетевого взаимодействия</a:t>
            </a:r>
            <a:endParaRPr lang="ru-RU" sz="2400" dirty="0" smtClean="0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434" y="836613"/>
            <a:ext cx="11425767" cy="5637212"/>
          </a:xfrm>
        </p:spPr>
        <p:txBody>
          <a:bodyPr/>
          <a:lstStyle/>
          <a:p>
            <a:pPr>
              <a:buFontTx/>
              <a:buNone/>
            </a:pPr>
            <a:endParaRPr lang="ru-RU" dirty="0" smtClean="0"/>
          </a:p>
        </p:txBody>
      </p:sp>
      <p:sp>
        <p:nvSpPr>
          <p:cNvPr id="158724" name="Oval 4"/>
          <p:cNvSpPr>
            <a:spLocks noChangeArrowheads="1"/>
          </p:cNvSpPr>
          <p:nvPr/>
        </p:nvSpPr>
        <p:spPr bwMode="auto">
          <a:xfrm>
            <a:off x="4474794" y="1399677"/>
            <a:ext cx="3078611" cy="11283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1600" i="0" dirty="0">
                <a:cs typeface="Arial" charset="0"/>
              </a:rPr>
              <a:t>Совет </a:t>
            </a:r>
          </a:p>
          <a:p>
            <a:pPr algn="ctr" eaLnBrk="1" hangingPunct="1"/>
            <a:r>
              <a:rPr lang="ru-RU" sz="1600" dirty="0" smtClean="0">
                <a:cs typeface="Arial" charset="0"/>
              </a:rPr>
              <a:t>п</a:t>
            </a:r>
            <a:r>
              <a:rPr lang="ru-RU" sz="1600" i="0" dirty="0" smtClean="0">
                <a:cs typeface="Arial" charset="0"/>
              </a:rPr>
              <a:t>о обучению детей с ОВЗ</a:t>
            </a:r>
            <a:endParaRPr lang="ru-RU" sz="1600" i="0" dirty="0">
              <a:cs typeface="Arial" charset="0"/>
            </a:endParaRPr>
          </a:p>
        </p:txBody>
      </p:sp>
      <p:sp>
        <p:nvSpPr>
          <p:cNvPr id="158725" name="Oval 5"/>
          <p:cNvSpPr>
            <a:spLocks noChangeArrowheads="1"/>
          </p:cNvSpPr>
          <p:nvPr/>
        </p:nvSpPr>
        <p:spPr bwMode="auto">
          <a:xfrm>
            <a:off x="698875" y="1480537"/>
            <a:ext cx="3166533" cy="10810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1400" i="0" dirty="0">
                <a:cs typeface="Arial" charset="0"/>
              </a:rPr>
              <a:t>Совет </a:t>
            </a:r>
          </a:p>
          <a:p>
            <a:pPr algn="ctr" eaLnBrk="1" hangingPunct="1"/>
            <a:r>
              <a:rPr lang="ru-RU" sz="1400" i="0" dirty="0">
                <a:cs typeface="Arial" charset="0"/>
              </a:rPr>
              <a:t>по взаимодействию </a:t>
            </a:r>
          </a:p>
          <a:p>
            <a:pPr algn="ctr" eaLnBrk="1" hangingPunct="1"/>
            <a:r>
              <a:rPr lang="ru-RU" sz="1400" i="0" dirty="0">
                <a:cs typeface="Arial" charset="0"/>
              </a:rPr>
              <a:t>с социальными </a:t>
            </a:r>
          </a:p>
          <a:p>
            <a:pPr algn="ctr" eaLnBrk="1" hangingPunct="1"/>
            <a:r>
              <a:rPr lang="ru-RU" sz="1400" i="0" dirty="0">
                <a:cs typeface="Arial" charset="0"/>
              </a:rPr>
              <a:t>партнерами</a:t>
            </a:r>
          </a:p>
        </p:txBody>
      </p:sp>
      <p:sp>
        <p:nvSpPr>
          <p:cNvPr id="158726" name="Oval 6"/>
          <p:cNvSpPr>
            <a:spLocks noChangeArrowheads="1"/>
          </p:cNvSpPr>
          <p:nvPr/>
        </p:nvSpPr>
        <p:spPr bwMode="auto">
          <a:xfrm>
            <a:off x="8304715" y="1419813"/>
            <a:ext cx="2783416" cy="10572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1600" i="0" dirty="0" smtClean="0">
                <a:cs typeface="Arial" charset="0"/>
              </a:rPr>
              <a:t>Совет родителей</a:t>
            </a:r>
            <a:endParaRPr lang="ru-RU" sz="1600" i="0" dirty="0">
              <a:cs typeface="Arial" charset="0"/>
            </a:endParaRPr>
          </a:p>
        </p:txBody>
      </p:sp>
      <p:sp>
        <p:nvSpPr>
          <p:cNvPr id="158729" name="Oval 9"/>
          <p:cNvSpPr>
            <a:spLocks noChangeArrowheads="1"/>
          </p:cNvSpPr>
          <p:nvPr/>
        </p:nvSpPr>
        <p:spPr bwMode="auto">
          <a:xfrm>
            <a:off x="8650658" y="3349171"/>
            <a:ext cx="2590800" cy="914400"/>
          </a:xfrm>
          <a:prstGeom prst="ellipse">
            <a:avLst/>
          </a:prstGeom>
          <a:solidFill>
            <a:srgbClr val="FFD29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ru-RU" sz="1400" i="0" dirty="0">
              <a:cs typeface="Arial" charset="0"/>
            </a:endParaRPr>
          </a:p>
          <a:p>
            <a:pPr algn="ctr" eaLnBrk="1" hangingPunct="1"/>
            <a:endParaRPr lang="ru-RU" sz="1400" i="0" dirty="0">
              <a:cs typeface="Arial" charset="0"/>
            </a:endParaRPr>
          </a:p>
          <a:p>
            <a:pPr algn="ctr" eaLnBrk="1" hangingPunct="1"/>
            <a:r>
              <a:rPr lang="ru-RU" sz="1400" i="0" dirty="0">
                <a:cs typeface="Arial" charset="0"/>
              </a:rPr>
              <a:t>Центр</a:t>
            </a:r>
          </a:p>
          <a:p>
            <a:pPr algn="ctr" eaLnBrk="1" hangingPunct="1"/>
            <a:r>
              <a:rPr lang="ru-RU" sz="1400" i="0" dirty="0">
                <a:cs typeface="Arial" charset="0"/>
              </a:rPr>
              <a:t> </a:t>
            </a:r>
            <a:r>
              <a:rPr lang="ru-RU" sz="1400" i="0" dirty="0" err="1" smtClean="0">
                <a:cs typeface="Arial" charset="0"/>
              </a:rPr>
              <a:t>предпрофильного</a:t>
            </a:r>
            <a:r>
              <a:rPr lang="ru-RU" sz="1400" i="0" dirty="0" smtClean="0">
                <a:cs typeface="Arial" charset="0"/>
              </a:rPr>
              <a:t> </a:t>
            </a:r>
            <a:endParaRPr lang="ru-RU" sz="1400" i="0" dirty="0">
              <a:cs typeface="Arial" charset="0"/>
            </a:endParaRPr>
          </a:p>
          <a:p>
            <a:pPr algn="ctr" eaLnBrk="1" hangingPunct="1"/>
            <a:r>
              <a:rPr lang="ru-RU" sz="1400" i="0" dirty="0">
                <a:cs typeface="Arial" charset="0"/>
              </a:rPr>
              <a:t>обучения</a:t>
            </a:r>
          </a:p>
          <a:p>
            <a:pPr algn="ctr" eaLnBrk="1" hangingPunct="1"/>
            <a:r>
              <a:rPr lang="ru-RU" sz="1400" i="0" dirty="0">
                <a:cs typeface="Arial" charset="0"/>
              </a:rPr>
              <a:t> </a:t>
            </a:r>
          </a:p>
          <a:p>
            <a:pPr algn="ctr" eaLnBrk="1" hangingPunct="1"/>
            <a:endParaRPr lang="ru-RU" sz="1400" i="0" dirty="0">
              <a:cs typeface="Arial" charset="0"/>
            </a:endParaRPr>
          </a:p>
        </p:txBody>
      </p:sp>
      <p:sp>
        <p:nvSpPr>
          <p:cNvPr id="158730" name="Oval 10"/>
          <p:cNvSpPr>
            <a:spLocks noChangeArrowheads="1"/>
          </p:cNvSpPr>
          <p:nvPr/>
        </p:nvSpPr>
        <p:spPr bwMode="auto">
          <a:xfrm>
            <a:off x="745191" y="3334511"/>
            <a:ext cx="2835569" cy="1081087"/>
          </a:xfrm>
          <a:prstGeom prst="ellipse">
            <a:avLst/>
          </a:prstGeom>
          <a:solidFill>
            <a:srgbClr val="FFD29B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1400" i="0" dirty="0">
                <a:cs typeface="Arial" charset="0"/>
              </a:rPr>
              <a:t>Центр</a:t>
            </a:r>
          </a:p>
          <a:p>
            <a:pPr algn="ctr" eaLnBrk="1" hangingPunct="1"/>
            <a:r>
              <a:rPr lang="ru-RU" sz="1400" i="0" dirty="0" smtClean="0">
                <a:cs typeface="Arial" charset="0"/>
              </a:rPr>
              <a:t>коррекционно-педагогической </a:t>
            </a:r>
          </a:p>
          <a:p>
            <a:pPr algn="ctr" eaLnBrk="1" hangingPunct="1"/>
            <a:r>
              <a:rPr lang="ru-RU" sz="1400" i="0" dirty="0" smtClean="0">
                <a:cs typeface="Arial" charset="0"/>
              </a:rPr>
              <a:t>работы</a:t>
            </a:r>
            <a:endParaRPr lang="ru-RU" sz="1400" i="0" dirty="0">
              <a:cs typeface="Arial" charset="0"/>
            </a:endParaRPr>
          </a:p>
        </p:txBody>
      </p:sp>
      <p:sp>
        <p:nvSpPr>
          <p:cNvPr id="158733" name="Oval 13"/>
          <p:cNvSpPr>
            <a:spLocks noChangeArrowheads="1"/>
          </p:cNvSpPr>
          <p:nvPr/>
        </p:nvSpPr>
        <p:spPr bwMode="auto">
          <a:xfrm>
            <a:off x="4350534" y="3422810"/>
            <a:ext cx="3359149" cy="914400"/>
          </a:xfrm>
          <a:prstGeom prst="ellipse">
            <a:avLst/>
          </a:prstGeom>
          <a:solidFill>
            <a:srgbClr val="FFD29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1400" i="0">
                <a:cs typeface="Arial" charset="0"/>
              </a:rPr>
              <a:t>Мультифункциональный</a:t>
            </a:r>
          </a:p>
          <a:p>
            <a:pPr algn="ctr" eaLnBrk="1" hangingPunct="1"/>
            <a:r>
              <a:rPr lang="ru-RU" sz="1400" i="0">
                <a:cs typeface="Arial" charset="0"/>
              </a:rPr>
              <a:t>Центр дополнительного</a:t>
            </a:r>
          </a:p>
          <a:p>
            <a:pPr algn="ctr" eaLnBrk="1" hangingPunct="1"/>
            <a:r>
              <a:rPr lang="ru-RU" sz="1400" i="0">
                <a:cs typeface="Arial" charset="0"/>
              </a:rPr>
              <a:t>образования</a:t>
            </a:r>
          </a:p>
        </p:txBody>
      </p:sp>
      <p:sp>
        <p:nvSpPr>
          <p:cNvPr id="158734" name="Oval 14"/>
          <p:cNvSpPr>
            <a:spLocks noChangeArrowheads="1"/>
          </p:cNvSpPr>
          <p:nvPr/>
        </p:nvSpPr>
        <p:spPr bwMode="auto">
          <a:xfrm>
            <a:off x="627459" y="4964940"/>
            <a:ext cx="2880784" cy="1223962"/>
          </a:xfrm>
          <a:prstGeom prst="ellipse">
            <a:avLst/>
          </a:prstGeom>
          <a:solidFill>
            <a:srgbClr val="C6CB07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ru-RU" sz="1400" i="0" dirty="0">
              <a:cs typeface="Arial" charset="0"/>
            </a:endParaRPr>
          </a:p>
          <a:p>
            <a:pPr algn="ctr" eaLnBrk="1" hangingPunct="1"/>
            <a:r>
              <a:rPr lang="ru-RU" sz="1400" i="0" dirty="0" smtClean="0">
                <a:cs typeface="Arial" charset="0"/>
              </a:rPr>
              <a:t>образовательный </a:t>
            </a:r>
            <a:endParaRPr lang="ru-RU" sz="1400" i="0" dirty="0">
              <a:cs typeface="Arial" charset="0"/>
            </a:endParaRPr>
          </a:p>
          <a:p>
            <a:pPr algn="ctr" eaLnBrk="1" hangingPunct="1"/>
            <a:r>
              <a:rPr lang="ru-RU" sz="1400" i="0" dirty="0">
                <a:cs typeface="Arial" charset="0"/>
              </a:rPr>
              <a:t>кластер </a:t>
            </a:r>
          </a:p>
          <a:p>
            <a:pPr algn="ctr" eaLnBrk="1" hangingPunct="1"/>
            <a:r>
              <a:rPr lang="ru-RU" sz="1400" i="0" dirty="0" smtClean="0">
                <a:cs typeface="Arial" charset="0"/>
              </a:rPr>
              <a:t>Начальная </a:t>
            </a:r>
            <a:r>
              <a:rPr lang="ru-RU" sz="1400" i="0" dirty="0">
                <a:cs typeface="Arial" charset="0"/>
              </a:rPr>
              <a:t>школа</a:t>
            </a:r>
          </a:p>
          <a:p>
            <a:pPr algn="ctr" eaLnBrk="1" hangingPunct="1"/>
            <a:endParaRPr lang="ru-RU" i="0" dirty="0">
              <a:cs typeface="Arial" charset="0"/>
            </a:endParaRPr>
          </a:p>
        </p:txBody>
      </p:sp>
      <p:sp>
        <p:nvSpPr>
          <p:cNvPr id="158735" name="Oval 15"/>
          <p:cNvSpPr>
            <a:spLocks noChangeArrowheads="1"/>
          </p:cNvSpPr>
          <p:nvPr/>
        </p:nvSpPr>
        <p:spPr bwMode="auto">
          <a:xfrm>
            <a:off x="4429188" y="4881164"/>
            <a:ext cx="3168649" cy="1368425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>
                <a:cs typeface="Arial" charset="0"/>
              </a:rPr>
              <a:t>образовательный </a:t>
            </a:r>
          </a:p>
          <a:p>
            <a:pPr algn="ctr" eaLnBrk="1" hangingPunct="1"/>
            <a:r>
              <a:rPr lang="ru-RU" sz="1400" i="0" dirty="0" smtClean="0">
                <a:cs typeface="Arial" charset="0"/>
              </a:rPr>
              <a:t>кластер </a:t>
            </a:r>
            <a:endParaRPr lang="ru-RU" sz="1400" i="0" dirty="0">
              <a:cs typeface="Arial" charset="0"/>
            </a:endParaRPr>
          </a:p>
          <a:p>
            <a:pPr algn="ctr" eaLnBrk="1" hangingPunct="1"/>
            <a:r>
              <a:rPr lang="ru-RU" sz="1400" i="0" dirty="0" smtClean="0">
                <a:cs typeface="Arial" charset="0"/>
              </a:rPr>
              <a:t>Основная </a:t>
            </a:r>
            <a:r>
              <a:rPr lang="ru-RU" sz="1400" i="0" dirty="0">
                <a:cs typeface="Arial" charset="0"/>
              </a:rPr>
              <a:t>школа</a:t>
            </a:r>
          </a:p>
        </p:txBody>
      </p:sp>
      <p:sp>
        <p:nvSpPr>
          <p:cNvPr id="158736" name="Oval 16"/>
          <p:cNvSpPr>
            <a:spLocks noChangeArrowheads="1"/>
          </p:cNvSpPr>
          <p:nvPr/>
        </p:nvSpPr>
        <p:spPr bwMode="auto">
          <a:xfrm>
            <a:off x="8431163" y="4887659"/>
            <a:ext cx="3073400" cy="1296987"/>
          </a:xfrm>
          <a:prstGeom prst="ellipse">
            <a:avLst/>
          </a:prstGeom>
          <a:solidFill>
            <a:srgbClr val="FC9AD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1400" i="0" dirty="0" smtClean="0">
                <a:cs typeface="Arial" charset="0"/>
              </a:rPr>
              <a:t>образовательный </a:t>
            </a:r>
            <a:endParaRPr lang="ru-RU" sz="1400" i="0" dirty="0">
              <a:cs typeface="Arial" charset="0"/>
            </a:endParaRPr>
          </a:p>
          <a:p>
            <a:pPr algn="ctr" eaLnBrk="1" hangingPunct="1"/>
            <a:r>
              <a:rPr lang="ru-RU" sz="1400" i="0" dirty="0">
                <a:cs typeface="Arial" charset="0"/>
              </a:rPr>
              <a:t>кластер </a:t>
            </a:r>
          </a:p>
          <a:p>
            <a:pPr algn="ctr" eaLnBrk="1" hangingPunct="1"/>
            <a:r>
              <a:rPr lang="ru-RU" sz="1400" i="0" dirty="0" smtClean="0">
                <a:cs typeface="Arial" charset="0"/>
              </a:rPr>
              <a:t>Профильная </a:t>
            </a:r>
            <a:r>
              <a:rPr lang="ru-RU" sz="1400" i="0" dirty="0">
                <a:cs typeface="Arial" charset="0"/>
              </a:rPr>
              <a:t>школа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782" y="475079"/>
            <a:ext cx="1896050" cy="154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13538" y="836265"/>
            <a:ext cx="863685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700" dirty="0" smtClean="0">
                <a:solidFill>
                  <a:srgbClr val="0070C0"/>
                </a:solidFill>
              </a:rPr>
              <a:t>ШАГ 4</a:t>
            </a:r>
            <a:r>
              <a:rPr lang="ru-RU" sz="2700" dirty="0" smtClean="0">
                <a:solidFill>
                  <a:schemeClr val="tx1"/>
                </a:solidFill>
              </a:rPr>
              <a:t>. Архитектоника кластерной</a:t>
            </a:r>
            <a:r>
              <a:rPr lang="ru-RU" sz="2700" dirty="0" smtClean="0">
                <a:solidFill>
                  <a:srgbClr val="0070C0"/>
                </a:solidFill>
              </a:rPr>
              <a:t> </a:t>
            </a:r>
            <a:r>
              <a:rPr lang="ru-RU" sz="2700" dirty="0" smtClean="0">
                <a:solidFill>
                  <a:schemeClr val="tx1"/>
                </a:solidFill>
              </a:rPr>
              <a:t>организационно-управленческой структуры</a:t>
            </a: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4" y="597879"/>
            <a:ext cx="1299287" cy="12992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37343" y="2351314"/>
            <a:ext cx="2827725" cy="7069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FF0000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Коррекционно-развивающий модуль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ПМПК, Реабилитационные центры, ЦППМС</a:t>
            </a:r>
          </a:p>
          <a:p>
            <a:pPr algn="ctr"/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13011" y="5285335"/>
            <a:ext cx="2836690" cy="78505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Консультационно-методический модуль, 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(КИП,  РЦ сопровождения ИО федерального и краевого значения)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11729" y="4361971"/>
            <a:ext cx="2853340" cy="7786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Научно-образовательный, методический модуль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(</a:t>
            </a:r>
            <a:r>
              <a:rPr lang="ru-RU" sz="1200" dirty="0" smtClean="0">
                <a:solidFill>
                  <a:srgbClr val="FF0000"/>
                </a:solidFill>
              </a:rPr>
              <a:t>ГБОУ ИРО,  инклюзивные сообщества РФ)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5272" y="3181189"/>
            <a:ext cx="2794429" cy="10066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Модуль дополнительного образования 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(по направлениям развития личности, возможностям, территориальной близости)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498334" y="1988884"/>
            <a:ext cx="2782903" cy="61600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Управленческий модуль ОО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13702" y="2934020"/>
            <a:ext cx="2744483" cy="55453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Родительский совет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22668" y="3849702"/>
            <a:ext cx="2766253" cy="49946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Модуль начального обучения</a:t>
            </a:r>
          </a:p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529072" y="4547667"/>
            <a:ext cx="2805954" cy="47769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Модуль предметного обучения</a:t>
            </a:r>
          </a:p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514984" y="5155987"/>
            <a:ext cx="2835409" cy="599354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Модуль  психолого-педагогического сопровождения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280006" y="2681726"/>
            <a:ext cx="2866145" cy="945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Координационный </a:t>
            </a:r>
            <a:r>
              <a:rPr lang="ru-RU" sz="1400" dirty="0" smtClean="0">
                <a:solidFill>
                  <a:schemeClr val="bg1"/>
                </a:solidFill>
              </a:rPr>
              <a:t>центр</a:t>
            </a:r>
            <a:r>
              <a:rPr lang="ru-RU" sz="1200" dirty="0" smtClean="0">
                <a:solidFill>
                  <a:schemeClr val="tx1"/>
                </a:solidFill>
              </a:rPr>
              <a:t> (планирование, организация, мониторинг, контроль)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217254" y="4555351"/>
            <a:ext cx="2827724" cy="8452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Центр трансферта инновационных разработок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535473" y="5921828"/>
            <a:ext cx="2782903" cy="61600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Модуль </a:t>
            </a:r>
            <a:r>
              <a:rPr lang="ru-RU" sz="1400" dirty="0" err="1" smtClean="0">
                <a:solidFill>
                  <a:schemeClr val="tx1"/>
                </a:solidFill>
              </a:rPr>
              <a:t>внутришкольного</a:t>
            </a:r>
            <a:r>
              <a:rPr lang="ru-RU" sz="1400" dirty="0" smtClean="0">
                <a:solidFill>
                  <a:schemeClr val="tx1"/>
                </a:solidFill>
              </a:rPr>
              <a:t> дополнительного образования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5400000">
            <a:off x="-779931" y="4214694"/>
            <a:ext cx="3127405" cy="15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99139" y="2666360"/>
            <a:ext cx="2382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797858" y="3648635"/>
            <a:ext cx="2382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74806" y="5784796"/>
            <a:ext cx="2382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788894" y="4753856"/>
            <a:ext cx="2382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9" idx="3"/>
            <a:endCxn id="19" idx="2"/>
          </p:cNvCxnSpPr>
          <p:nvPr/>
        </p:nvCxnSpPr>
        <p:spPr>
          <a:xfrm>
            <a:off x="3865068" y="2704780"/>
            <a:ext cx="414938" cy="449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10" idx="3"/>
            <a:endCxn id="20" idx="2"/>
          </p:cNvCxnSpPr>
          <p:nvPr/>
        </p:nvCxnSpPr>
        <p:spPr>
          <a:xfrm flipV="1">
            <a:off x="3849701" y="4977973"/>
            <a:ext cx="367553" cy="699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14" idx="1"/>
            <a:endCxn id="19" idx="6"/>
          </p:cNvCxnSpPr>
          <p:nvPr/>
        </p:nvCxnSpPr>
        <p:spPr>
          <a:xfrm rot="10800000" flipV="1">
            <a:off x="7146152" y="2296885"/>
            <a:ext cx="352183" cy="8574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21" idx="1"/>
            <a:endCxn id="20" idx="6"/>
          </p:cNvCxnSpPr>
          <p:nvPr/>
        </p:nvCxnSpPr>
        <p:spPr>
          <a:xfrm rot="10800000">
            <a:off x="7044979" y="4977974"/>
            <a:ext cx="490495" cy="1251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16200000" flipH="1">
            <a:off x="8659905" y="4241587"/>
            <a:ext cx="3934226" cy="46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endCxn id="14" idx="3"/>
          </p:cNvCxnSpPr>
          <p:nvPr/>
        </p:nvCxnSpPr>
        <p:spPr>
          <a:xfrm rot="10800000">
            <a:off x="10281238" y="2296886"/>
            <a:ext cx="322729" cy="83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10800000">
            <a:off x="10256905" y="3179269"/>
            <a:ext cx="322729" cy="83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rot="10800000">
            <a:off x="10326061" y="5492163"/>
            <a:ext cx="322729" cy="83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10800000">
            <a:off x="10278677" y="4184596"/>
            <a:ext cx="322729" cy="83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rot="10800000">
            <a:off x="10324780" y="6220865"/>
            <a:ext cx="322729" cy="83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2648197"/>
            <a:ext cx="2129246" cy="173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05684" y="669915"/>
            <a:ext cx="822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ctr">
              <a:defRPr sz="2400" b="1" kern="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altLang="ru-RU" sz="2000" b="0" dirty="0" smtClean="0"/>
              <a:t>Сотрудничество ГБОУ С(К) школы №26 – непосредственные заказчики образовательной услуги – 25 </a:t>
            </a:r>
            <a:r>
              <a:rPr lang="ru-RU" altLang="ru-RU" sz="2000" b="0" dirty="0" smtClean="0">
                <a:solidFill>
                  <a:srgbClr val="C00000"/>
                </a:solidFill>
              </a:rPr>
              <a:t>образовательных организаций  и 2 договора с организациями-партнерами</a:t>
            </a:r>
            <a:endParaRPr lang="ru-RU" altLang="ru-RU" sz="2000" b="0" dirty="0">
              <a:solidFill>
                <a:srgbClr val="C00000"/>
              </a:solidFill>
            </a:endParaRPr>
          </a:p>
        </p:txBody>
      </p:sp>
      <p:grpSp>
        <p:nvGrpSpPr>
          <p:cNvPr id="4" name="Группа 18">
            <a:extLst>
              <a:ext uri="{FF2B5EF4-FFF2-40B4-BE49-F238E27FC236}">
                <a16:creationId xmlns:a16="http://schemas.microsoft.com/office/drawing/2014/main" xmlns="" id="{D0E2E3AE-5730-8749-B99C-40810F7E71C2}"/>
              </a:ext>
            </a:extLst>
          </p:cNvPr>
          <p:cNvGrpSpPr>
            <a:grpSpLocks/>
          </p:cNvGrpSpPr>
          <p:nvPr/>
        </p:nvGrpSpPr>
        <p:grpSpPr bwMode="auto">
          <a:xfrm>
            <a:off x="58785" y="1359781"/>
            <a:ext cx="11915242" cy="4438737"/>
            <a:chOff x="804719" y="3042794"/>
            <a:chExt cx="9007158" cy="3356530"/>
          </a:xfrm>
        </p:grpSpPr>
        <p:sp>
          <p:nvSpPr>
            <p:cNvPr id="6" name="Прямоугольник 4">
              <a:extLst>
                <a:ext uri="{FF2B5EF4-FFF2-40B4-BE49-F238E27FC236}">
                  <a16:creationId xmlns:a16="http://schemas.microsoft.com/office/drawing/2014/main" xmlns="" id="{94D634C9-8CBA-2B4B-9C19-F54B9E61B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492" y="3175601"/>
              <a:ext cx="2904519" cy="498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indent="-698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0" algn="r">
                <a:lnSpc>
                  <a:spcPct val="115000"/>
                </a:lnSpc>
              </a:pP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МБОУ СОШ № 60 г. Краснодара Договор </a:t>
              </a: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№13 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 </a:t>
              </a: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09.12.2018г</a:t>
              </a: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.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pic>
          <p:nvPicPr>
            <p:cNvPr id="7" name="Рисунок 8">
              <a:extLst>
                <a:ext uri="{FF2B5EF4-FFF2-40B4-BE49-F238E27FC236}">
                  <a16:creationId xmlns:a16="http://schemas.microsoft.com/office/drawing/2014/main" xmlns="" id="{56A25734-BF50-8242-B056-89ABB7565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9155" y="3042794"/>
              <a:ext cx="3090194" cy="309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4">
              <a:extLst>
                <a:ext uri="{FF2B5EF4-FFF2-40B4-BE49-F238E27FC236}">
                  <a16:creationId xmlns:a16="http://schemas.microsoft.com/office/drawing/2014/main" xmlns="" id="{709C9103-3A13-144D-B6C0-679733579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719" y="4147348"/>
              <a:ext cx="2616789" cy="442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indent="-698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/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МБОУ СОШ № 74 г. Краснодара </a:t>
              </a:r>
            </a:p>
            <a:p>
              <a:pPr algn="r"/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Договор 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№ </a:t>
              </a: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от 11.12.2018г.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9" name="Прямоугольник 4">
              <a:extLst>
                <a:ext uri="{FF2B5EF4-FFF2-40B4-BE49-F238E27FC236}">
                  <a16:creationId xmlns:a16="http://schemas.microsoft.com/office/drawing/2014/main" xmlns="" id="{C36F1EB2-0FDF-714A-9FB2-A89ACB050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007" y="5521484"/>
              <a:ext cx="2841625" cy="442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-698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/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МБОУ СОШ № 95 г. Краснодара </a:t>
              </a:r>
            </a:p>
            <a:p>
              <a:pPr algn="r">
                <a:spcAft>
                  <a:spcPts val="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Times New Roman" panose="02020603050405020304" pitchFamily="18" charset="0"/>
                </a:rPr>
                <a:t>Договор №10 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Times New Roman" panose="02020603050405020304" pitchFamily="18" charset="0"/>
                </a:rPr>
                <a:t>от </a:t>
              </a: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Times New Roman" panose="02020603050405020304" pitchFamily="18" charset="0"/>
                </a:rPr>
                <a:t>30.11.2018г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Times New Roman" panose="02020603050405020304" pitchFamily="18" charset="0"/>
                </a:rPr>
                <a:t>.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4">
              <a:extLst>
                <a:ext uri="{FF2B5EF4-FFF2-40B4-BE49-F238E27FC236}">
                  <a16:creationId xmlns:a16="http://schemas.microsoft.com/office/drawing/2014/main" xmlns="" id="{8131F021-4AA6-7D4C-AC73-2F9962B23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4808" y="5687147"/>
              <a:ext cx="2683939" cy="712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indent="-698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МАОУ СОШ №1 ст. Выселки 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МО </a:t>
              </a:r>
              <a:r>
                <a:rPr lang="ru-RU" sz="1600" b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Выселковский</a:t>
              </a: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Договор №7 от 30.09.2018г.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4">
              <a:extLst>
                <a:ext uri="{FF2B5EF4-FFF2-40B4-BE49-F238E27FC236}">
                  <a16:creationId xmlns:a16="http://schemas.microsoft.com/office/drawing/2014/main" xmlns="" id="{29E7E6B0-85E4-7041-BA1D-0D5C963E6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0139" y="4150471"/>
              <a:ext cx="2471738" cy="712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-698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15000"/>
                </a:lnSpc>
              </a:pP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МБОУ МО г. Краснодара лицей №90</a:t>
              </a:r>
            </a:p>
            <a:p>
              <a:pPr>
                <a:lnSpc>
                  <a:spcPct val="115000"/>
                </a:lnSpc>
              </a:pP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Договор 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№ </a:t>
              </a: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 </a:t>
              </a: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14.12.2018г.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4">
              <a:extLst>
                <a:ext uri="{FF2B5EF4-FFF2-40B4-BE49-F238E27FC236}">
                  <a16:creationId xmlns:a16="http://schemas.microsoft.com/office/drawing/2014/main" xmlns="" id="{2E6B9896-C44A-684C-AB22-9BB2866FB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8281" y="3057440"/>
              <a:ext cx="2900362" cy="693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indent="-698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МАОУ СОШ №10 Красноармейский район Краснодарского края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Договор №15 от 15.12.2018г.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pic>
          <p:nvPicPr>
            <p:cNvPr id="13" name="Рисунок 21">
              <a:extLst>
                <a:ext uri="{FF2B5EF4-FFF2-40B4-BE49-F238E27FC236}">
                  <a16:creationId xmlns:a16="http://schemas.microsoft.com/office/drawing/2014/main" xmlns="" id="{8271C230-0DB4-5242-A8A2-489AECF6A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013" y="3252788"/>
              <a:ext cx="2430462" cy="243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337" y="154693"/>
            <a:ext cx="1716690" cy="122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26682" y="5668932"/>
            <a:ext cx="3677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БОУ МО Динской район СОШ №35</a:t>
            </a:r>
          </a:p>
          <a:p>
            <a:pPr algn="ctr"/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Договор № 8 от 09.09.2018г.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1" y="0"/>
            <a:ext cx="1299287" cy="1299287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35" y="2426134"/>
            <a:ext cx="2008835" cy="163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758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1828800" y="274638"/>
            <a:ext cx="10363200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Апробация и диссеминация результатов деятельности КИП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5 </a:t>
            </a:r>
            <a:r>
              <a:rPr lang="ru-RU" sz="1800" i="1" dirty="0" smtClean="0"/>
              <a:t>Публикаций команды </a:t>
            </a:r>
            <a:r>
              <a:rPr lang="ru-RU" sz="1800" i="1" dirty="0" err="1" smtClean="0"/>
              <a:t>инноваторов</a:t>
            </a:r>
            <a:r>
              <a:rPr lang="ru-RU" sz="1800" i="1" dirty="0" smtClean="0"/>
              <a:t> КИП. </a:t>
            </a:r>
            <a:br>
              <a:rPr lang="ru-RU" sz="1800" i="1" dirty="0" smtClean="0"/>
            </a:br>
            <a:r>
              <a:rPr lang="ru-RU" sz="1800" i="1" dirty="0" smtClean="0"/>
              <a:t>Участие в 4 конференциях всероссийского уровня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5" y="813033"/>
            <a:ext cx="1139112" cy="11391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9228" y="1094520"/>
            <a:ext cx="2674136" cy="377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4128" y="2973720"/>
            <a:ext cx="2349617" cy="362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9332" y="1321653"/>
            <a:ext cx="2132609" cy="36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91789" y="3274194"/>
            <a:ext cx="2327042" cy="32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038" y="919288"/>
            <a:ext cx="1729729" cy="140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80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053" y="500116"/>
            <a:ext cx="1668916" cy="135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C:\Users\1\Downloads\DSC_0139 (1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6629" y="3769093"/>
            <a:ext cx="2885426" cy="187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1\Downloads\IMG_017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1375" y="1647210"/>
            <a:ext cx="3136851" cy="191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AppData\Local\Temp\Rar$DIa0.966\IMG_20181213_14104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7370" y="3846807"/>
            <a:ext cx="2103525" cy="280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1828800" y="274638"/>
            <a:ext cx="10363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/>
              <a:t>Апробация и диссеминация результатов деятельности КИП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i="1" dirty="0" smtClean="0"/>
              <a:t>семинары, совещания, КПК на базе школы </a:t>
            </a:r>
            <a:br>
              <a:rPr lang="ru-RU" sz="2700" i="1" dirty="0" smtClean="0"/>
            </a:br>
            <a:endParaRPr lang="ru-RU" sz="27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7" y="313571"/>
            <a:ext cx="1139112" cy="11391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13861" y="1340864"/>
            <a:ext cx="3473184" cy="5282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1</a:t>
            </a:r>
            <a:r>
              <a:rPr lang="ru-RU" sz="1200" dirty="0" smtClean="0">
                <a:solidFill>
                  <a:srgbClr val="00B050"/>
                </a:solidFill>
              </a:rPr>
              <a:t>. Совещание </a:t>
            </a:r>
            <a:r>
              <a:rPr lang="ru-RU" sz="1200" dirty="0" smtClean="0">
                <a:solidFill>
                  <a:schemeClr val="tx1"/>
                </a:solidFill>
              </a:rPr>
              <a:t>"Проектирование стратегии инклюзивной школы". Участники – администрация и педагогические работники  социальных партнеров - заказчиков (образовательные организации города и края), 24 августа 2019 года.</a:t>
            </a:r>
          </a:p>
          <a:p>
            <a:endParaRPr lang="ru-RU" sz="1200" dirty="0" smtClean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</a:rPr>
              <a:t>2. </a:t>
            </a:r>
            <a:r>
              <a:rPr lang="ru-RU" sz="1200" dirty="0" smtClean="0">
                <a:solidFill>
                  <a:srgbClr val="00B050"/>
                </a:solidFill>
              </a:rPr>
              <a:t>Семинар-практикум</a:t>
            </a:r>
            <a:r>
              <a:rPr lang="ru-RU" sz="1200" dirty="0" smtClean="0">
                <a:solidFill>
                  <a:schemeClr val="tx1"/>
                </a:solidFill>
              </a:rPr>
              <a:t> «ВИЖУ трудности, ВЕРЮ в возможности, МОГУ помочь: вариативные технологии работы с детьми с тяжелыми нарушениями речи», Участники – педагогические работники общеобразовательных организаций города и края. 27 апреля 2019 года.</a:t>
            </a:r>
          </a:p>
          <a:p>
            <a:endParaRPr lang="ru-RU" sz="1200" dirty="0" smtClean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</a:rPr>
              <a:t>3. </a:t>
            </a:r>
            <a:r>
              <a:rPr lang="ru-RU" sz="1200" dirty="0" smtClean="0">
                <a:solidFill>
                  <a:srgbClr val="00B050"/>
                </a:solidFill>
              </a:rPr>
              <a:t>Семинар</a:t>
            </a:r>
            <a:r>
              <a:rPr lang="ru-RU" sz="1200" dirty="0" smtClean="0">
                <a:solidFill>
                  <a:schemeClr val="tx1"/>
                </a:solidFill>
              </a:rPr>
              <a:t> РЕАЛИЗАЦИЯ АООП для обучающихся с ТНР в инклюзивной школе», участники – педагогические работники общеобразовательных организаций города и края. 20 декабря 2019 г.</a:t>
            </a:r>
          </a:p>
          <a:p>
            <a:endParaRPr lang="ru-RU" sz="1200" dirty="0" smtClean="0"/>
          </a:p>
          <a:p>
            <a:r>
              <a:rPr lang="ru-RU" sz="1200" dirty="0" smtClean="0"/>
              <a:t>4. </a:t>
            </a:r>
            <a:r>
              <a:rPr lang="ru-RU" sz="1200" dirty="0" smtClean="0">
                <a:solidFill>
                  <a:srgbClr val="00B050"/>
                </a:solidFill>
              </a:rPr>
              <a:t>Курсы повышения квалификации </a:t>
            </a:r>
            <a:r>
              <a:rPr lang="ru-RU" sz="1200" dirty="0" smtClean="0"/>
              <a:t>по теме «Особенности преподавания учебных предметов в начальной школе в условиях реализации ФГОС НОО, ФГОС НОО ОВЗ и ФГОС образования обучающихся с умственной отсталостью» 15.04-25.04.2019.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600" b="1" i="1" dirty="0" smtClean="0">
                <a:solidFill>
                  <a:srgbClr val="C00000"/>
                </a:solidFill>
              </a:rPr>
              <a:t>Благодарим за внимание!</a:t>
            </a:r>
          </a:p>
          <a:p>
            <a:pPr algn="ctr">
              <a:buNone/>
            </a:pPr>
            <a:endParaRPr lang="ru-RU" sz="2800" b="1" i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Приглашаем к сотрудничеству!</a:t>
            </a:r>
          </a:p>
          <a:p>
            <a:pPr>
              <a:buNone/>
            </a:pPr>
            <a:r>
              <a:rPr lang="ru-RU" sz="2800" dirty="0" smtClean="0"/>
              <a:t>Наши контакты:  </a:t>
            </a:r>
          </a:p>
          <a:p>
            <a:r>
              <a:rPr lang="ru-RU" sz="2800" b="1" dirty="0" smtClean="0"/>
              <a:t>Телефон: </a:t>
            </a:r>
            <a:r>
              <a:rPr lang="ru-RU" sz="2800" dirty="0" smtClean="0"/>
              <a:t> (861) 224-95-51</a:t>
            </a:r>
          </a:p>
          <a:p>
            <a:r>
              <a:rPr lang="ru-RU" sz="2800" b="1" dirty="0" smtClean="0"/>
              <a:t>Адрес электронной почты: </a:t>
            </a:r>
            <a:r>
              <a:rPr lang="ru-RU" sz="2800" u="sng" dirty="0" smtClean="0"/>
              <a:t>logoschool26@mail.ru</a:t>
            </a:r>
            <a:endParaRPr lang="ru-RU" sz="2800" dirty="0" smtClean="0"/>
          </a:p>
          <a:p>
            <a:pPr algn="ctr"/>
            <a:endParaRPr lang="ru-RU" sz="2800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0" y="736192"/>
            <a:ext cx="1139112" cy="1139112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146" y="461699"/>
            <a:ext cx="1734930" cy="141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762707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Тема, цель, задачи  КИП на 2019 год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6" descr="C:\Documents and Settings\marina\Рабочий стол\юбилей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136" y="271469"/>
            <a:ext cx="1542704" cy="149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7" y="115261"/>
            <a:ext cx="1212684" cy="1212684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/>
        </p:nvGraphicFramePr>
        <p:xfrm>
          <a:off x="583987" y="1321654"/>
          <a:ext cx="11608013" cy="4816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900" y="271469"/>
            <a:ext cx="2025175" cy="165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41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3857650" y="1196752"/>
            <a:ext cx="2154510" cy="504056"/>
          </a:xfrm>
          <a:prstGeom prst="rect">
            <a:avLst/>
          </a:prstGeom>
          <a:gradFill rotWithShape="1">
            <a:gsLst>
              <a:gs pos="0">
                <a:srgbClr val="9AC3F6"/>
              </a:gs>
              <a:gs pos="50000">
                <a:srgbClr val="C1D8F8"/>
              </a:gs>
              <a:gs pos="100000">
                <a:srgbClr val="E1ECFB"/>
              </a:gs>
            </a:gsLst>
            <a:path path="shape">
              <a:fillToRect l="100000" b="100000"/>
            </a:path>
          </a:gra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Руководитель ресурсного центра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вал 9"/>
          <p:cNvSpPr>
            <a:spLocks noChangeArrowheads="1"/>
          </p:cNvSpPr>
          <p:nvPr/>
        </p:nvSpPr>
        <p:spPr bwMode="auto">
          <a:xfrm>
            <a:off x="1149745" y="4406069"/>
            <a:ext cx="2352675" cy="1080120"/>
          </a:xfrm>
          <a:prstGeom prst="ellipse">
            <a:avLst/>
          </a:prstGeom>
          <a:gradFill rotWithShape="1">
            <a:gsLst>
              <a:gs pos="0">
                <a:srgbClr val="9AC3F6"/>
              </a:gs>
              <a:gs pos="50000">
                <a:srgbClr val="C1D8F8"/>
              </a:gs>
              <a:gs pos="100000">
                <a:srgbClr val="E1ECFB"/>
              </a:gs>
            </a:gsLst>
            <a:lin ang="10800000" scaled="1"/>
          </a:gra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Внешние партнеры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люс 11"/>
          <p:cNvSpPr>
            <a:spLocks/>
          </p:cNvSpPr>
          <p:nvPr/>
        </p:nvSpPr>
        <p:spPr bwMode="auto">
          <a:xfrm flipV="1">
            <a:off x="2209639" y="3969060"/>
            <a:ext cx="476250" cy="360039"/>
          </a:xfrm>
          <a:custGeom>
            <a:avLst/>
            <a:gdLst>
              <a:gd name="T0" fmla="*/ 63127 w 476250"/>
              <a:gd name="T1" fmla="*/ 186881 h 485775"/>
              <a:gd name="T2" fmla="*/ 182118 w 476250"/>
              <a:gd name="T3" fmla="*/ 186881 h 485775"/>
              <a:gd name="T4" fmla="*/ 182118 w 476250"/>
              <a:gd name="T5" fmla="*/ 64389 h 485775"/>
              <a:gd name="T6" fmla="*/ 294132 w 476250"/>
              <a:gd name="T7" fmla="*/ 64389 h 485775"/>
              <a:gd name="T8" fmla="*/ 294132 w 476250"/>
              <a:gd name="T9" fmla="*/ 186881 h 485775"/>
              <a:gd name="T10" fmla="*/ 413123 w 476250"/>
              <a:gd name="T11" fmla="*/ 186881 h 485775"/>
              <a:gd name="T12" fmla="*/ 413123 w 476250"/>
              <a:gd name="T13" fmla="*/ 298895 h 485775"/>
              <a:gd name="T14" fmla="*/ 294132 w 476250"/>
              <a:gd name="T15" fmla="*/ 298895 h 485775"/>
              <a:gd name="T16" fmla="*/ 294132 w 476250"/>
              <a:gd name="T17" fmla="*/ 421386 h 485775"/>
              <a:gd name="T18" fmla="*/ 182118 w 476250"/>
              <a:gd name="T19" fmla="*/ 421386 h 485775"/>
              <a:gd name="T20" fmla="*/ 182118 w 476250"/>
              <a:gd name="T21" fmla="*/ 298895 h 485775"/>
              <a:gd name="T22" fmla="*/ 63127 w 476250"/>
              <a:gd name="T23" fmla="*/ 298895 h 485775"/>
              <a:gd name="T24" fmla="*/ 63127 w 476250"/>
              <a:gd name="T25" fmla="*/ 186881 h 4857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76250" h="485775">
                <a:moveTo>
                  <a:pt x="63127" y="186881"/>
                </a:moveTo>
                <a:lnTo>
                  <a:pt x="182118" y="186881"/>
                </a:lnTo>
                <a:lnTo>
                  <a:pt x="182118" y="64389"/>
                </a:lnTo>
                <a:lnTo>
                  <a:pt x="294132" y="64389"/>
                </a:lnTo>
                <a:lnTo>
                  <a:pt x="294132" y="186881"/>
                </a:lnTo>
                <a:lnTo>
                  <a:pt x="413123" y="186881"/>
                </a:lnTo>
                <a:lnTo>
                  <a:pt x="413123" y="298895"/>
                </a:lnTo>
                <a:lnTo>
                  <a:pt x="294132" y="298895"/>
                </a:lnTo>
                <a:lnTo>
                  <a:pt x="294132" y="421386"/>
                </a:lnTo>
                <a:lnTo>
                  <a:pt x="182118" y="421386"/>
                </a:lnTo>
                <a:lnTo>
                  <a:pt x="182118" y="298895"/>
                </a:lnTo>
                <a:lnTo>
                  <a:pt x="63127" y="298895"/>
                </a:lnTo>
                <a:lnTo>
                  <a:pt x="63127" y="186881"/>
                </a:lnTo>
                <a:close/>
              </a:path>
            </a:pathLst>
          </a:cu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трелка вправо 12"/>
          <p:cNvSpPr>
            <a:spLocks noChangeArrowheads="1"/>
          </p:cNvSpPr>
          <p:nvPr/>
        </p:nvSpPr>
        <p:spPr bwMode="auto">
          <a:xfrm>
            <a:off x="3670025" y="3501008"/>
            <a:ext cx="2556123" cy="1378074"/>
          </a:xfrm>
          <a:prstGeom prst="rightArrow">
            <a:avLst>
              <a:gd name="adj1" fmla="val 50000"/>
              <a:gd name="adj2" fmla="val 50004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Образовательный инновационный продукт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вал 14"/>
          <p:cNvSpPr>
            <a:spLocks noChangeArrowheads="1"/>
          </p:cNvSpPr>
          <p:nvPr/>
        </p:nvSpPr>
        <p:spPr bwMode="auto">
          <a:xfrm>
            <a:off x="1149745" y="2735411"/>
            <a:ext cx="2520280" cy="1080119"/>
          </a:xfrm>
          <a:prstGeom prst="ellipse">
            <a:avLst/>
          </a:prstGeom>
          <a:gradFill rotWithShape="1">
            <a:gsLst>
              <a:gs pos="0">
                <a:srgbClr val="9AC3F6"/>
              </a:gs>
              <a:gs pos="50000">
                <a:srgbClr val="C1D8F8"/>
              </a:gs>
              <a:gs pos="100000">
                <a:srgbClr val="E1ECFB"/>
              </a:gs>
            </a:gsLst>
            <a:lin ang="8100000" scaled="1"/>
          </a:gra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Координационный совет РЦ ГБОУ школы №26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вал 6"/>
          <p:cNvSpPr>
            <a:spLocks noChangeArrowheads="1"/>
          </p:cNvSpPr>
          <p:nvPr/>
        </p:nvSpPr>
        <p:spPr bwMode="auto">
          <a:xfrm>
            <a:off x="6588002" y="3501008"/>
            <a:ext cx="2158425" cy="1809750"/>
          </a:xfrm>
          <a:prstGeom prst="ellipse">
            <a:avLst/>
          </a:prstGeom>
          <a:gradFill rotWithShape="1">
            <a:gsLst>
              <a:gs pos="0">
                <a:srgbClr val="B5D5A7"/>
              </a:gs>
              <a:gs pos="50000">
                <a:srgbClr val="AACE99"/>
              </a:gs>
              <a:gs pos="100000">
                <a:srgbClr val="9CCA86"/>
              </a:gs>
            </a:gsLst>
            <a:lin ang="5400000"/>
          </a:gradFill>
          <a:ln w="635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Потребители инновационного продукта – ОО - заказчики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Прямая со стрелкой 13"/>
          <p:cNvCxnSpPr>
            <a:stCxn id="4" idx="2"/>
            <a:endCxn id="8" idx="0"/>
          </p:cNvCxnSpPr>
          <p:nvPr/>
        </p:nvCxnSpPr>
        <p:spPr>
          <a:xfrm flipH="1">
            <a:off x="2409885" y="1700808"/>
            <a:ext cx="2525020" cy="1034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2"/>
            <a:endCxn id="11" idx="0"/>
          </p:cNvCxnSpPr>
          <p:nvPr/>
        </p:nvCxnSpPr>
        <p:spPr>
          <a:xfrm>
            <a:off x="4934905" y="1700808"/>
            <a:ext cx="2732310" cy="180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149745" y="390726"/>
            <a:ext cx="10160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внедрению организационно-управленческой модели РЦ инклюзивного образования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209639" y="5978988"/>
            <a:ext cx="6908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Ресурсный центр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как система внешних и внутренних связей</a:t>
            </a:r>
            <a:endParaRPr lang="ru-RU" dirty="0"/>
          </a:p>
        </p:txBody>
      </p:sp>
      <p:pic>
        <p:nvPicPr>
          <p:cNvPr id="20" name="Рисунок 6" descr="C:\Documents and Settings\marina\Рабочий стол\юбилей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780" y="1005694"/>
            <a:ext cx="1298911" cy="126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9" y="946308"/>
            <a:ext cx="1299287" cy="129928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870" y="961138"/>
            <a:ext cx="2038730" cy="166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85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107"/>
          <p:cNvSpPr>
            <a:spLocks noChangeArrowheads="1"/>
          </p:cNvSpPr>
          <p:nvPr/>
        </p:nvSpPr>
        <p:spPr bwMode="auto">
          <a:xfrm>
            <a:off x="3327161" y="-23089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8" name="Rectangle 116"/>
          <p:cNvSpPr>
            <a:spLocks noChangeArrowheads="1"/>
          </p:cNvSpPr>
          <p:nvPr/>
        </p:nvSpPr>
        <p:spPr bwMode="auto">
          <a:xfrm>
            <a:off x="3327161" y="226301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537883" y="1964334"/>
            <a:ext cx="4933150" cy="3606590"/>
            <a:chOff x="2403566" y="512051"/>
            <a:chExt cx="9056914" cy="3865880"/>
          </a:xfrm>
        </p:grpSpPr>
        <p:sp>
          <p:nvSpPr>
            <p:cNvPr id="68" name="Прямоугольник 1"/>
            <p:cNvSpPr>
              <a:spLocks noChangeArrowheads="1"/>
            </p:cNvSpPr>
            <p:nvPr/>
          </p:nvSpPr>
          <p:spPr bwMode="auto">
            <a:xfrm>
              <a:off x="5773783" y="512051"/>
              <a:ext cx="1889759" cy="6191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1F4D7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Директор ГБОУ школы №26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Прямоугольник 7"/>
            <p:cNvSpPr>
              <a:spLocks noChangeArrowheads="1"/>
            </p:cNvSpPr>
            <p:nvPr/>
          </p:nvSpPr>
          <p:spPr bwMode="auto">
            <a:xfrm>
              <a:off x="2403566" y="598321"/>
              <a:ext cx="2399959" cy="6191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Координационный совет РЦ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Прямоугольник 8"/>
            <p:cNvSpPr>
              <a:spLocks noChangeArrowheads="1"/>
            </p:cNvSpPr>
            <p:nvPr/>
          </p:nvSpPr>
          <p:spPr bwMode="auto">
            <a:xfrm>
              <a:off x="8575436" y="579370"/>
              <a:ext cx="2885044" cy="6191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Педагогический совет школы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Прямоугольник 10"/>
            <p:cNvSpPr>
              <a:spLocks noChangeArrowheads="1"/>
            </p:cNvSpPr>
            <p:nvPr/>
          </p:nvSpPr>
          <p:spPr bwMode="auto">
            <a:xfrm>
              <a:off x="2743200" y="1893176"/>
              <a:ext cx="1898412" cy="124777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Сектор разработки АООП, ИПР, оценки</a:t>
              </a: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ea typeface="Tahoma" panose="020B0604030504040204" pitchFamily="34" charset="0"/>
                </a:rPr>
                <a:t> </a:t>
              </a: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результатов формирования УУД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Прямоугольник 13"/>
            <p:cNvSpPr>
              <a:spLocks noChangeArrowheads="1"/>
            </p:cNvSpPr>
            <p:nvPr/>
          </p:nvSpPr>
          <p:spPr bwMode="auto">
            <a:xfrm>
              <a:off x="4985209" y="1874126"/>
              <a:ext cx="2027167" cy="124777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Сектор технологий начального образования</a:t>
              </a:r>
              <a:endPara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обучающихся с ТНР</a:t>
              </a:r>
              <a:endPara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Прямоугольник 17"/>
            <p:cNvSpPr>
              <a:spLocks noChangeArrowheads="1"/>
            </p:cNvSpPr>
            <p:nvPr/>
          </p:nvSpPr>
          <p:spPr bwMode="auto">
            <a:xfrm>
              <a:off x="7058987" y="1874126"/>
              <a:ext cx="1750856" cy="1228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Сектор логопедической коррекции и развития речи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Прямоугольник 18"/>
            <p:cNvSpPr>
              <a:spLocks noChangeArrowheads="1"/>
            </p:cNvSpPr>
            <p:nvPr/>
          </p:nvSpPr>
          <p:spPr bwMode="auto">
            <a:xfrm>
              <a:off x="8927861" y="1893176"/>
              <a:ext cx="2053648" cy="120967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Сектор психолого-педагогического сопровождения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Прямоугольник 19"/>
            <p:cNvSpPr>
              <a:spLocks noChangeArrowheads="1"/>
            </p:cNvSpPr>
            <p:nvPr/>
          </p:nvSpPr>
          <p:spPr bwMode="auto">
            <a:xfrm>
              <a:off x="2490651" y="3911188"/>
              <a:ext cx="8969829" cy="44339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Техническая поддержка ресурсного центра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76" name="Прямая со стрелкой 75"/>
            <p:cNvCxnSpPr>
              <a:stCxn id="68" idx="2"/>
            </p:cNvCxnSpPr>
            <p:nvPr/>
          </p:nvCxnSpPr>
          <p:spPr>
            <a:xfrm flipH="1">
              <a:off x="3692407" y="1131176"/>
              <a:ext cx="3026256" cy="761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76"/>
            <p:cNvCxnSpPr/>
            <p:nvPr/>
          </p:nvCxnSpPr>
          <p:spPr>
            <a:xfrm>
              <a:off x="6849432" y="1127666"/>
              <a:ext cx="3024826" cy="7464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>
              <a:stCxn id="68" idx="2"/>
              <a:endCxn id="72" idx="0"/>
            </p:cNvCxnSpPr>
            <p:nvPr/>
          </p:nvCxnSpPr>
          <p:spPr>
            <a:xfrm rot="5400000">
              <a:off x="5987253" y="1142717"/>
              <a:ext cx="742951" cy="7198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 стрелкой 78"/>
            <p:cNvCxnSpPr/>
            <p:nvPr/>
          </p:nvCxnSpPr>
          <p:spPr>
            <a:xfrm>
              <a:off x="7060961" y="4377931"/>
              <a:ext cx="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 стрелкой 79"/>
            <p:cNvCxnSpPr>
              <a:endCxn id="73" idx="0"/>
            </p:cNvCxnSpPr>
            <p:nvPr/>
          </p:nvCxnSpPr>
          <p:spPr>
            <a:xfrm rot="16200000" flipH="1">
              <a:off x="7002783" y="942495"/>
              <a:ext cx="729666" cy="11335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>
              <a:endCxn id="69" idx="3"/>
            </p:cNvCxnSpPr>
            <p:nvPr/>
          </p:nvCxnSpPr>
          <p:spPr>
            <a:xfrm flipH="1">
              <a:off x="4803525" y="907883"/>
              <a:ext cx="970258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>
              <a:off x="7663542" y="907883"/>
              <a:ext cx="911894" cy="4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/>
            <p:cNvCxnSpPr/>
            <p:nvPr/>
          </p:nvCxnSpPr>
          <p:spPr>
            <a:xfrm flipH="1">
              <a:off x="6065597" y="3121901"/>
              <a:ext cx="1" cy="7892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>
              <a:stCxn id="71" idx="2"/>
            </p:cNvCxnSpPr>
            <p:nvPr/>
          </p:nvCxnSpPr>
          <p:spPr>
            <a:xfrm>
              <a:off x="3692406" y="3140951"/>
              <a:ext cx="0" cy="770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8017485" y="3102851"/>
              <a:ext cx="0" cy="8083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/>
            <p:cNvCxnSpPr/>
            <p:nvPr/>
          </p:nvCxnSpPr>
          <p:spPr>
            <a:xfrm>
              <a:off x="9983921" y="3121901"/>
              <a:ext cx="0" cy="723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Заголовок 57"/>
          <p:cNvSpPr txBox="1">
            <a:spLocks/>
          </p:cNvSpPr>
          <p:nvPr/>
        </p:nvSpPr>
        <p:spPr>
          <a:xfrm>
            <a:off x="1269274" y="6020817"/>
            <a:ext cx="9466217" cy="703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Организационная структура РЦ ГБОУ школы № 26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7" y="539954"/>
            <a:ext cx="1354983" cy="1354983"/>
          </a:xfrm>
          <a:prstGeom prst="rect">
            <a:avLst/>
          </a:prstGeom>
        </p:spPr>
      </p:pic>
      <p:grpSp>
        <p:nvGrpSpPr>
          <p:cNvPr id="48" name="Группа 47"/>
          <p:cNvGrpSpPr/>
          <p:nvPr/>
        </p:nvGrpSpPr>
        <p:grpSpPr>
          <a:xfrm>
            <a:off x="5686185" y="1217700"/>
            <a:ext cx="5755342" cy="4007444"/>
            <a:chOff x="2403566" y="512051"/>
            <a:chExt cx="9056914" cy="3865880"/>
          </a:xfrm>
        </p:grpSpPr>
        <p:sp>
          <p:nvSpPr>
            <p:cNvPr id="49" name="Прямоугольник 1"/>
            <p:cNvSpPr>
              <a:spLocks noChangeArrowheads="1"/>
            </p:cNvSpPr>
            <p:nvPr/>
          </p:nvSpPr>
          <p:spPr bwMode="auto">
            <a:xfrm>
              <a:off x="5773783" y="512051"/>
              <a:ext cx="1889759" cy="619125"/>
            </a:xfrm>
            <a:prstGeom prst="rect">
              <a:avLst/>
            </a:prstGeom>
            <a:gradFill rotWithShape="1">
              <a:gsLst>
                <a:gs pos="0">
                  <a:srgbClr val="9AC3F6"/>
                </a:gs>
                <a:gs pos="50000">
                  <a:srgbClr val="C1D8F8"/>
                </a:gs>
                <a:gs pos="100000">
                  <a:srgbClr val="E1ECFB"/>
                </a:gs>
              </a:gsLst>
              <a:lin ang="0" scaled="1"/>
            </a:gradFill>
            <a:ln w="12700">
              <a:solidFill>
                <a:srgbClr val="1F4D7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Директор ГБОУ школы №26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Прямоугольник 7"/>
            <p:cNvSpPr>
              <a:spLocks noChangeArrowheads="1"/>
            </p:cNvSpPr>
            <p:nvPr/>
          </p:nvSpPr>
          <p:spPr bwMode="auto">
            <a:xfrm>
              <a:off x="2403566" y="598321"/>
              <a:ext cx="2399959" cy="61912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rgbClr val="A5A5A5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Координационный совет РЦ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Прямоугольник 8"/>
            <p:cNvSpPr>
              <a:spLocks noChangeArrowheads="1"/>
            </p:cNvSpPr>
            <p:nvPr/>
          </p:nvSpPr>
          <p:spPr bwMode="auto">
            <a:xfrm>
              <a:off x="8575436" y="579370"/>
              <a:ext cx="2885044" cy="619125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rgbClr val="A5A5A5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Педагогический совет школы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Прямоугольник 10"/>
            <p:cNvSpPr>
              <a:spLocks noChangeArrowheads="1"/>
            </p:cNvSpPr>
            <p:nvPr/>
          </p:nvSpPr>
          <p:spPr bwMode="auto">
            <a:xfrm>
              <a:off x="2536577" y="1893176"/>
              <a:ext cx="1590462" cy="10455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rgbClr val="1F4D7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Сектор разработки АООП, оценки</a:t>
              </a: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ea typeface="Tahoma" panose="020B0604030504040204" pitchFamily="34" charset="0"/>
                </a:rPr>
                <a:t> </a:t>
              </a: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результатов формирования УУД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Прямоугольник 13"/>
            <p:cNvSpPr>
              <a:spLocks noChangeArrowheads="1"/>
            </p:cNvSpPr>
            <p:nvPr/>
          </p:nvSpPr>
          <p:spPr bwMode="auto">
            <a:xfrm>
              <a:off x="4394515" y="1830732"/>
              <a:ext cx="1930242" cy="115859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rgbClr val="1F4D7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Сектор реализации технологий начального образования</a:t>
              </a:r>
              <a:endPara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обучающихся с ТНР</a:t>
              </a:r>
              <a:endPara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Прямоугольник 17"/>
            <p:cNvSpPr>
              <a:spLocks noChangeArrowheads="1"/>
            </p:cNvSpPr>
            <p:nvPr/>
          </p:nvSpPr>
          <p:spPr bwMode="auto">
            <a:xfrm>
              <a:off x="6526939" y="1888590"/>
              <a:ext cx="1765433" cy="112243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rgbClr val="1F4D7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Сектор логопедической коррекции и развития речи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Прямоугольник 18"/>
            <p:cNvSpPr>
              <a:spLocks noChangeArrowheads="1"/>
            </p:cNvSpPr>
            <p:nvPr/>
          </p:nvSpPr>
          <p:spPr bwMode="auto">
            <a:xfrm>
              <a:off x="8372649" y="1893176"/>
              <a:ext cx="1988971" cy="111784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1F4D7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Сектор психолого-педагогического сопровождения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Прямоугольник 19"/>
            <p:cNvSpPr>
              <a:spLocks noChangeArrowheads="1"/>
            </p:cNvSpPr>
            <p:nvPr/>
          </p:nvSpPr>
          <p:spPr bwMode="auto">
            <a:xfrm>
              <a:off x="3259517" y="3911188"/>
              <a:ext cx="8200963" cy="443397"/>
            </a:xfrm>
            <a:prstGeom prst="rect">
              <a:avLst/>
            </a:prstGeom>
            <a:solidFill>
              <a:srgbClr val="5B9BD5"/>
            </a:solidFill>
            <a:ln w="12700">
              <a:solidFill>
                <a:srgbClr val="1F4D7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Техническая поддержка ресурсного центра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57" name="Прямая со стрелкой 56"/>
            <p:cNvCxnSpPr>
              <a:stCxn id="49" idx="2"/>
            </p:cNvCxnSpPr>
            <p:nvPr/>
          </p:nvCxnSpPr>
          <p:spPr>
            <a:xfrm flipH="1">
              <a:off x="3692407" y="1131176"/>
              <a:ext cx="3026256" cy="761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>
              <a:endCxn id="55" idx="0"/>
            </p:cNvCxnSpPr>
            <p:nvPr/>
          </p:nvCxnSpPr>
          <p:spPr>
            <a:xfrm>
              <a:off x="6849432" y="1127666"/>
              <a:ext cx="2517703" cy="7655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>
              <a:stCxn id="49" idx="2"/>
              <a:endCxn id="53" idx="0"/>
            </p:cNvCxnSpPr>
            <p:nvPr/>
          </p:nvCxnSpPr>
          <p:spPr>
            <a:xfrm rot="5400000">
              <a:off x="5689373" y="801440"/>
              <a:ext cx="699556" cy="13590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/>
            <p:cNvCxnSpPr/>
            <p:nvPr/>
          </p:nvCxnSpPr>
          <p:spPr>
            <a:xfrm>
              <a:off x="7060961" y="4377931"/>
              <a:ext cx="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>
              <a:endCxn id="54" idx="0"/>
            </p:cNvCxnSpPr>
            <p:nvPr/>
          </p:nvCxnSpPr>
          <p:spPr>
            <a:xfrm rot="16200000" flipH="1">
              <a:off x="6784504" y="1263437"/>
              <a:ext cx="722433" cy="5278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>
              <a:endCxn id="50" idx="3"/>
            </p:cNvCxnSpPr>
            <p:nvPr/>
          </p:nvCxnSpPr>
          <p:spPr>
            <a:xfrm flipH="1">
              <a:off x="4803525" y="907883"/>
              <a:ext cx="970258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7663542" y="907883"/>
              <a:ext cx="911894" cy="4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>
              <a:stCxn id="53" idx="2"/>
            </p:cNvCxnSpPr>
            <p:nvPr/>
          </p:nvCxnSpPr>
          <p:spPr>
            <a:xfrm rot="16200000" flipH="1">
              <a:off x="4927498" y="3421464"/>
              <a:ext cx="904040" cy="39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>
              <a:stCxn id="52" idx="2"/>
            </p:cNvCxnSpPr>
            <p:nvPr/>
          </p:nvCxnSpPr>
          <p:spPr>
            <a:xfrm rot="16200000" flipH="1">
              <a:off x="3025866" y="3244643"/>
              <a:ext cx="972483" cy="3605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rot="16200000" flipH="1">
              <a:off x="6980427" y="3455973"/>
              <a:ext cx="913466" cy="191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 rot="5400000">
              <a:off x="8901412" y="3452836"/>
              <a:ext cx="923344" cy="155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Прямоугольник 18"/>
          <p:cNvSpPr>
            <a:spLocks noChangeArrowheads="1"/>
          </p:cNvSpPr>
          <p:nvPr/>
        </p:nvSpPr>
        <p:spPr bwMode="auto">
          <a:xfrm>
            <a:off x="10827742" y="2645386"/>
            <a:ext cx="1182404" cy="1258104"/>
          </a:xfrm>
          <a:prstGeom prst="rect">
            <a:avLst/>
          </a:prstGeom>
          <a:solidFill>
            <a:srgbClr val="FFC000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Сектор</a:t>
            </a:r>
            <a:r>
              <a:rPr kumimoji="0" lang="ru-RU" altLang="ru-RU" sz="105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дополнительного образования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05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Параспорт</a:t>
            </a:r>
            <a:endParaRPr lang="ru-RU" altLang="ru-RU" sz="1050" baseline="0" dirty="0" smtClean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Декоративно-прикладное творчество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5" name="Прямая со стрелкой 94"/>
          <p:cNvCxnSpPr>
            <a:endCxn id="83" idx="0"/>
          </p:cNvCxnSpPr>
          <p:nvPr/>
        </p:nvCxnSpPr>
        <p:spPr>
          <a:xfrm>
            <a:off x="8398649" y="1905640"/>
            <a:ext cx="3020295" cy="739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rot="5400000">
            <a:off x="10737855" y="4098734"/>
            <a:ext cx="861893" cy="4227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Скругленный прямоугольник 109"/>
          <p:cNvSpPr/>
          <p:nvPr/>
        </p:nvSpPr>
        <p:spPr>
          <a:xfrm>
            <a:off x="2097741" y="384202"/>
            <a:ext cx="8506225" cy="43799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Уточнение организационно-управленческой структуры РЦ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6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3861" y="709300"/>
            <a:ext cx="9178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мониторинг педагогических работников образовательных организаций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Краснодара и края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2434" y="729342"/>
            <a:ext cx="104856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2800" marR="571500"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812800" marR="571500" algn="ctr"/>
            <a:endParaRPr lang="en-US" sz="1600" dirty="0" smtClean="0">
              <a:solidFill>
                <a:srgbClr val="0070C0"/>
              </a:solidFill>
              <a:latin typeface="Times New Roman" panose="02020603050405020304" pitchFamily="18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812800" marR="571500" algn="ctr"/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Анкета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для педагогов</a:t>
            </a:r>
            <a:endParaRPr lang="ru-RU" sz="1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2800" marR="571500" algn="ctr"/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«Готовность к работе с детьми с тяжелыми нарушениями речи»</a:t>
            </a:r>
            <a:endParaRPr lang="ru-RU" sz="1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-170917" y="1897166"/>
          <a:ext cx="12596501" cy="452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6" descr="C:\Documents and Settings\marina\Рабочий стол\юбилей\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437" y="525692"/>
            <a:ext cx="1298911" cy="126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4" y="597879"/>
            <a:ext cx="1299287" cy="129928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156" y="238682"/>
            <a:ext cx="2035471" cy="16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26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97" y="316037"/>
            <a:ext cx="2041009" cy="186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Результаты мониторинга (2019 год)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81192" y="2180496"/>
            <a:ext cx="11029615" cy="4348491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  культура инклюзивного </a:t>
            </a:r>
            <a:r>
              <a:rPr lang="ru-RU" dirty="0" smtClean="0">
                <a:solidFill>
                  <a:srgbClr val="002060"/>
                </a:solidFill>
              </a:rPr>
              <a:t>образования находится в стадии становления, </a:t>
            </a:r>
            <a:r>
              <a:rPr lang="ru-RU" dirty="0">
                <a:solidFill>
                  <a:srgbClr val="002060"/>
                </a:solidFill>
              </a:rPr>
              <a:t>т.к. на уровне отношения </a:t>
            </a:r>
            <a:r>
              <a:rPr lang="ru-RU" dirty="0" smtClean="0">
                <a:solidFill>
                  <a:srgbClr val="002060"/>
                </a:solidFill>
              </a:rPr>
              <a:t>57% </a:t>
            </a:r>
            <a:r>
              <a:rPr lang="ru-RU" dirty="0">
                <a:solidFill>
                  <a:srgbClr val="002060"/>
                </a:solidFill>
              </a:rPr>
              <a:t>педагогов считают, что детям с ОВЗ лучше получать образование в </a:t>
            </a:r>
            <a:r>
              <a:rPr lang="ru-RU" dirty="0" smtClean="0">
                <a:solidFill>
                  <a:srgbClr val="002060"/>
                </a:solidFill>
              </a:rPr>
              <a:t>специальных (коррекционных) школах;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профессиональная </a:t>
            </a:r>
            <a:r>
              <a:rPr lang="ru-RU" dirty="0">
                <a:solidFill>
                  <a:srgbClr val="002060"/>
                </a:solidFill>
              </a:rPr>
              <a:t>установка на работу с детьми с ОВЗ находится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в </a:t>
            </a:r>
            <a:r>
              <a:rPr lang="ru-RU" dirty="0" smtClean="0">
                <a:solidFill>
                  <a:srgbClr val="002060"/>
                </a:solidFill>
              </a:rPr>
              <a:t>стадии формирования, </a:t>
            </a:r>
            <a:r>
              <a:rPr lang="ru-RU" dirty="0">
                <a:solidFill>
                  <a:srgbClr val="002060"/>
                </a:solidFill>
              </a:rPr>
              <a:t>т.к. только около пятой части педагогов считают себя мотивационно готовыми к работе с учащимися, имеющими особые образовательные </a:t>
            </a:r>
            <a:r>
              <a:rPr lang="ru-RU" dirty="0" smtClean="0">
                <a:solidFill>
                  <a:srgbClr val="002060"/>
                </a:solidFill>
              </a:rPr>
              <a:t>потребности;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66,3% опрошенных указали на необходимость консультативно-методического сопровождения по проблеме развития и обучения детей с ТНР.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Из форм трансляции педагогического опыта наиболее информативными (по мнению опрошенных) являются конференции, диалоги за «круглым столом» с участием специалистов: логопедов, психологов, медицинских работников (62,1%); средства ИКТ (электронные журналы, газеты, </a:t>
            </a:r>
            <a:r>
              <a:rPr lang="ru-RU" dirty="0" err="1" smtClean="0">
                <a:solidFill>
                  <a:srgbClr val="002060"/>
                </a:solidFill>
              </a:rPr>
              <a:t>мультимедийные</a:t>
            </a:r>
            <a:r>
              <a:rPr lang="ru-RU" dirty="0" smtClean="0">
                <a:solidFill>
                  <a:srgbClr val="002060"/>
                </a:solidFill>
              </a:rPr>
              <a:t> презентации) - 29,5%; открытые занятия – 35,3%; </a:t>
            </a:r>
            <a:r>
              <a:rPr lang="ru-RU" dirty="0" err="1" smtClean="0">
                <a:solidFill>
                  <a:srgbClr val="002060"/>
                </a:solidFill>
              </a:rPr>
              <a:t>вебинары</a:t>
            </a:r>
            <a:r>
              <a:rPr lang="ru-RU" dirty="0" smtClean="0">
                <a:solidFill>
                  <a:srgbClr val="002060"/>
                </a:solidFill>
              </a:rPr>
              <a:t> – 70,2%.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4" y="597879"/>
            <a:ext cx="1299287" cy="129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9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Стратегические  направления работы с ОО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81192" y="2180496"/>
            <a:ext cx="11029615" cy="4425577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900" dirty="0" smtClean="0">
                <a:solidFill>
                  <a:srgbClr val="002060"/>
                </a:solidFill>
              </a:rPr>
              <a:t>Проектирование организационно-управленческой структуры инклюзивной  школы;</a:t>
            </a:r>
          </a:p>
          <a:p>
            <a:pPr algn="just">
              <a:buFont typeface="Wingdings" pitchFamily="2" charset="2"/>
              <a:buChar char="§"/>
            </a:pPr>
            <a:endParaRPr lang="ru-RU" sz="1900" dirty="0" smtClean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900" dirty="0" smtClean="0">
                <a:solidFill>
                  <a:srgbClr val="002060"/>
                </a:solidFill>
              </a:rPr>
              <a:t>уточнение дорожной карты ОО по реализации инклюзивного образования; </a:t>
            </a:r>
          </a:p>
          <a:p>
            <a:pPr algn="just">
              <a:buFont typeface="Wingdings" pitchFamily="2" charset="2"/>
              <a:buChar char="§"/>
            </a:pPr>
            <a:endParaRPr lang="ru-RU" sz="1900" dirty="0" smtClean="0">
              <a:solidFill>
                <a:srgbClr val="002060"/>
              </a:solidFill>
            </a:endParaRPr>
          </a:p>
          <a:p>
            <a:r>
              <a:rPr lang="ru-RU" sz="1900" dirty="0" smtClean="0">
                <a:solidFill>
                  <a:srgbClr val="002060"/>
                </a:solidFill>
              </a:rPr>
              <a:t>  налаживание сетевого взаимодействия с образовательными организациями, имеющими успешный опыт инклюзивной практики, с центрами психолого-педагогического и медико-социального сопровождения, специальными (коррекционными) школами, центрами дополнительного образования;</a:t>
            </a:r>
          </a:p>
          <a:p>
            <a:endParaRPr lang="ru-RU" sz="1900" dirty="0" smtClean="0">
              <a:solidFill>
                <a:srgbClr val="002060"/>
              </a:solidFill>
            </a:endParaRPr>
          </a:p>
          <a:p>
            <a:r>
              <a:rPr lang="ru-RU" sz="1900" dirty="0" smtClean="0">
                <a:solidFill>
                  <a:srgbClr val="002060"/>
                </a:solidFill>
              </a:rPr>
              <a:t>формирование информационно-методической</a:t>
            </a:r>
            <a:r>
              <a:rPr lang="ru-RU" sz="1900" dirty="0" smtClean="0"/>
              <a:t> </a:t>
            </a:r>
            <a:r>
              <a:rPr lang="ru-RU" sz="1900" dirty="0" smtClean="0">
                <a:solidFill>
                  <a:srgbClr val="002060"/>
                </a:solidFill>
              </a:rPr>
              <a:t>базы для обеспечения специальных образовательных условий разным категориям детей с ОВЗ;</a:t>
            </a:r>
          </a:p>
          <a:p>
            <a:endParaRPr lang="ru-RU" sz="1900" dirty="0" smtClean="0">
              <a:solidFill>
                <a:srgbClr val="002060"/>
              </a:solidFill>
            </a:endParaRPr>
          </a:p>
          <a:p>
            <a:r>
              <a:rPr lang="ru-RU" sz="1900" dirty="0" smtClean="0">
                <a:solidFill>
                  <a:srgbClr val="002060"/>
                </a:solidFill>
              </a:rPr>
              <a:t>осуществление преемственности в обучении, развитии и психолого-педагогическом сопровождении детей, имеющих ОВЗ, на всех ступенях в условиях общеобразовательного учреждения.</a:t>
            </a:r>
          </a:p>
          <a:p>
            <a:endParaRPr lang="ru-RU" dirty="0"/>
          </a:p>
        </p:txBody>
      </p:sp>
      <p:pic>
        <p:nvPicPr>
          <p:cNvPr id="4" name="Рисунок 6" descr="C:\Documents and Settings\marina\Рабочий стол\юбилей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437" y="525692"/>
            <a:ext cx="1298911" cy="126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4" y="597879"/>
            <a:ext cx="1299287" cy="129928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552" y="328048"/>
            <a:ext cx="2034680" cy="165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21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202" y="360362"/>
            <a:ext cx="2468562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28800" y="750888"/>
            <a:ext cx="10363200" cy="1143000"/>
          </a:xfrm>
        </p:spPr>
        <p:txBody>
          <a:bodyPr>
            <a:normAutofit/>
          </a:bodyPr>
          <a:lstStyle/>
          <a:p>
            <a:r>
              <a:rPr lang="ru-RU" sz="2000" b="1" i="1" dirty="0" smtClean="0"/>
              <a:t>        Результативность  </a:t>
            </a:r>
            <a:r>
              <a:rPr lang="ru-RU" sz="2000" b="1" i="1" dirty="0" smtClean="0"/>
              <a:t>деятельности КИП за отчетный период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69048" y="1828800"/>
            <a:ext cx="7217589" cy="4776788"/>
          </a:xfrm>
        </p:spPr>
        <p:txBody>
          <a:bodyPr>
            <a:normAutofit fontScale="62500" lnSpcReduction="20000"/>
          </a:bodyPr>
          <a:lstStyle/>
          <a:p>
            <a:endParaRPr lang="ru-RU" dirty="0" smtClean="0">
              <a:solidFill>
                <a:srgbClr val="0070C0"/>
              </a:solidFill>
            </a:endParaRPr>
          </a:p>
          <a:p>
            <a:pPr lvl="0" algn="just"/>
            <a:r>
              <a:rPr lang="ru-RU" sz="2300" dirty="0" smtClean="0">
                <a:solidFill>
                  <a:srgbClr val="0070C0"/>
                </a:solidFill>
              </a:rPr>
              <a:t>Организационно-управленческая структура РЦ, позволяющая своевременно и качественно оказывать образовательные услуги по реализации ФГОС НОО обучающихся с ОВЗ.</a:t>
            </a:r>
          </a:p>
          <a:p>
            <a:pPr lvl="0" algn="just"/>
            <a:endParaRPr lang="ru-RU" sz="2300" dirty="0" smtClean="0">
              <a:solidFill>
                <a:srgbClr val="0070C0"/>
              </a:solidFill>
            </a:endParaRPr>
          </a:p>
          <a:p>
            <a:pPr lvl="0" algn="just"/>
            <a:r>
              <a:rPr lang="ru-RU" sz="2300" dirty="0" smtClean="0">
                <a:solidFill>
                  <a:srgbClr val="0070C0"/>
                </a:solidFill>
              </a:rPr>
              <a:t>Комплекс методического и информационного обеспечения инновационного образовательного процесса по направлениям инклюзивного образования:</a:t>
            </a:r>
          </a:p>
          <a:p>
            <a:pPr algn="just">
              <a:buNone/>
            </a:pPr>
            <a:r>
              <a:rPr lang="ru-RU" sz="2300" dirty="0" smtClean="0">
                <a:solidFill>
                  <a:srgbClr val="0070C0"/>
                </a:solidFill>
              </a:rPr>
              <a:t>- методические рекомендации ОО по реализации АООП (результатам формирования УУД, коррекционной программы) для обучающихся с ТНР;</a:t>
            </a:r>
          </a:p>
          <a:p>
            <a:pPr algn="just">
              <a:buNone/>
            </a:pPr>
            <a:r>
              <a:rPr lang="ru-RU" sz="2300" dirty="0" smtClean="0">
                <a:solidFill>
                  <a:srgbClr val="0070C0"/>
                </a:solidFill>
              </a:rPr>
              <a:t>- методические рекомендации учителям-логопедам, педагогам-психологам, специалистам ПМПК, учителям - предметникам, педагогам дополнительного образования по диагностике, коррекции, психолого-педагогическому сопровождению обучающихся с ТНР;</a:t>
            </a:r>
          </a:p>
          <a:p>
            <a:pPr algn="just">
              <a:buNone/>
            </a:pPr>
            <a:r>
              <a:rPr lang="ru-RU" sz="2300" dirty="0" smtClean="0">
                <a:solidFill>
                  <a:srgbClr val="0070C0"/>
                </a:solidFill>
              </a:rPr>
              <a:t>- дидактические рекомендации родителям по обучению и воспитанию в семье детей с ТНР;</a:t>
            </a:r>
          </a:p>
          <a:p>
            <a:pPr algn="just">
              <a:buNone/>
            </a:pPr>
            <a:r>
              <a:rPr lang="ru-RU" sz="2300" dirty="0" smtClean="0">
                <a:solidFill>
                  <a:srgbClr val="0070C0"/>
                </a:solidFill>
              </a:rPr>
              <a:t>- электронный банк учебно-методических материалов: ТКУ по учебным предметам, коррекционно-развивающие программы по преодолению речевых нарушений у детей и т.д.</a:t>
            </a:r>
          </a:p>
          <a:p>
            <a:pPr algn="just">
              <a:buNone/>
            </a:pPr>
            <a:r>
              <a:rPr lang="ru-RU" sz="2300" dirty="0" smtClean="0">
                <a:solidFill>
                  <a:srgbClr val="0070C0"/>
                </a:solidFill>
              </a:rPr>
              <a:t>- экспресс карты основных типологий ТНР и формы коррекции в условиях ОУ.</a:t>
            </a:r>
          </a:p>
          <a:p>
            <a:pPr algn="just">
              <a:buNone/>
            </a:pPr>
            <a:r>
              <a:rPr lang="ru-RU" sz="2300" dirty="0" smtClean="0">
                <a:solidFill>
                  <a:srgbClr val="0070C0"/>
                </a:solidFill>
              </a:rPr>
              <a:t>- нормы оценивания знаний учащихся с ТНР за устные и письменные ответы по русскому языку для младшего, среднего и старшего звена ОУ.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4" y="597879"/>
            <a:ext cx="1299287" cy="1299287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2667" y="1890271"/>
            <a:ext cx="2143140" cy="280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83173" y="3794526"/>
            <a:ext cx="2090058" cy="28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4821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057" y="650139"/>
            <a:ext cx="2343439" cy="190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4185" y="343795"/>
            <a:ext cx="10363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70C0"/>
                </a:solidFill>
              </a:rPr>
              <a:t>ШАГ 1. </a:t>
            </a:r>
            <a:r>
              <a:rPr lang="ru-RU" dirty="0" smtClean="0"/>
              <a:t>Блиц-анкетирование административно-педагогического корпуса ОО </a:t>
            </a:r>
            <a:endParaRPr lang="ru-RU" sz="3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4" y="597879"/>
            <a:ext cx="1299287" cy="1299287"/>
          </a:xfrm>
          <a:prstGeom prst="rect">
            <a:avLst/>
          </a:prstGeom>
        </p:spPr>
      </p:pic>
      <p:pic>
        <p:nvPicPr>
          <p:cNvPr id="8" name="Рисунок 7" descr="C:\Users\1\Desktop\Инкл. школа фото_files\ooe3Rh_xa7E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2249" y="1675119"/>
            <a:ext cx="6277856" cy="430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1395</TotalTime>
  <Words>944</Words>
  <Application>Microsoft Office PowerPoint</Application>
  <PresentationFormat>Произвольный</PresentationFormat>
  <Paragraphs>188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Тема2</vt:lpstr>
      <vt:lpstr>Справедливость</vt:lpstr>
      <vt:lpstr>       ОТЧЕТ  о реализации проекта краевой инновационной площадки (КИП-2017) за 2019 год      </vt:lpstr>
      <vt:lpstr>Тема, цель, задачи  КИП на 2019 год</vt:lpstr>
      <vt:lpstr>Презентация PowerPoint</vt:lpstr>
      <vt:lpstr>Презентация PowerPoint</vt:lpstr>
      <vt:lpstr>Презентация PowerPoint</vt:lpstr>
      <vt:lpstr>Результаты мониторинга (2019 год)</vt:lpstr>
      <vt:lpstr>Стратегические  направления работы с ОО</vt:lpstr>
      <vt:lpstr>        Результативность  деятельности КИП за отчетный период </vt:lpstr>
      <vt:lpstr>        ШАГ 1. Блиц-анкетирование административно-педагогического корпуса ОО </vt:lpstr>
      <vt:lpstr>        ШАГ 2. Стратегический анализ  образовательной организации</vt:lpstr>
      <vt:lpstr>ШАГ 3. Кластеры как основа сетевого взаимодействия</vt:lpstr>
      <vt:lpstr>        ШАГ 4. Архитектоника кластерной организационно-управленческой структуры</vt:lpstr>
      <vt:lpstr>Презентация PowerPoint</vt:lpstr>
      <vt:lpstr>Апробация и диссеминация результатов деятельности КИП  5 Публикаций команды инноваторов КИП.  Участие в 4 конференциях всероссийского уровня </vt:lpstr>
      <vt:lpstr>   Апробация и диссеминация результатов деятельности КИП  семинары, совещания, КПК на базе школы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Зума</dc:creator>
  <cp:lastModifiedBy>Елена</cp:lastModifiedBy>
  <cp:revision>123</cp:revision>
  <dcterms:created xsi:type="dcterms:W3CDTF">2017-10-30T04:07:55Z</dcterms:created>
  <dcterms:modified xsi:type="dcterms:W3CDTF">2020-02-05T12:23:46Z</dcterms:modified>
</cp:coreProperties>
</file>