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73" r:id="rId2"/>
    <p:sldId id="333" r:id="rId3"/>
    <p:sldId id="334" r:id="rId4"/>
    <p:sldId id="336" r:id="rId5"/>
    <p:sldId id="337" r:id="rId6"/>
    <p:sldId id="340" r:id="rId7"/>
    <p:sldId id="341" r:id="rId8"/>
    <p:sldId id="342" r:id="rId9"/>
    <p:sldId id="344" r:id="rId10"/>
    <p:sldId id="345" r:id="rId11"/>
    <p:sldId id="343" r:id="rId12"/>
    <p:sldId id="347" r:id="rId13"/>
    <p:sldId id="346" r:id="rId14"/>
    <p:sldId id="349" r:id="rId15"/>
    <p:sldId id="348" r:id="rId16"/>
    <p:sldId id="350" r:id="rId17"/>
    <p:sldId id="351" r:id="rId18"/>
    <p:sldId id="352" r:id="rId19"/>
    <p:sldId id="353" r:id="rId20"/>
    <p:sldId id="354" r:id="rId21"/>
    <p:sldId id="360" r:id="rId22"/>
    <p:sldId id="35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79E7CD"/>
    <a:srgbClr val="49DFBB"/>
    <a:srgbClr val="FF0000"/>
    <a:srgbClr val="006600"/>
    <a:srgbClr val="3366FF"/>
    <a:srgbClr val="66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64" autoAdjust="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711B11-9D64-4A91-B0B2-AE9217E65E40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C7B8F0-511E-4341-9CEB-AB298CD2B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F2AE-59E1-4C85-8C27-346F55D8119E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369-CA5B-420C-9585-A90248746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BE36-07E7-4300-B71D-1FACD85F1C1A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49CC-83F4-448D-B5E5-2CE2A707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EDE8-A8CB-476E-81E4-A3E86B5CC01C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FE54-26E8-4D5C-8C75-2D61826C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EAE0-EEBE-4F98-8EC9-8A244E6F76A5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82BD-4253-4C5F-8F82-C1B5F60F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6DF2-634C-41C0-A2E4-70F0C3C5D928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6E3E-4E8E-4F33-A5F3-563E0D39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8211-4B5E-4CD4-A3BE-93D2D528E9C9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EDC2-2FCB-4433-AB3C-FA562878D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BB25-39DD-4AEB-9318-81DE37898883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8ED-E3D4-4659-BEE9-523317EAB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DF86-EBC8-4652-ADC1-0ADD8D9503D9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3A74-0584-4825-BB4B-1314AF23B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9C9-0C49-4EA6-BC80-A4D02CCCCE2D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9BEE-B504-44BD-9DC9-CBEE09A8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64507-6045-434A-B7B9-20CD0AC52DA2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C626-95C0-4B53-99D5-735D455FC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D2B5-8844-4936-87D9-3C3069D5D569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C5F6-23A2-41B5-908A-73EB4C0B3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0AF9618-9E24-4F28-BE1E-C17C503C60B5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7CCE78-FFD7-491D-B72B-06FCE7C1E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000125"/>
            <a:ext cx="7921625" cy="1439863"/>
          </a:xfrm>
        </p:spPr>
        <p:txBody>
          <a:bodyPr/>
          <a:lstStyle/>
          <a:p>
            <a:pPr marL="9207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marL="92075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 smtClean="0">
              <a:latin typeface="Times New Roman" pitchFamily="18" charset="0"/>
            </a:endParaRPr>
          </a:p>
          <a:p>
            <a:pPr marL="0" indent="93663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Представление положения об образовательном Форуме  Краснодарского края «Инновационный поиск</a:t>
            </a:r>
            <a:r>
              <a:rPr lang="ru-RU" sz="2800" b="1" dirty="0">
                <a:sym typeface="Symbol"/>
              </a:rPr>
              <a:t></a:t>
            </a:r>
            <a:r>
              <a:rPr lang="ru-RU" sz="2800" b="1" dirty="0"/>
              <a:t>2015»</a:t>
            </a:r>
          </a:p>
        </p:txBody>
      </p:sp>
      <p:sp>
        <p:nvSpPr>
          <p:cNvPr id="205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3A69FF38-B048-44E2-86DA-EFE89C1A31A8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2053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786188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86000"/>
            <a:ext cx="7786688" cy="2714625"/>
          </a:xfrm>
        </p:spPr>
        <p:txBody>
          <a:bodyPr/>
          <a:lstStyle/>
          <a:p>
            <a:pPr marL="0" indent="4492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Номинации,</a:t>
            </a:r>
            <a:r>
              <a:rPr lang="ru-RU" sz="2800" smtClean="0"/>
              <a:t> по которым  предоставляются материалы, определяются на основе принадлежности учебного заведения к одной из подсистем.</a:t>
            </a:r>
            <a:endParaRPr lang="ru-RU" sz="2800" b="1" smtClean="0"/>
          </a:p>
        </p:txBody>
      </p:sp>
      <p:sp>
        <p:nvSpPr>
          <p:cNvPr id="1126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CD14626D-2AF5-4E09-BA45-E23640800E95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1269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357188"/>
            <a:ext cx="10715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571500"/>
            <a:ext cx="8072438" cy="1439863"/>
          </a:xfrm>
        </p:spPr>
        <p:txBody>
          <a:bodyPr/>
          <a:lstStyle/>
          <a:p>
            <a:pPr indent="482600" algn="just">
              <a:buFontTx/>
              <a:buNone/>
              <a:tabLst>
                <a:tab pos="915988" algn="l"/>
              </a:tabLst>
            </a:pPr>
            <a:r>
              <a:rPr lang="ru-RU" sz="23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Дошкольное образование</a:t>
            </a:r>
            <a:endParaRPr lang="ru-RU" sz="2300" smtClean="0">
              <a:solidFill>
                <a:srgbClr val="CC0000"/>
              </a:solidFill>
              <a:ea typeface="Sylfaen" pitchFamily="18" charset="0"/>
              <a:cs typeface="Times New Roman" pitchFamily="18" charset="0"/>
            </a:endParaRPr>
          </a:p>
          <a:p>
            <a:pPr indent="482600" algn="just">
              <a:tabLst>
                <a:tab pos="91598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Эффективная реализация федерального государственного образовательного стандарта дошкольного образования (модели управления, система оценки качества, формирование предметно-пространственной развивающей образовательной среды).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Развитие частно-государственного партнерства, в системе дошкольного образования.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Современные и эффективные формы работы с родителями воспитанников.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Разработка регионального компонента содержания образования и/или региональных моделей социализации и воспитания в образовательных организациях дошкольного образования.</a:t>
            </a:r>
          </a:p>
        </p:txBody>
      </p:sp>
      <p:sp>
        <p:nvSpPr>
          <p:cNvPr id="1229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F49FF301-15FC-4DB1-A884-21A8F98C44FB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12293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357188"/>
            <a:ext cx="785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476250"/>
            <a:ext cx="8328025" cy="1439863"/>
          </a:xfrm>
        </p:spPr>
        <p:txBody>
          <a:bodyPr/>
          <a:lstStyle/>
          <a:p>
            <a:pPr indent="482600" algn="just">
              <a:buFontTx/>
              <a:buNone/>
              <a:tabLst>
                <a:tab pos="915988" algn="l"/>
              </a:tabLst>
            </a:pPr>
            <a:r>
              <a:rPr lang="ru-RU" sz="24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Общее образование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Эффективные модели реализации федеральных государственных образовательных стандартов начального, основного общего образования (преемственность, индивидуализация образовательных траекторий, внеурочная деятельность, коррекционная работа).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Институционализация сетевого взаимодействия образовательных организаций и профессиональных сообществ: модели, механизмы, технологии.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Реализация концепции математического образования.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Создание, внедрение и эффективность системы оценки качества и востребованности образовательных услуг.</a:t>
            </a:r>
          </a:p>
          <a:p>
            <a:pPr indent="482600" algn="just">
              <a:tabLst>
                <a:tab pos="91598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Внедрение современных и эффективных моделей, обеспечивающих успешную социализацию, личностное и профессиональное самоопределение обучающихся.</a:t>
            </a:r>
          </a:p>
          <a:p>
            <a:pPr indent="482600" algn="just" eaLnBrk="1" hangingPunct="1">
              <a:buFontTx/>
              <a:buNone/>
              <a:tabLst>
                <a:tab pos="915988" algn="l"/>
              </a:tabLst>
            </a:pPr>
            <a:endParaRPr lang="ru-RU" sz="2200" b="1" smtClean="0">
              <a:ea typeface="Sylfaen" pitchFamily="18" charset="0"/>
              <a:cs typeface="Times New Roman" pitchFamily="18" charset="0"/>
            </a:endParaRPr>
          </a:p>
        </p:txBody>
      </p:sp>
      <p:sp>
        <p:nvSpPr>
          <p:cNvPr id="133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9C58DDD7-163F-4215-9C63-B18675DDAEA9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13317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21431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357188"/>
            <a:ext cx="8429625" cy="1439862"/>
          </a:xfrm>
        </p:spPr>
        <p:txBody>
          <a:bodyPr/>
          <a:lstStyle/>
          <a:p>
            <a:pPr indent="482600" algn="just">
              <a:tabLst>
                <a:tab pos="909638" algn="l"/>
              </a:tabLst>
            </a:pPr>
            <a:r>
              <a:rPr lang="ru-RU" sz="21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Дополнительное образование детей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Реализация актуальных направлений развития организаций дополнительного образования детей (техническое, естественнонаучное, математическое, туристско-краеведческое, спортивно-оздоровительное) в работе с одаренными детьми или/и с детьми с ограниченными возможностями здоровья.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Современные и эффективные модели управление образовательными организациями дополнительного образования детей (нормативное и подушевое финансирование, сетевое взаимодействие).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Разработка учебно-методических комплексов, направленных на развитие творческого мышления учащихся и детской одарённости в разных сферах деятельности.</a:t>
            </a:r>
          </a:p>
          <a:p>
            <a:pPr indent="482600" algn="just">
              <a:buFontTx/>
              <a:buNone/>
              <a:tabLst>
                <a:tab pos="909638" algn="l"/>
              </a:tabLst>
            </a:pPr>
            <a:r>
              <a:rPr lang="ru-RU" sz="2100" b="1" smtClean="0">
                <a:ea typeface="Sylfaen" pitchFamily="18" charset="0"/>
                <a:cs typeface="Times New Roman" pitchFamily="18" charset="0"/>
              </a:rPr>
              <a:t>Реализация регионального компонента содержания образования и /или региональных моделей социализации и воспитания учащихся.</a:t>
            </a:r>
          </a:p>
        </p:txBody>
      </p:sp>
      <p:sp>
        <p:nvSpPr>
          <p:cNvPr id="1434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2811D165-0220-4B19-A35A-3AEB802F23A4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14341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"/>
            <a:ext cx="857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500063"/>
            <a:ext cx="7715250" cy="1439862"/>
          </a:xfrm>
        </p:spPr>
        <p:txBody>
          <a:bodyPr/>
          <a:lstStyle/>
          <a:p>
            <a:pPr indent="457200" algn="just">
              <a:buFontTx/>
              <a:buNone/>
              <a:tabLst>
                <a:tab pos="909638" algn="l"/>
              </a:tabLst>
            </a:pPr>
            <a:r>
              <a:rPr lang="ru-RU" sz="2400" b="1" smtClean="0">
                <a:solidFill>
                  <a:srgbClr val="C00000"/>
                </a:solidFill>
                <a:ea typeface="Sylfaen" pitchFamily="18" charset="0"/>
                <a:cs typeface="Times New Roman" pitchFamily="18" charset="0"/>
              </a:rPr>
              <a:t>Коррекционное и инклюзивное образование</a:t>
            </a:r>
            <a:endParaRPr lang="ru-RU" sz="2400" smtClean="0">
              <a:solidFill>
                <a:srgbClr val="C00000"/>
              </a:solidFill>
              <a:ea typeface="Sylfaen" pitchFamily="18" charset="0"/>
              <a:cs typeface="Times New Roman" pitchFamily="18" charset="0"/>
            </a:endParaRPr>
          </a:p>
          <a:p>
            <a:pPr indent="457200" algn="just">
              <a:tabLst>
                <a:tab pos="909638" algn="l"/>
              </a:tabLst>
            </a:pPr>
            <a:r>
              <a:rPr lang="ru-RU" sz="2200" b="1" smtClean="0">
                <a:ea typeface="Sylfaen" pitchFamily="18" charset="0"/>
                <a:cs typeface="Times New Roman" pitchFamily="18" charset="0"/>
              </a:rPr>
              <a:t>Формирование моделей успешной социализации обучающихся и выпускников коррекционных образовательных учреждений.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200" b="1" smtClean="0">
                <a:ea typeface="Sylfaen" pitchFamily="18" charset="0"/>
                <a:cs typeface="Times New Roman" pitchFamily="18" charset="0"/>
              </a:rPr>
              <a:t>Инновационные модели обучения, воспитания и развития личности учащихся с ограниченными возможностями здоровья.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200" b="1" smtClean="0">
                <a:ea typeface="Sylfaen" pitchFamily="18" charset="0"/>
                <a:cs typeface="Times New Roman" pitchFamily="18" charset="0"/>
              </a:rPr>
              <a:t>Инновационные модели психолого-медико-педагогического сопровождения обучающихся с ограниченными возможностями здоровья.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200" b="1" smtClean="0">
                <a:ea typeface="Sylfaen" pitchFamily="18" charset="0"/>
                <a:cs typeface="Times New Roman" pitchFamily="18" charset="0"/>
              </a:rPr>
              <a:t>Современные и эффективные модели управления специальным коррекционным учреждением (система оценки качества, формирование развивающей среды).</a:t>
            </a:r>
          </a:p>
        </p:txBody>
      </p:sp>
      <p:sp>
        <p:nvSpPr>
          <p:cNvPr id="153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F8279238-110F-42BA-A08F-3E49532CA5B1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15365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928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6390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428625"/>
            <a:ext cx="8001000" cy="1439863"/>
          </a:xfrm>
        </p:spPr>
        <p:txBody>
          <a:bodyPr/>
          <a:lstStyle/>
          <a:p>
            <a:pPr indent="457200" algn="just">
              <a:buFontTx/>
              <a:buNone/>
              <a:tabLst>
                <a:tab pos="909638" algn="l"/>
              </a:tabLst>
            </a:pPr>
            <a:r>
              <a:rPr lang="ru-RU" sz="2300" b="1" smtClean="0">
                <a:solidFill>
                  <a:srgbClr val="CC0000"/>
                </a:solidFill>
                <a:ea typeface="Sylfaen" pitchFamily="18" charset="0"/>
                <a:cs typeface="Times New Roman" pitchFamily="18" charset="0"/>
              </a:rPr>
              <a:t>Среднее профессиональное образование</a:t>
            </a:r>
            <a:endParaRPr lang="ru-RU" sz="2300" smtClean="0">
              <a:solidFill>
                <a:srgbClr val="CC0000"/>
              </a:solidFill>
              <a:ea typeface="Sylfaen" pitchFamily="18" charset="0"/>
              <a:cs typeface="Times New Roman" pitchFamily="18" charset="0"/>
            </a:endParaRPr>
          </a:p>
          <a:p>
            <a:pPr indent="457200" algn="just">
              <a:tabLst>
                <a:tab pos="90963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Инновационные подходы в развитии государственно-частного партнерства в системе среднего профессионального образования.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Современные модели формирования предпринимательских компетенций выпускников профессиональной школы.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Повышение качества педагогического образования и привлекательности профессии педагога в условиях сетевого взаимодействия (детский сад-школа-колледж, вуз).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Воспитательная система профессионального образовательного учреждения как фактор развития нравственного потенциала человека труда.</a:t>
            </a:r>
          </a:p>
          <a:p>
            <a:pPr indent="457200" algn="just">
              <a:tabLst>
                <a:tab pos="909638" algn="l"/>
              </a:tabLst>
            </a:pPr>
            <a:r>
              <a:rPr lang="ru-RU" sz="2300" b="1" smtClean="0">
                <a:ea typeface="Sylfaen" pitchFamily="18" charset="0"/>
                <a:cs typeface="Times New Roman" pitchFamily="18" charset="0"/>
              </a:rPr>
              <a:t>Профессиональное становление и сопровождение молодежи: методика и практика</a:t>
            </a:r>
            <a:r>
              <a:rPr lang="ru-RU" sz="2300" smtClean="0">
                <a:ea typeface="Sylfae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F49890B3-CD4D-4DCB-9E2C-186136C7FC0B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6389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2500313"/>
            <a:ext cx="8001000" cy="1439862"/>
          </a:xfrm>
        </p:spPr>
        <p:txBody>
          <a:bodyPr/>
          <a:lstStyle/>
          <a:p>
            <a:pPr indent="457200" algn="just">
              <a:tabLst>
                <a:tab pos="909638" algn="l"/>
              </a:tabLst>
            </a:pPr>
            <a:r>
              <a:rPr lang="ru-RU" sz="2800" smtClean="0"/>
              <a:t>Претендовать на получение статуса Краевой инновационной площадки могут лишь организации, </a:t>
            </a:r>
            <a:r>
              <a:rPr lang="ru-RU" sz="2800" b="1" smtClean="0"/>
              <a:t>занявших 1 и 2 места в номинациях и подсистемах и получившие не менее 80% от наибольшего балла.</a:t>
            </a:r>
            <a:endParaRPr lang="ru-RU" sz="2800" smtClean="0">
              <a:ea typeface="Sylfae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693A49FC-0DF6-4B19-ACCB-0BC9CFC5F1A1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17413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843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357313"/>
            <a:ext cx="8001000" cy="1439862"/>
          </a:xfrm>
        </p:spPr>
        <p:txBody>
          <a:bodyPr/>
          <a:lstStyle/>
          <a:p>
            <a:pPr algn="just" eaLnBrk="1" hangingPunct="1"/>
            <a:r>
              <a:rPr lang="ru-RU" sz="2400" b="1" smtClean="0"/>
              <a:t>На первом этапе конкурса (заочном) работы проходят техническую экспертизу, оценивается качество заполнения заявки и паспорта инновационного продукта.</a:t>
            </a:r>
          </a:p>
          <a:p>
            <a:pPr algn="just" eaLnBrk="1" hangingPunct="1"/>
            <a:r>
              <a:rPr lang="ru-RU" sz="2400" b="1" smtClean="0"/>
              <a:t>На втором этапе конкурса (заочном) оценивается качество инновационного продукта по представленным материалам.</a:t>
            </a:r>
          </a:p>
          <a:p>
            <a:pPr algn="just" eaLnBrk="1" hangingPunct="1"/>
            <a:r>
              <a:rPr lang="ru-RU" sz="2400" b="1" smtClean="0"/>
              <a:t>На третьем этапе конкурса (очном) инновационный продукт презентуется авторами. </a:t>
            </a:r>
          </a:p>
        </p:txBody>
      </p:sp>
      <p:sp>
        <p:nvSpPr>
          <p:cNvPr id="1843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C14125FC-7B71-408F-A505-A9075B149F35}" type="slidenum">
              <a:rPr lang="ru-RU" smtClean="0"/>
              <a:pPr/>
              <a:t>17</a:t>
            </a:fld>
            <a:endParaRPr lang="ru-RU" smtClean="0"/>
          </a:p>
        </p:txBody>
      </p:sp>
      <p:pic>
        <p:nvPicPr>
          <p:cNvPr id="18437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357313"/>
            <a:ext cx="8001000" cy="1439862"/>
          </a:xfrm>
        </p:spPr>
        <p:txBody>
          <a:bodyPr/>
          <a:lstStyle/>
          <a:p>
            <a:pPr indent="14288" algn="just"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>1 этап - организационный (заочный): </a:t>
            </a:r>
          </a:p>
          <a:p>
            <a:pPr indent="14288" algn="just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с 15.04.15 по 1.06.15 года</a:t>
            </a:r>
          </a:p>
          <a:p>
            <a:pPr indent="14288" algn="just" eaLnBrk="1" hangingPunct="1">
              <a:buFontTx/>
              <a:buNone/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II этап - экспертиза инновационных продуктов (заочный): </a:t>
            </a:r>
          </a:p>
          <a:p>
            <a:pPr indent="14288" algn="just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с 10.06.2015 по 30.06.2015 года</a:t>
            </a:r>
          </a:p>
          <a:p>
            <a:pPr indent="14288" algn="just">
              <a:buFontTx/>
              <a:buNone/>
            </a:pPr>
            <a:r>
              <a:rPr lang="ru-RU" sz="2800" b="1" smtClean="0">
                <a:solidFill>
                  <a:srgbClr val="C00000"/>
                </a:solidFill>
                <a:cs typeface="Times New Roman" pitchFamily="18" charset="0"/>
              </a:rPr>
              <a:t>III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- защита инновационных продуктов (очный):</a:t>
            </a:r>
          </a:p>
          <a:p>
            <a:pPr indent="14288" algn="just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с 12.10.2015  по 12.11.2015 года</a:t>
            </a:r>
            <a:endParaRPr lang="ru-RU" sz="2800" b="1" smtClean="0">
              <a:latin typeface="Times New Roman" pitchFamily="18" charset="0"/>
            </a:endParaRPr>
          </a:p>
          <a:p>
            <a:pPr indent="14288" algn="just" eaLnBrk="1" hangingPunct="1">
              <a:buFontTx/>
              <a:buNone/>
            </a:pPr>
            <a:endParaRPr lang="ru-RU" sz="2800" b="1" smtClean="0">
              <a:latin typeface="Times New Roman" pitchFamily="18" charset="0"/>
            </a:endParaRPr>
          </a:p>
          <a:p>
            <a:pPr indent="14288" eaLnBrk="1" hangingPunct="1"/>
            <a:endParaRPr lang="ru-RU" sz="2400" smtClean="0"/>
          </a:p>
        </p:txBody>
      </p:sp>
      <p:sp>
        <p:nvSpPr>
          <p:cNvPr id="1946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B58C90C3-6BA4-41D9-A978-3B92FA95643B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19461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28625"/>
            <a:ext cx="1000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2143125"/>
            <a:ext cx="8001000" cy="1439863"/>
          </a:xfrm>
        </p:spPr>
        <p:txBody>
          <a:bodyPr/>
          <a:lstStyle/>
          <a:p>
            <a:pPr marL="0" indent="542925" algn="just">
              <a:buFontTx/>
              <a:buNone/>
              <a:tabLst>
                <a:tab pos="606425" algn="l"/>
              </a:tabLst>
            </a:pPr>
            <a:r>
              <a:rPr lang="ru-RU" sz="2800" b="1" smtClean="0">
                <a:cs typeface="Times New Roman" pitchFamily="18" charset="0"/>
              </a:rPr>
              <a:t>Все допущенные к </a:t>
            </a:r>
            <a:r>
              <a:rPr lang="en-US" sz="2800" b="1" smtClean="0">
                <a:cs typeface="Times New Roman" pitchFamily="18" charset="0"/>
              </a:rPr>
              <a:t>III</a:t>
            </a:r>
            <a:r>
              <a:rPr lang="ru-RU" sz="2800" b="1" smtClean="0">
                <a:cs typeface="Times New Roman" pitchFamily="18" charset="0"/>
              </a:rPr>
              <a:t>-му этапу участники находятся в равных стартовых условиях.</a:t>
            </a:r>
            <a:endParaRPr lang="ru-RU" sz="2800" b="1" smtClean="0"/>
          </a:p>
        </p:txBody>
      </p:sp>
      <p:sp>
        <p:nvSpPr>
          <p:cNvPr id="2048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5C860F57-B09B-4925-9F72-D0BFCF595ACD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20485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5718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307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500188"/>
            <a:ext cx="7921625" cy="1439862"/>
          </a:xfrm>
        </p:spPr>
        <p:txBody>
          <a:bodyPr/>
          <a:lstStyle/>
          <a:p>
            <a:pPr marL="92075" indent="0"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marL="92075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Изменения и дополнения, внесенные в Положение   об образовательном Форуме Краснодарского края</a:t>
            </a:r>
            <a:br>
              <a:rPr lang="ru-RU" sz="2800" b="1" smtClean="0"/>
            </a:br>
            <a:r>
              <a:rPr lang="ru-RU" sz="2800" b="1" smtClean="0"/>
              <a:t>«Инновационный поиск - 2015»</a:t>
            </a:r>
            <a:endParaRPr lang="ru-RU" sz="2800" b="1" i="1" smtClean="0">
              <a:latin typeface="Times New Roman" pitchFamily="18" charset="0"/>
            </a:endParaRPr>
          </a:p>
        </p:txBody>
      </p:sp>
      <p:sp>
        <p:nvSpPr>
          <p:cNvPr id="307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8ECED324-BE1E-4D57-B60E-DF02B094620C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3077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4000500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152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052513"/>
            <a:ext cx="8001000" cy="7858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0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Критерии экспертизы инновационных продуктов</a:t>
            </a:r>
          </a:p>
          <a:p>
            <a:pPr algn="ctr">
              <a:buFontTx/>
              <a:buNone/>
            </a:pPr>
            <a:endParaRPr lang="ru-RU" sz="30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31DB27E3-1E37-406D-BB89-5750EC6A5179}" type="slidenum">
              <a:rPr lang="ru-RU" smtClean="0"/>
              <a:pPr/>
              <a:t>20</a:t>
            </a:fld>
            <a:endParaRPr lang="ru-RU" smtClean="0"/>
          </a:p>
        </p:txBody>
      </p:sp>
      <p:graphicFrame>
        <p:nvGraphicFramePr>
          <p:cNvPr id="23637" name="Group 85"/>
          <p:cNvGraphicFramePr>
            <a:graphicFrameLocks noGrp="1"/>
          </p:cNvGraphicFramePr>
          <p:nvPr/>
        </p:nvGraphicFramePr>
        <p:xfrm>
          <a:off x="179388" y="2349500"/>
          <a:ext cx="8715375" cy="1682750"/>
        </p:xfrm>
        <a:graphic>
          <a:graphicData uri="http://schemas.openxmlformats.org/drawingml/2006/table">
            <a:tbl>
              <a:tblPr/>
              <a:tblGrid>
                <a:gridCol w="2089150"/>
                <a:gridCol w="2303462"/>
                <a:gridCol w="2376488"/>
                <a:gridCol w="1946275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экспертизы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Уровни оценивания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уровень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(0-4 баллов)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Достаточный уровень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(5-8 баллов)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(9-10 баллов)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409" marR="33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3" name="Рисунок 15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14313"/>
            <a:ext cx="1071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14313"/>
            <a:ext cx="7458075" cy="23510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Критерии экспертизы инновационных продуктов</a:t>
            </a:r>
          </a:p>
          <a:p>
            <a:pPr marL="0" indent="0" algn="ctr">
              <a:lnSpc>
                <a:spcPct val="95000"/>
              </a:lnSpc>
              <a:buFontTx/>
              <a:buNone/>
            </a:pPr>
            <a:endParaRPr lang="ru-RU" b="1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 разработанного инновационного продукта.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Инновационность (новизна продукта).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(возможность использования продукта в массовой практике).</a:t>
            </a:r>
            <a:endParaRPr 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Полнота  и согласованность описания структурных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компонентов представленного инновационного продукта.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Логика изложения представленного материала.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реализации разработанного инновационного продукта.</a:t>
            </a:r>
            <a:endParaRPr 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и экономическая эффективность.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2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трансляции опыта</a:t>
            </a:r>
            <a:endParaRPr 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</a:pPr>
            <a:endParaRPr lang="ru-RU" sz="26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</a:pPr>
            <a:endParaRPr lang="ru-RU" sz="20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Номер слайда 6"/>
          <p:cNvSpPr txBox="1">
            <a:spLocks noGrp="1"/>
          </p:cNvSpPr>
          <p:nvPr/>
        </p:nvSpPr>
        <p:spPr bwMode="auto">
          <a:xfrm>
            <a:off x="0" y="6429375"/>
            <a:ext cx="357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E8EB4CA-1989-4E90-A5B0-C243F9551A53}" type="slidenum">
              <a:rPr lang="ru-RU" sz="1400"/>
              <a:pPr algn="r"/>
              <a:t>21</a:t>
            </a:fld>
            <a:endParaRPr lang="ru-RU" sz="1400"/>
          </a:p>
        </p:txBody>
      </p:sp>
      <p:pic>
        <p:nvPicPr>
          <p:cNvPr id="22533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2355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7C7EF8A9-7BBA-47F8-A041-4A8E49720A5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3556" name="Прямоугольник 15"/>
          <p:cNvSpPr>
            <a:spLocks noChangeArrowheads="1"/>
          </p:cNvSpPr>
          <p:nvPr/>
        </p:nvSpPr>
        <p:spPr bwMode="auto">
          <a:xfrm>
            <a:off x="500063" y="285750"/>
            <a:ext cx="8215312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lvl="1" algn="ctr">
              <a:lnSpc>
                <a:spcPct val="80000"/>
              </a:lnSpc>
            </a:pPr>
            <a:endParaRPr lang="ru-RU" sz="2000" b="1">
              <a:solidFill>
                <a:srgbClr val="C00000"/>
              </a:solidFill>
            </a:endParaRPr>
          </a:p>
          <a:p>
            <a:pPr marL="273050" lvl="1" algn="ctr">
              <a:lnSpc>
                <a:spcPct val="80000"/>
              </a:lnSpc>
            </a:pPr>
            <a:r>
              <a:rPr lang="ru-RU" sz="2000" b="1">
                <a:solidFill>
                  <a:srgbClr val="C00000"/>
                </a:solidFill>
              </a:rPr>
              <a:t>Общие недостатки представленных на форум</a:t>
            </a:r>
          </a:p>
          <a:p>
            <a:pPr marL="273050" lvl="1" algn="ctr">
              <a:lnSpc>
                <a:spcPct val="80000"/>
              </a:lnSpc>
            </a:pPr>
            <a:r>
              <a:rPr lang="ru-RU" sz="2000" b="1">
                <a:solidFill>
                  <a:srgbClr val="C00000"/>
                </a:solidFill>
              </a:rPr>
              <a:t> «Инновационный поиск - 2014» работ</a:t>
            </a:r>
          </a:p>
          <a:p>
            <a:pPr marL="273050" lvl="1" algn="just">
              <a:lnSpc>
                <a:spcPct val="80000"/>
              </a:lnSpc>
            </a:pPr>
            <a:endParaRPr lang="ru-RU" sz="2000" b="1"/>
          </a:p>
          <a:p>
            <a:pPr marL="273050" lvl="1" algn="just">
              <a:lnSpc>
                <a:spcPct val="80000"/>
              </a:lnSpc>
              <a:buFont typeface="Arial" charset="0"/>
              <a:buChar char="•"/>
            </a:pPr>
            <a:r>
              <a:rPr lang="ru-RU" sz="2000" b="1"/>
              <a:t>Название инновационного проекта не во всем совпадает с представленным содержанием;</a:t>
            </a:r>
          </a:p>
          <a:p>
            <a:pPr marL="273050" lvl="1" algn="just">
              <a:lnSpc>
                <a:spcPct val="80000"/>
              </a:lnSpc>
              <a:buFont typeface="Arial" charset="0"/>
              <a:buChar char="•"/>
            </a:pPr>
            <a:endParaRPr lang="ru-RU" sz="2000" b="1"/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endParaRPr lang="ru-RU" sz="2000" b="1"/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r>
              <a:rPr lang="ru-RU" sz="2000" b="1"/>
              <a:t>отсутствует или нарушена логика изложения материала, часто описывается работа ОО, а не сама инновация; </a:t>
            </a:r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endParaRPr lang="ru-RU" sz="2000" b="1"/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r>
              <a:rPr lang="ru-RU" sz="2000" b="1"/>
              <a:t>присутствуют громоздкие описания актуальности темы, не во всех работах указаны цели разработки инновационной идеи и не изложена сама инновационная деятельность,  процесс получения инновационного продукта; </a:t>
            </a:r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endParaRPr lang="ru-RU" sz="2000" b="1"/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r>
              <a:rPr lang="ru-RU" sz="2000" b="1"/>
              <a:t>не прописывается логическая цепочка получения инновационного продукта от идеи до результата; </a:t>
            </a:r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endParaRPr lang="ru-RU" sz="2000" b="1"/>
          </a:p>
          <a:p>
            <a:pPr indent="93663" algn="just">
              <a:lnSpc>
                <a:spcPct val="80000"/>
              </a:lnSpc>
              <a:buFont typeface="Arial" charset="0"/>
              <a:buChar char="•"/>
            </a:pPr>
            <a:r>
              <a:rPr lang="ru-RU" sz="2000" b="1"/>
              <a:t>отсутствуют предложения по практическому применению полученного результата и возможности его широкого распространения (трансляции) в образовательном пространстве края.</a:t>
            </a:r>
            <a:r>
              <a:rPr lang="ru-RU" sz="2200" b="1"/>
              <a:t> </a:t>
            </a:r>
          </a:p>
        </p:txBody>
      </p:sp>
      <p:pic>
        <p:nvPicPr>
          <p:cNvPr id="23557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143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7921625" cy="1439862"/>
          </a:xfrm>
        </p:spPr>
        <p:txBody>
          <a:bodyPr/>
          <a:lstStyle/>
          <a:p>
            <a:pPr marL="0" indent="265113" algn="ctr" eaLnBrk="1" hangingPunct="1">
              <a:lnSpc>
                <a:spcPct val="90000"/>
              </a:lnSpc>
              <a:buFontTx/>
              <a:buNone/>
              <a:tabLst>
                <a:tab pos="265113" algn="l"/>
              </a:tabLst>
            </a:pPr>
            <a:endParaRPr lang="ru-RU" sz="2400" b="1" smtClean="0">
              <a:latin typeface="Times New Roman" pitchFamily="18" charset="0"/>
            </a:endParaRPr>
          </a:p>
          <a:p>
            <a:pPr marL="444500" lvl="1" indent="987425" algn="just">
              <a:buClr>
                <a:srgbClr val="000000"/>
              </a:buClr>
              <a:buFontTx/>
              <a:buNone/>
              <a:tabLst>
                <a:tab pos="265113" algn="l"/>
              </a:tabLst>
            </a:pPr>
            <a:r>
              <a:rPr lang="ru-RU" b="1" smtClean="0">
                <a:cs typeface="Times New Roman" pitchFamily="18" charset="0"/>
              </a:rPr>
              <a:t>Краевой образовательный Форум Краснодарского края «Инновационный поиск» - </a:t>
            </a:r>
            <a:r>
              <a:rPr lang="ru-RU" b="1" i="1" smtClean="0">
                <a:cs typeface="Times New Roman" pitchFamily="18" charset="0"/>
              </a:rPr>
              <a:t>это образовательный проект, который проходит в течение всего года и включает в себя систему конкурсов, семинаров, фестивалей, круглых столов, конференций, направленных на выявление инновационного потенциала образовательных организаций края.</a:t>
            </a:r>
            <a:endParaRPr lang="ru-RU" b="1" i="1" smtClean="0"/>
          </a:p>
        </p:txBody>
      </p:sp>
      <p:sp>
        <p:nvSpPr>
          <p:cNvPr id="410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D55BF08C-B8B5-44D0-8D35-E89C68F19590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4101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5718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5125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333375"/>
            <a:ext cx="7632700" cy="1439863"/>
          </a:xfrm>
        </p:spPr>
        <p:txBody>
          <a:bodyPr/>
          <a:lstStyle/>
          <a:p>
            <a:pPr indent="200025" algn="just" eaLnBrk="1" hangingPunct="1">
              <a:buFontTx/>
              <a:buNone/>
            </a:pPr>
            <a:r>
              <a:rPr lang="ru-RU" sz="2400" b="1" smtClean="0">
                <a:solidFill>
                  <a:srgbClr val="CC0000"/>
                </a:solidFill>
              </a:rPr>
              <a:t>Цель конкурса</a:t>
            </a:r>
            <a:r>
              <a:rPr lang="ru-RU" sz="2400" b="1" smtClean="0"/>
              <a:t> - пропаганды инновационного опыта, инновационных продуктов (новшеств). </a:t>
            </a:r>
          </a:p>
          <a:p>
            <a:pPr marL="942975" lvl="1" indent="-220663" algn="just">
              <a:buClr>
                <a:srgbClr val="000000"/>
              </a:buClr>
              <a:buFontTx/>
              <a:buNone/>
            </a:pPr>
            <a:endParaRPr lang="ru-RU" sz="20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marL="942975" lvl="1" indent="-220663" algn="just"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CC0000"/>
                </a:solidFill>
                <a:cs typeface="Times New Roman" pitchFamily="18" charset="0"/>
              </a:rPr>
              <a:t>Задачами Конкурса являются:</a:t>
            </a:r>
            <a:endParaRPr lang="ru-RU" sz="2400" b="1" smtClean="0">
              <a:solidFill>
                <a:srgbClr val="CC0000"/>
              </a:solidFill>
            </a:endParaRPr>
          </a:p>
          <a:p>
            <a:pPr indent="200025" algn="just"/>
            <a:r>
              <a:rPr lang="ru-RU" sz="2400" b="1" smtClean="0">
                <a:cs typeface="Times New Roman" pitchFamily="18" charset="0"/>
              </a:rPr>
              <a:t>повышение мотивации и стимулирование педагогических работников, способных разрабатывать инновации в образовательной практике, способствующие развитию системы образования Краснодарского края;</a:t>
            </a:r>
            <a:endParaRPr lang="ru-RU" sz="2400" b="1" smtClean="0"/>
          </a:p>
          <a:p>
            <a:pPr indent="200025" algn="just"/>
            <a:r>
              <a:rPr lang="ru-RU" sz="2400" b="1" smtClean="0">
                <a:cs typeface="Times New Roman" pitchFamily="18" charset="0"/>
              </a:rPr>
              <a:t>выявление продуктов инновационной деятельности образовательных организаций Краснодарского края;</a:t>
            </a:r>
            <a:endParaRPr lang="ru-RU" sz="2400" b="1" smtClean="0"/>
          </a:p>
          <a:p>
            <a:pPr indent="200025" algn="just"/>
            <a:r>
              <a:rPr lang="ru-RU" sz="2400" b="1" smtClean="0">
                <a:cs typeface="Times New Roman" pitchFamily="18" charset="0"/>
              </a:rPr>
              <a:t>распространение передового педагогического опыта учителей Краснодарского края.</a:t>
            </a:r>
            <a:endParaRPr lang="ru-RU" sz="2400" b="1" smtClean="0"/>
          </a:p>
          <a:p>
            <a:pPr indent="200025" algn="just" eaLnBrk="1" hangingPunct="1">
              <a:buFontTx/>
              <a:buNone/>
            </a:pPr>
            <a:endParaRPr lang="ru-RU" sz="2400" smtClean="0"/>
          </a:p>
        </p:txBody>
      </p:sp>
      <p:sp>
        <p:nvSpPr>
          <p:cNvPr id="51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B0CC0DF4-AA48-49FE-A507-0C61C858659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8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484313"/>
            <a:ext cx="8393113" cy="1439862"/>
          </a:xfrm>
        </p:spPr>
        <p:txBody>
          <a:bodyPr/>
          <a:lstStyle/>
          <a:p>
            <a:pPr marL="92075" indent="0"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marL="450850" lvl="1" indent="530225" algn="just">
              <a:buClr>
                <a:srgbClr val="000000"/>
              </a:buClr>
              <a:buFontTx/>
              <a:buNone/>
            </a:pPr>
            <a:r>
              <a:rPr lang="ru-RU" b="1" smtClean="0">
                <a:solidFill>
                  <a:srgbClr val="CC0000"/>
                </a:solidFill>
                <a:cs typeface="Times New Roman" pitchFamily="18" charset="0"/>
              </a:rPr>
              <a:t>Учредитель - </a:t>
            </a:r>
            <a:r>
              <a:rPr lang="ru-RU" b="1" smtClean="0">
                <a:cs typeface="Times New Roman" pitchFamily="18" charset="0"/>
              </a:rPr>
              <a:t>министерство образования и науки Краснодарского края.</a:t>
            </a:r>
            <a:endParaRPr lang="ru-RU" b="1" smtClean="0"/>
          </a:p>
          <a:p>
            <a:pPr marL="450850" lvl="1" indent="530225" algn="just">
              <a:buClr>
                <a:srgbClr val="000000"/>
              </a:buClr>
              <a:buFontTx/>
              <a:buNone/>
            </a:pPr>
            <a:r>
              <a:rPr lang="ru-RU" b="1" smtClean="0">
                <a:solidFill>
                  <a:srgbClr val="CC0000"/>
                </a:solidFill>
                <a:cs typeface="Times New Roman" pitchFamily="18" charset="0"/>
              </a:rPr>
              <a:t>Организатор</a:t>
            </a:r>
            <a:r>
              <a:rPr lang="ru-RU" b="1" smtClean="0">
                <a:solidFill>
                  <a:srgbClr val="006600"/>
                </a:solidFill>
                <a:cs typeface="Times New Roman" pitchFamily="18" charset="0"/>
              </a:rPr>
              <a:t> - государственное бюджетное образовательное учреждение дополнительного профессионального образования Краснодарского края «Краснодарский краевой институт дополнительного профессионального педагогического образования».</a:t>
            </a:r>
            <a:endParaRPr lang="ru-RU" b="1" smtClean="0">
              <a:solidFill>
                <a:srgbClr val="006600"/>
              </a:solidFill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6508C82D-7C29-4005-A43B-3325F32DB6E5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6149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7174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43000"/>
            <a:ext cx="8245475" cy="1439863"/>
          </a:xfrm>
        </p:spPr>
        <p:txBody>
          <a:bodyPr/>
          <a:lstStyle/>
          <a:p>
            <a:pPr indent="530225" algn="just" eaLnBrk="1" hangingPunct="1"/>
            <a:r>
              <a:rPr lang="ru-RU" sz="2800" b="1" smtClean="0"/>
              <a:t>В  конкурсе принимают участие государственные (муниципальные) и частные образовательные организации, подведомственные министерству образования и науки Краснодарского края и органам местного самоуправления, осуществляющим управление в сфере образования. </a:t>
            </a:r>
          </a:p>
          <a:p>
            <a:pPr indent="530225" algn="just" eaLnBrk="1" hangingPunct="1"/>
            <a:r>
              <a:rPr lang="ru-RU" sz="2800" b="1" smtClean="0">
                <a:solidFill>
                  <a:srgbClr val="CC0000"/>
                </a:solidFill>
              </a:rPr>
              <a:t>Индивидуальное участие к конкурсе  не допускаются.</a:t>
            </a:r>
          </a:p>
        </p:txBody>
      </p:sp>
      <p:sp>
        <p:nvSpPr>
          <p:cNvPr id="717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308E0D2F-A6CE-4EFB-B478-78EFEFD70369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7173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8198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0" y="2428875"/>
            <a:ext cx="7358063" cy="1439863"/>
          </a:xfrm>
        </p:spPr>
        <p:txBody>
          <a:bodyPr/>
          <a:lstStyle/>
          <a:p>
            <a:pPr indent="530225" algn="just" eaLnBrk="1" hangingPunct="1"/>
            <a:r>
              <a:rPr lang="ru-RU" sz="2800" b="1" smtClean="0">
                <a:solidFill>
                  <a:srgbClr val="CC0000"/>
                </a:solidFill>
              </a:rPr>
              <a:t>Представленный инновационный продукт должен быть частично или полностью  апробирован на уровне муниципалитета.</a:t>
            </a:r>
          </a:p>
        </p:txBody>
      </p:sp>
      <p:sp>
        <p:nvSpPr>
          <p:cNvPr id="819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B1D55F50-7494-49A7-8270-10CA9AB21351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8197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285750"/>
            <a:ext cx="12144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25" y="1143000"/>
            <a:ext cx="7358063" cy="14398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800" smtClean="0"/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</a:rPr>
              <a:t>На Форум может быть представлен один из </a:t>
            </a:r>
            <a:r>
              <a:rPr lang="ru-RU" sz="2800" b="1" i="1" smtClean="0">
                <a:solidFill>
                  <a:srgbClr val="CC0000"/>
                </a:solidFill>
              </a:rPr>
              <a:t>видов</a:t>
            </a:r>
            <a:r>
              <a:rPr lang="ru-RU" sz="2800" b="1" smtClean="0">
                <a:solidFill>
                  <a:srgbClr val="CC0000"/>
                </a:solidFill>
              </a:rPr>
              <a:t> инновационного продукта: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800" b="1" smtClean="0">
              <a:solidFill>
                <a:srgbClr val="CC0000"/>
              </a:solidFill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ru-RU" sz="2800" b="1" smtClean="0"/>
              <a:t>инновационный проект;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sz="2800" b="1" smtClean="0"/>
              <a:t>инновационная программа;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sz="2800" b="1" smtClean="0"/>
              <a:t>инновационный учебно-методический комплекс</a:t>
            </a:r>
            <a:r>
              <a:rPr lang="ru-RU" sz="2800" smtClean="0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922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D5B0C3E7-E1A5-4E98-87C4-118744AA8F62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9221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214313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9"/>
          <p:cNvGrpSpPr>
            <a:grpSpLocks/>
          </p:cNvGrpSpPr>
          <p:nvPr/>
        </p:nvGrpSpPr>
        <p:grpSpPr bwMode="auto">
          <a:xfrm>
            <a:off x="0" y="836613"/>
            <a:ext cx="9144000" cy="5041900"/>
            <a:chOff x="0" y="754"/>
            <a:chExt cx="5760" cy="3176"/>
          </a:xfrm>
        </p:grpSpPr>
        <p:sp>
          <p:nvSpPr>
            <p:cNvPr id="10246" name="Rectangle 8"/>
            <p:cNvSpPr>
              <a:spLocks noChangeArrowheads="1"/>
            </p:cNvSpPr>
            <p:nvPr/>
          </p:nvSpPr>
          <p:spPr bwMode="auto">
            <a:xfrm>
              <a:off x="565" y="1117"/>
              <a:ext cx="5195" cy="231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282" y="1479"/>
              <a:ext cx="282" cy="36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565" y="1117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Rectangle 11"/>
            <p:cNvSpPr>
              <a:spLocks noChangeArrowheads="1"/>
            </p:cNvSpPr>
            <p:nvPr/>
          </p:nvSpPr>
          <p:spPr bwMode="auto">
            <a:xfrm>
              <a:off x="847" y="754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>
              <a:off x="847" y="1117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565" y="1480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Rectangle 15"/>
            <p:cNvSpPr>
              <a:spLocks noChangeArrowheads="1"/>
            </p:cNvSpPr>
            <p:nvPr/>
          </p:nvSpPr>
          <p:spPr bwMode="auto">
            <a:xfrm>
              <a:off x="282" y="1843"/>
              <a:ext cx="282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Rectangle 16"/>
            <p:cNvSpPr>
              <a:spLocks noChangeArrowheads="1"/>
            </p:cNvSpPr>
            <p:nvPr/>
          </p:nvSpPr>
          <p:spPr bwMode="auto">
            <a:xfrm>
              <a:off x="0" y="1843"/>
              <a:ext cx="282" cy="3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Rectangle 17"/>
            <p:cNvSpPr>
              <a:spLocks noChangeArrowheads="1"/>
            </p:cNvSpPr>
            <p:nvPr/>
          </p:nvSpPr>
          <p:spPr bwMode="auto">
            <a:xfrm>
              <a:off x="282" y="2206"/>
              <a:ext cx="288" cy="36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Rectangle 18"/>
            <p:cNvSpPr>
              <a:spLocks noChangeArrowheads="1"/>
            </p:cNvSpPr>
            <p:nvPr/>
          </p:nvSpPr>
          <p:spPr bwMode="auto">
            <a:xfrm>
              <a:off x="2488" y="3612"/>
              <a:ext cx="3272" cy="318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143000"/>
            <a:ext cx="7813675" cy="1439863"/>
          </a:xfrm>
        </p:spPr>
        <p:txBody>
          <a:bodyPr/>
          <a:lstStyle/>
          <a:p>
            <a:pPr marL="0" indent="5429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>
                <a:solidFill>
                  <a:srgbClr val="CC0000"/>
                </a:solidFill>
              </a:rPr>
              <a:t>Все участники Форума </a:t>
            </a:r>
            <a:r>
              <a:rPr lang="ru-RU" sz="2600" b="1" smtClean="0">
                <a:solidFill>
                  <a:srgbClr val="CC0000"/>
                </a:solidFill>
              </a:rPr>
              <a:t>распределяются по группам на основе принадлежности учебного заведения к одной из подсистем: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sz="2600" b="1" smtClean="0"/>
              <a:t>дошкольные образовательные организации (ДОО);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sz="2600" b="1" smtClean="0"/>
              <a:t>общеобразовательные организации (ОО);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sz="2600" b="1" smtClean="0"/>
              <a:t>коррекционные образовательные организации (КОО);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sz="2600" b="1" smtClean="0"/>
              <a:t>образовательные организации дополнительного образования детей (ООДОД);</a:t>
            </a:r>
          </a:p>
          <a:p>
            <a:pPr marL="0" indent="542925" eaLnBrk="1" hangingPunct="1">
              <a:lnSpc>
                <a:spcPct val="90000"/>
              </a:lnSpc>
            </a:pPr>
            <a:r>
              <a:rPr lang="ru-RU" sz="2600" b="1" smtClean="0"/>
              <a:t>образовательная организация профессионального образования (ООПО).</a:t>
            </a:r>
          </a:p>
        </p:txBody>
      </p:sp>
      <p:sp>
        <p:nvSpPr>
          <p:cNvPr id="1024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9375"/>
            <a:ext cx="357188" cy="428625"/>
          </a:xfrm>
          <a:noFill/>
        </p:spPr>
        <p:txBody>
          <a:bodyPr/>
          <a:lstStyle/>
          <a:p>
            <a:fld id="{A94E5E6B-BF94-4C18-9C02-74A64D0357C6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10245" name="Рисунок 14" descr="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357188"/>
            <a:ext cx="928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967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Symbol</vt:lpstr>
      <vt:lpstr>Wingdings</vt:lpstr>
      <vt:lpstr>Sylfaen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anikiev_a_n</cp:lastModifiedBy>
  <cp:revision>91</cp:revision>
  <dcterms:created xsi:type="dcterms:W3CDTF">2009-11-16T08:17:18Z</dcterms:created>
  <dcterms:modified xsi:type="dcterms:W3CDTF">2015-04-03T06:46:34Z</dcterms:modified>
</cp:coreProperties>
</file>