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90" r:id="rId2"/>
    <p:sldId id="315" r:id="rId3"/>
    <p:sldId id="316" r:id="rId4"/>
    <p:sldId id="324" r:id="rId5"/>
    <p:sldId id="317" r:id="rId6"/>
    <p:sldId id="318" r:id="rId7"/>
    <p:sldId id="327" r:id="rId8"/>
    <p:sldId id="27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8" r:id="rId17"/>
    <p:sldId id="339" r:id="rId18"/>
    <p:sldId id="314" r:id="rId19"/>
    <p:sldId id="259" r:id="rId20"/>
    <p:sldId id="303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  <a:srgbClr val="0039AC"/>
    <a:srgbClr val="A240AA"/>
    <a:srgbClr val="F4EAE8"/>
    <a:srgbClr val="7A0000"/>
    <a:srgbClr val="865640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ACE17-713F-4DA0-9769-255547C92A79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AF7BA-C82D-4AE1-8821-418AEEC6B917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Активное участие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инновационной деятельности, нацеленной на перспективу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непрерывного профессионального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</a:t>
          </a:r>
        </a:p>
      </dgm:t>
    </dgm:pt>
    <dgm:pt modelId="{9AF6049F-0AAF-4AAE-8F0E-0F29EC9A079E}" type="parTrans" cxnId="{E4FB751D-90B5-41EE-8BCB-0466E241F8B8}">
      <dgm:prSet/>
      <dgm:spPr/>
      <dgm:t>
        <a:bodyPr/>
        <a:lstStyle/>
        <a:p>
          <a:endParaRPr lang="ru-RU"/>
        </a:p>
      </dgm:t>
    </dgm:pt>
    <dgm:pt modelId="{25A1A290-A349-49D8-9B67-75772E6F2EC1}" type="sibTrans" cxnId="{E4FB751D-90B5-41EE-8BCB-0466E241F8B8}">
      <dgm:prSet/>
      <dgm:spPr/>
      <dgm:t>
        <a:bodyPr/>
        <a:lstStyle/>
        <a:p>
          <a:endParaRPr lang="ru-RU"/>
        </a:p>
      </dgm:t>
    </dgm:pt>
    <dgm:pt modelId="{6B71B6DA-454D-4FB2-AFF5-AE0A7CF5907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 Создание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 совершенствование организационно –педагогических условий</a:t>
          </a:r>
        </a:p>
      </dgm:t>
    </dgm:pt>
    <dgm:pt modelId="{1D043F23-001C-4A2B-8D89-1E4EB2428B76}" type="parTrans" cxnId="{780DED2B-117B-4867-9CFA-FAB3EEFBE65C}">
      <dgm:prSet/>
      <dgm:spPr/>
      <dgm:t>
        <a:bodyPr/>
        <a:lstStyle/>
        <a:p>
          <a:endParaRPr lang="ru-RU"/>
        </a:p>
      </dgm:t>
    </dgm:pt>
    <dgm:pt modelId="{FECC5A84-300E-488B-A877-B5A055B77E0F}" type="sibTrans" cxnId="{780DED2B-117B-4867-9CFA-FAB3EEFBE65C}">
      <dgm:prSet/>
      <dgm:spPr/>
      <dgm:t>
        <a:bodyPr/>
        <a:lstStyle/>
        <a:p>
          <a:endParaRPr lang="ru-RU"/>
        </a:p>
      </dgm:t>
    </dgm:pt>
    <dgm:pt modelId="{66F785A4-4122-4596-AEB8-E35FAE1D7CA5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Используемый мониторинг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как индикатор уровня профессионального развития педагогических работников</a:t>
          </a:r>
        </a:p>
      </dgm:t>
    </dgm:pt>
    <dgm:pt modelId="{E13D6B8E-583D-4623-AA45-537934A964F6}" type="parTrans" cxnId="{0A098753-BF29-4CE6-92AA-56E8CF3C76A0}">
      <dgm:prSet/>
      <dgm:spPr/>
      <dgm:t>
        <a:bodyPr/>
        <a:lstStyle/>
        <a:p>
          <a:endParaRPr lang="ru-RU"/>
        </a:p>
      </dgm:t>
    </dgm:pt>
    <dgm:pt modelId="{CADEA0C3-B002-4CD5-9D4D-CBC4976A0EBE}" type="sibTrans" cxnId="{0A098753-BF29-4CE6-92AA-56E8CF3C76A0}">
      <dgm:prSet/>
      <dgm:spPr/>
      <dgm:t>
        <a:bodyPr/>
        <a:lstStyle/>
        <a:p>
          <a:endParaRPr lang="ru-RU"/>
        </a:p>
      </dgm:t>
    </dgm:pt>
    <dgm:pt modelId="{C66304F7-09DB-49D6-BEEA-3D5CC9AAFB81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Устойчивый рост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 профессиональной деятельности педагогических работников дошкольной образовательной организации</a:t>
          </a:r>
        </a:p>
      </dgm:t>
    </dgm:pt>
    <dgm:pt modelId="{7FF1DCB6-1A44-405E-B037-893C203AE4B2}" type="parTrans" cxnId="{2AD7400A-3A8A-4F12-BE94-DBBB7B78EB11}">
      <dgm:prSet/>
      <dgm:spPr/>
      <dgm:t>
        <a:bodyPr/>
        <a:lstStyle/>
        <a:p>
          <a:endParaRPr lang="ru-RU"/>
        </a:p>
      </dgm:t>
    </dgm:pt>
    <dgm:pt modelId="{19F8A3B8-D09E-4438-AD70-E43CCD076582}" type="sibTrans" cxnId="{2AD7400A-3A8A-4F12-BE94-DBBB7B78EB11}">
      <dgm:prSet/>
      <dgm:spPr/>
      <dgm:t>
        <a:bodyPr/>
        <a:lstStyle/>
        <a:p>
          <a:endParaRPr lang="ru-RU"/>
        </a:p>
      </dgm:t>
    </dgm:pt>
    <dgm:pt modelId="{6D9F3776-239D-4E61-8247-73DFA96C5E60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 Создание методических сетей через партнерство ДОО с различными организациями города, края, России.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A7F94-87D6-4DDA-85E7-C5B28E43B63F}" type="parTrans" cxnId="{D471F6FD-C2CD-465E-9047-74F925E4935B}">
      <dgm:prSet/>
      <dgm:spPr/>
      <dgm:t>
        <a:bodyPr/>
        <a:lstStyle/>
        <a:p>
          <a:endParaRPr lang="ru-RU"/>
        </a:p>
      </dgm:t>
    </dgm:pt>
    <dgm:pt modelId="{FFF6E840-EB90-4C16-AFD1-867F84F20B61}" type="sibTrans" cxnId="{D471F6FD-C2CD-465E-9047-74F925E4935B}">
      <dgm:prSet/>
      <dgm:spPr/>
      <dgm:t>
        <a:bodyPr/>
        <a:lstStyle/>
        <a:p>
          <a:endParaRPr lang="ru-RU"/>
        </a:p>
      </dgm:t>
    </dgm:pt>
    <dgm:pt modelId="{6F5E8384-5DD2-476C-9A73-7EB600C19225}" type="pres">
      <dgm:prSet presAssocID="{34DACE17-713F-4DA0-9769-255547C92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7CED9-258E-4C22-9F1C-1DFA8F6CE26C}" type="pres">
      <dgm:prSet presAssocID="{58BAF7BA-C82D-4AE1-8821-418AEEC6B917}" presName="node" presStyleLbl="node1" presStyleIdx="0" presStyleCnt="5" custLinFactNeighborX="543" custLinFactNeighborY="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D70B-9692-4D1E-AA5C-2A228CEA2A28}" type="pres">
      <dgm:prSet presAssocID="{25A1A290-A349-49D8-9B67-75772E6F2EC1}" presName="sibTrans" presStyleCnt="0"/>
      <dgm:spPr/>
    </dgm:pt>
    <dgm:pt modelId="{E226F620-10DB-4AC8-B239-C52D23B133C3}" type="pres">
      <dgm:prSet presAssocID="{6B71B6DA-454D-4FB2-AFF5-AE0A7CF59078}" presName="node" presStyleLbl="node1" presStyleIdx="1" presStyleCnt="5" custLinFactNeighborX="-785" custLinFactNeighborY="9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8F80-966E-4590-AE7E-E3DF20A2574B}" type="pres">
      <dgm:prSet presAssocID="{FECC5A84-300E-488B-A877-B5A055B77E0F}" presName="sibTrans" presStyleCnt="0"/>
      <dgm:spPr/>
    </dgm:pt>
    <dgm:pt modelId="{1E023D58-AE65-4C13-A2D4-4A7FBC6F68ED}" type="pres">
      <dgm:prSet presAssocID="{66F785A4-4122-4596-AEB8-E35FAE1D7CA5}" presName="node" presStyleLbl="node1" presStyleIdx="2" presStyleCnt="5" custLinFactNeighborX="-394" custLinFactNeighborY="9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FBB24-9231-4703-A5DA-E40503387D30}" type="pres">
      <dgm:prSet presAssocID="{CADEA0C3-B002-4CD5-9D4D-CBC4976A0EBE}" presName="sibTrans" presStyleCnt="0"/>
      <dgm:spPr/>
    </dgm:pt>
    <dgm:pt modelId="{8DD7B2FD-7EFF-416E-AB0D-573C75721F91}" type="pres">
      <dgm:prSet presAssocID="{C66304F7-09DB-49D6-BEEA-3D5CC9AAFB81}" presName="node" presStyleLbl="node1" presStyleIdx="3" presStyleCnt="5" custScaleX="101793" custScaleY="115919" custLinFactNeighborX="-1735" custLinFactNeighborY="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62E76-50A7-4F04-A990-FD7D4D4DD428}" type="pres">
      <dgm:prSet presAssocID="{19F8A3B8-D09E-4438-AD70-E43CCD076582}" presName="sibTrans" presStyleCnt="0"/>
      <dgm:spPr/>
    </dgm:pt>
    <dgm:pt modelId="{A23899A8-91EB-4357-91DF-8EDB51E8AA78}" type="pres">
      <dgm:prSet presAssocID="{6D9F3776-239D-4E61-8247-73DFA96C5E60}" presName="node" presStyleLbl="node1" presStyleIdx="4" presStyleCnt="5" custLinFactNeighborX="1513" custLinFactNeighborY="-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E09C5-0820-44E9-8837-A5BF55BEFEF2}" type="presOf" srcId="{66F785A4-4122-4596-AEB8-E35FAE1D7CA5}" destId="{1E023D58-AE65-4C13-A2D4-4A7FBC6F68ED}" srcOrd="0" destOrd="0" presId="urn:microsoft.com/office/officeart/2005/8/layout/default#1"/>
    <dgm:cxn modelId="{E4FB751D-90B5-41EE-8BCB-0466E241F8B8}" srcId="{34DACE17-713F-4DA0-9769-255547C92A79}" destId="{58BAF7BA-C82D-4AE1-8821-418AEEC6B917}" srcOrd="0" destOrd="0" parTransId="{9AF6049F-0AAF-4AAE-8F0E-0F29EC9A079E}" sibTransId="{25A1A290-A349-49D8-9B67-75772E6F2EC1}"/>
    <dgm:cxn modelId="{3B79B511-A56D-412C-80E7-DBA643E3CAB3}" type="presOf" srcId="{6D9F3776-239D-4E61-8247-73DFA96C5E60}" destId="{A23899A8-91EB-4357-91DF-8EDB51E8AA78}" srcOrd="0" destOrd="0" presId="urn:microsoft.com/office/officeart/2005/8/layout/default#1"/>
    <dgm:cxn modelId="{2AD7400A-3A8A-4F12-BE94-DBBB7B78EB11}" srcId="{34DACE17-713F-4DA0-9769-255547C92A79}" destId="{C66304F7-09DB-49D6-BEEA-3D5CC9AAFB81}" srcOrd="3" destOrd="0" parTransId="{7FF1DCB6-1A44-405E-B037-893C203AE4B2}" sibTransId="{19F8A3B8-D09E-4438-AD70-E43CCD076582}"/>
    <dgm:cxn modelId="{32FA6103-FC1A-4EE1-9EFF-D2D4B56F13F7}" type="presOf" srcId="{34DACE17-713F-4DA0-9769-255547C92A79}" destId="{6F5E8384-5DD2-476C-9A73-7EB600C19225}" srcOrd="0" destOrd="0" presId="urn:microsoft.com/office/officeart/2005/8/layout/default#1"/>
    <dgm:cxn modelId="{8E9C4011-A929-4CB1-8A72-A80509DED721}" type="presOf" srcId="{58BAF7BA-C82D-4AE1-8821-418AEEC6B917}" destId="{D0E7CED9-258E-4C22-9F1C-1DFA8F6CE26C}" srcOrd="0" destOrd="0" presId="urn:microsoft.com/office/officeart/2005/8/layout/default#1"/>
    <dgm:cxn modelId="{D471F6FD-C2CD-465E-9047-74F925E4935B}" srcId="{34DACE17-713F-4DA0-9769-255547C92A79}" destId="{6D9F3776-239D-4E61-8247-73DFA96C5E60}" srcOrd="4" destOrd="0" parTransId="{EA2A7F94-87D6-4DDA-85E7-C5B28E43B63F}" sibTransId="{FFF6E840-EB90-4C16-AFD1-867F84F20B61}"/>
    <dgm:cxn modelId="{7E1A2940-66F2-4F66-A204-77FEFE5E70BA}" type="presOf" srcId="{C66304F7-09DB-49D6-BEEA-3D5CC9AAFB81}" destId="{8DD7B2FD-7EFF-416E-AB0D-573C75721F91}" srcOrd="0" destOrd="0" presId="urn:microsoft.com/office/officeart/2005/8/layout/default#1"/>
    <dgm:cxn modelId="{0A098753-BF29-4CE6-92AA-56E8CF3C76A0}" srcId="{34DACE17-713F-4DA0-9769-255547C92A79}" destId="{66F785A4-4122-4596-AEB8-E35FAE1D7CA5}" srcOrd="2" destOrd="0" parTransId="{E13D6B8E-583D-4623-AA45-537934A964F6}" sibTransId="{CADEA0C3-B002-4CD5-9D4D-CBC4976A0EBE}"/>
    <dgm:cxn modelId="{08073EEC-BA9F-4076-BAD5-3FFCB586ABC9}" type="presOf" srcId="{6B71B6DA-454D-4FB2-AFF5-AE0A7CF59078}" destId="{E226F620-10DB-4AC8-B239-C52D23B133C3}" srcOrd="0" destOrd="0" presId="urn:microsoft.com/office/officeart/2005/8/layout/default#1"/>
    <dgm:cxn modelId="{780DED2B-117B-4867-9CFA-FAB3EEFBE65C}" srcId="{34DACE17-713F-4DA0-9769-255547C92A79}" destId="{6B71B6DA-454D-4FB2-AFF5-AE0A7CF59078}" srcOrd="1" destOrd="0" parTransId="{1D043F23-001C-4A2B-8D89-1E4EB2428B76}" sibTransId="{FECC5A84-300E-488B-A877-B5A055B77E0F}"/>
    <dgm:cxn modelId="{69BC4951-21BF-4D8A-8A3B-A842E9CA1793}" type="presParOf" srcId="{6F5E8384-5DD2-476C-9A73-7EB600C19225}" destId="{D0E7CED9-258E-4C22-9F1C-1DFA8F6CE26C}" srcOrd="0" destOrd="0" presId="urn:microsoft.com/office/officeart/2005/8/layout/default#1"/>
    <dgm:cxn modelId="{568E2396-4005-4EE6-9C55-E5AB0B77547C}" type="presParOf" srcId="{6F5E8384-5DD2-476C-9A73-7EB600C19225}" destId="{BD29D70B-9692-4D1E-AA5C-2A228CEA2A28}" srcOrd="1" destOrd="0" presId="urn:microsoft.com/office/officeart/2005/8/layout/default#1"/>
    <dgm:cxn modelId="{35EE1D6E-5B8B-424A-BB8C-3E123F7DE74D}" type="presParOf" srcId="{6F5E8384-5DD2-476C-9A73-7EB600C19225}" destId="{E226F620-10DB-4AC8-B239-C52D23B133C3}" srcOrd="2" destOrd="0" presId="urn:microsoft.com/office/officeart/2005/8/layout/default#1"/>
    <dgm:cxn modelId="{8F55E69C-60A4-47F6-B715-5ADB13EF14EF}" type="presParOf" srcId="{6F5E8384-5DD2-476C-9A73-7EB600C19225}" destId="{19548F80-966E-4590-AE7E-E3DF20A2574B}" srcOrd="3" destOrd="0" presId="urn:microsoft.com/office/officeart/2005/8/layout/default#1"/>
    <dgm:cxn modelId="{441AA3E4-2330-4F7C-883C-BA1588578ED4}" type="presParOf" srcId="{6F5E8384-5DD2-476C-9A73-7EB600C19225}" destId="{1E023D58-AE65-4C13-A2D4-4A7FBC6F68ED}" srcOrd="4" destOrd="0" presId="urn:microsoft.com/office/officeart/2005/8/layout/default#1"/>
    <dgm:cxn modelId="{31CE8EA8-69A9-4B09-9348-03859B1BFA2B}" type="presParOf" srcId="{6F5E8384-5DD2-476C-9A73-7EB600C19225}" destId="{94CFBB24-9231-4703-A5DA-E40503387D30}" srcOrd="5" destOrd="0" presId="urn:microsoft.com/office/officeart/2005/8/layout/default#1"/>
    <dgm:cxn modelId="{CB63EBA2-2246-4A20-A6F8-E80570C796E3}" type="presParOf" srcId="{6F5E8384-5DD2-476C-9A73-7EB600C19225}" destId="{8DD7B2FD-7EFF-416E-AB0D-573C75721F91}" srcOrd="6" destOrd="0" presId="urn:microsoft.com/office/officeart/2005/8/layout/default#1"/>
    <dgm:cxn modelId="{6092363D-80A9-48D4-86EC-1017882705B7}" type="presParOf" srcId="{6F5E8384-5DD2-476C-9A73-7EB600C19225}" destId="{E9A62E76-50A7-4F04-A990-FD7D4D4DD428}" srcOrd="7" destOrd="0" presId="urn:microsoft.com/office/officeart/2005/8/layout/default#1"/>
    <dgm:cxn modelId="{F0D2E9EC-2C25-4CF9-AA67-D8B6249E6648}" type="presParOf" srcId="{6F5E8384-5DD2-476C-9A73-7EB600C19225}" destId="{A23899A8-91EB-4357-91DF-8EDB51E8AA7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7CED9-258E-4C22-9F1C-1DFA8F6CE26C}">
      <dsp:nvSpPr>
        <dsp:cNvPr id="0" name=""/>
        <dsp:cNvSpPr/>
      </dsp:nvSpPr>
      <dsp:spPr>
        <a:xfrm>
          <a:off x="18069" y="1026320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Активное участие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инновационной деятельности, нацеленной на перспективу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непрерывного профессионального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</a:t>
          </a:r>
        </a:p>
      </dsp:txBody>
      <dsp:txXfrm>
        <a:off x="18069" y="1026320"/>
        <a:ext cx="3327695" cy="1996617"/>
      </dsp:txXfrm>
    </dsp:sp>
    <dsp:sp modelId="{E226F620-10DB-4AC8-B239-C52D23B133C3}">
      <dsp:nvSpPr>
        <dsp:cNvPr id="0" name=""/>
        <dsp:cNvSpPr/>
      </dsp:nvSpPr>
      <dsp:spPr>
        <a:xfrm>
          <a:off x="3634342" y="1017076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 Создание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совершенствование организационно –педагогических условий</a:t>
          </a:r>
        </a:p>
      </dsp:txBody>
      <dsp:txXfrm>
        <a:off x="3634342" y="1017076"/>
        <a:ext cx="3327695" cy="1996617"/>
      </dsp:txXfrm>
    </dsp:sp>
    <dsp:sp modelId="{1E023D58-AE65-4C13-A2D4-4A7FBC6F68ED}">
      <dsp:nvSpPr>
        <dsp:cNvPr id="0" name=""/>
        <dsp:cNvSpPr/>
      </dsp:nvSpPr>
      <dsp:spPr>
        <a:xfrm>
          <a:off x="7307819" y="1031691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Используемый мониторинг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индикатор уровня профессионального развития педагогических работников</a:t>
          </a:r>
        </a:p>
      </dsp:txBody>
      <dsp:txXfrm>
        <a:off x="7307819" y="1031691"/>
        <a:ext cx="3327695" cy="1996617"/>
      </dsp:txXfrm>
    </dsp:sp>
    <dsp:sp modelId="{8DD7B2FD-7EFF-416E-AB0D-573C75721F91}">
      <dsp:nvSpPr>
        <dsp:cNvPr id="0" name=""/>
        <dsp:cNvSpPr/>
      </dsp:nvSpPr>
      <dsp:spPr>
        <a:xfrm>
          <a:off x="1742664" y="3335222"/>
          <a:ext cx="3387361" cy="2314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Устойчивый рост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 профессиональной деятельности педагогических работников дошкольной образовательной организации</a:t>
          </a:r>
        </a:p>
      </dsp:txBody>
      <dsp:txXfrm>
        <a:off x="1742664" y="3335222"/>
        <a:ext cx="3387361" cy="2314458"/>
      </dsp:txXfrm>
    </dsp:sp>
    <dsp:sp modelId="{A23899A8-91EB-4357-91DF-8EDB51E8AA78}">
      <dsp:nvSpPr>
        <dsp:cNvPr id="0" name=""/>
        <dsp:cNvSpPr/>
      </dsp:nvSpPr>
      <dsp:spPr>
        <a:xfrm>
          <a:off x="5570878" y="3283759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 Создание методических сетей через партнерство ДОО с различными организациями города, края, России.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0878" y="3283759"/>
        <a:ext cx="3327695" cy="199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9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8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8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5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6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9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sgarmonia.ru/page/kip-2019---2021-g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sgarmonia.ru/page/kip-2019---2021-g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206830"/>
            <a:ext cx="9849983" cy="8490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9291" y="185057"/>
            <a:ext cx="9949543" cy="892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515" y="5029200"/>
            <a:ext cx="11179628" cy="1051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 8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«Гармония»: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Коробицина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С.С.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Шумилова Е.А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коррекционной педагогики и психологии ГБОУ ИРО Краснодарского края,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кафедрой дефектологии и специальной психологии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1373" y="141516"/>
            <a:ext cx="10929256" cy="1023255"/>
          </a:xfrm>
          <a:prstGeom prst="wedgeRoundRectCallout">
            <a:avLst>
              <a:gd name="adj1" fmla="val -38391"/>
              <a:gd name="adj2" fmla="val 702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 № 8 «Гармония» муниципального образования город Новороссийск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5" y="1785534"/>
            <a:ext cx="4774474" cy="3064633"/>
          </a:xfrm>
          <a:prstGeom prst="rect">
            <a:avLst/>
          </a:prstGeom>
          <a:ln w="28575">
            <a:solidFill>
              <a:srgbClr val="E48312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418114" y="6259286"/>
            <a:ext cx="4495800" cy="59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Новороссийск, улица Набережная 43а</a:t>
            </a:r>
          </a:p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8(8617)631310</a:t>
            </a:r>
          </a:p>
          <a:p>
            <a:pPr algn="ctr">
              <a:buFont typeface="Arial" charset="0"/>
              <a:buNone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ds8garmoniya@mail.ru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Irina\Desktop\фото профессионал 14.08.14г\IMG_2736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314" y="1351751"/>
            <a:ext cx="6270172" cy="35839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037" y="1047732"/>
            <a:ext cx="10644101" cy="1115009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модель профессионального развития педагогических работников ДОО</a:t>
            </a: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54034" y="141514"/>
            <a:ext cx="9620795" cy="655737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4034" y="5677051"/>
            <a:ext cx="3553097" cy="612926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ОБРАЗОВАНИЯ – 100 %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6168" y="5567765"/>
            <a:ext cx="4152784" cy="757646"/>
          </a:xfrm>
          <a:prstGeom prst="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ВЛАДЕНИЯ ПРОФЕССИОНАЛЬНЫМИ КОМПЕТЕЦИЯМИ – 100 %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200" y="4853234"/>
            <a:ext cx="2020488" cy="6666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7442" y="3572014"/>
            <a:ext cx="3104426" cy="65868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2765" y="4811311"/>
            <a:ext cx="2281684" cy="7070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42267" y="4336869"/>
            <a:ext cx="2449778" cy="1101882"/>
          </a:xfrm>
          <a:prstGeom prst="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10291" y="4336869"/>
            <a:ext cx="2844860" cy="1142439"/>
          </a:xfrm>
          <a:prstGeom prst="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значимые личностные качества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94981" y="3587086"/>
            <a:ext cx="4030914" cy="630002"/>
          </a:xfrm>
          <a:prstGeom prst="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компетентностей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00847" y="3057915"/>
            <a:ext cx="4258490" cy="757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– 100 %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81868" y="2195320"/>
            <a:ext cx="4005919" cy="69925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карьера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947335" y="5983514"/>
            <a:ext cx="1850794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213885" y="5567672"/>
            <a:ext cx="1304159" cy="1170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862032" y="5006185"/>
            <a:ext cx="0" cy="53066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4041175" y="5329646"/>
            <a:ext cx="0" cy="341671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606732" y="5366013"/>
            <a:ext cx="0" cy="341671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595245" y="3815561"/>
            <a:ext cx="0" cy="341671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917924" y="4155779"/>
            <a:ext cx="3587534" cy="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586953" y="4383132"/>
            <a:ext cx="2420934" cy="591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8357031" y="4887749"/>
            <a:ext cx="891472" cy="4677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11625497" y="4123471"/>
            <a:ext cx="398" cy="18723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7962917" y="4178746"/>
            <a:ext cx="398" cy="18723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8814549" y="5016763"/>
            <a:ext cx="398" cy="52008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5595245" y="2716244"/>
            <a:ext cx="0" cy="341671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омб 5"/>
          <p:cNvSpPr/>
          <p:nvPr/>
        </p:nvSpPr>
        <p:spPr>
          <a:xfrm>
            <a:off x="0" y="0"/>
            <a:ext cx="1441219" cy="129633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6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56606" y="0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54034" y="141514"/>
            <a:ext cx="9620795" cy="1143000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Инновационная модель профессионального развития педагогических работников МАДОУ №8 «Гармония»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26139" t="31160" r="49966" b="12590"/>
          <a:stretch/>
        </p:blipFill>
        <p:spPr>
          <a:xfrm>
            <a:off x="831669" y="1697758"/>
            <a:ext cx="2786742" cy="406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92533" y="2107937"/>
            <a:ext cx="7256418" cy="2730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модель демонстрирует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 условиях МАДОУ детского сада комбинированного вида №8 «Гармония».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23460" y="4394127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058" y="4582477"/>
            <a:ext cx="785773" cy="78577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028509" y="4838074"/>
            <a:ext cx="1240971" cy="11624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74280" y="5368250"/>
            <a:ext cx="936171" cy="874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1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54034" y="141514"/>
            <a:ext cx="9620795" cy="1143000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апробируется и совершенствуется  </a:t>
            </a: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профессионального развития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750" y="1728461"/>
            <a:ext cx="7256418" cy="7136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триада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199865" y="565986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691" y="717415"/>
            <a:ext cx="785773" cy="78577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0874829" y="1728461"/>
            <a:ext cx="990536" cy="9372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56606" y="0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362" y="2719091"/>
            <a:ext cx="3108960" cy="330288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профессиональных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прогрессивный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4950" y="2741874"/>
            <a:ext cx="3355999" cy="3280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значимых личностных качеств педагогического работника дошкольной образовательной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(уровни: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70271" y="2709546"/>
            <a:ext cx="3570565" cy="3312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(оценка) эффективности реализации видов профессиональной деятельности педагогического работника, определенная как формальный показатель активности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370097" y="2837841"/>
            <a:ext cx="777240" cy="7824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590750" y="2545187"/>
            <a:ext cx="7256418" cy="103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47704" y="2545187"/>
            <a:ext cx="13062" cy="1643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943602" y="2567128"/>
            <a:ext cx="13062" cy="1643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540192" y="2538521"/>
            <a:ext cx="13062" cy="1643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5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54034" y="141514"/>
            <a:ext cx="9620795" cy="1143000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и совершенствуются организационно-педагогические условия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199865" y="565986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56606" y="0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15" y="2197062"/>
            <a:ext cx="2574288" cy="4099235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непрерывным образованием: 100 % (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педагога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педагог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завершили обучение по программе профессиональной переподготовки «Специальная педагогика в образовательных организациях»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2613" y="2232685"/>
            <a:ext cx="2350538" cy="4063612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интереса и активности педагогов в конкурсах  профессионального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мастерства: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победители: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краевой уровень,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муниципальный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4706" y="2242194"/>
            <a:ext cx="1781169" cy="4054104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нтенсивный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уровня квалификации педагогов (аттестация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педагогов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32 %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педагогов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969117" y="1753518"/>
            <a:ext cx="9637923" cy="524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20905" y="1808379"/>
            <a:ext cx="4849" cy="4166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30" y="694926"/>
            <a:ext cx="828685" cy="8286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497430" y="2192286"/>
            <a:ext cx="2019139" cy="4104011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трансляционной активности педагогических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работников: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выступлений,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08496" y="2163178"/>
            <a:ext cx="1732339" cy="4133119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  социальной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включены в социальные проекты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0407272" y="1783816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60077" y="1794382"/>
            <a:ext cx="4944" cy="4478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845387" y="1794382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169022" y="1771214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1354331" y="2613209"/>
            <a:ext cx="777240" cy="7824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46628" y="1452862"/>
            <a:ext cx="990536" cy="9372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0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22960" y="141513"/>
            <a:ext cx="10813869" cy="1382097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Разработаны персонифицированные карты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профессионального </a:t>
            </a: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развития </a:t>
            </a:r>
            <a:endParaRPr lang="ru-RU" sz="2800" b="1" u="sng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педагогических </a:t>
            </a: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работников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199865" y="565986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-149036" y="337458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6479" y="2069562"/>
            <a:ext cx="10567852" cy="388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странение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профессиональных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коррегирование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значимых личностных качеств педагогических работников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ДОО, повышение эффективности профессиональной 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ерсонифицированные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должностной единицы дошкольной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методическими рекомендациями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профессионального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педагогических работников ДОО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11354331" y="2613209"/>
            <a:ext cx="777240" cy="7824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46628" y="1452862"/>
            <a:ext cx="990536" cy="9372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221" y="730568"/>
            <a:ext cx="770709" cy="770709"/>
          </a:xfrm>
          <a:prstGeom prst="rect">
            <a:avLst/>
          </a:prstGeom>
          <a:ln>
            <a:noFill/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5643155" y="3395669"/>
            <a:ext cx="10890" cy="6174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654045" y="4548438"/>
            <a:ext cx="15236" cy="5712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33358" y="3381931"/>
            <a:ext cx="41539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01149" y="4506686"/>
            <a:ext cx="41539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5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22960" y="141513"/>
            <a:ext cx="10813869" cy="1382097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</a:t>
            </a: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роведены </a:t>
            </a: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трансляционные </a:t>
            </a: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мероприятия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199865" y="565986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-149036" y="337458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592" y="3843215"/>
            <a:ext cx="2453212" cy="2063400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-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1853" y="3815864"/>
            <a:ext cx="2350538" cy="2073298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  -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31335" y="3804717"/>
            <a:ext cx="2112992" cy="2101898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уровень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37602" y="3256549"/>
            <a:ext cx="9637923" cy="524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86542" y="3328304"/>
            <a:ext cx="4849" cy="4166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459979" y="3744980"/>
            <a:ext cx="1801588" cy="2144181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уровень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32238" y="3730727"/>
            <a:ext cx="2426258" cy="2158434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0431221" y="3334133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38090" y="3351162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64740" y="3328047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527483" y="3331910"/>
            <a:ext cx="1" cy="402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1354331" y="2613209"/>
            <a:ext cx="777240" cy="7824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46628" y="1452862"/>
            <a:ext cx="990536" cy="9372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221" y="730568"/>
            <a:ext cx="770709" cy="770709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25100" y="2020139"/>
            <a:ext cx="5662926" cy="124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выступлений за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31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206948" y="141513"/>
            <a:ext cx="8400092" cy="1382097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партнерские союзы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договорной  </a:t>
            </a: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54619" y="109949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137" y="1886068"/>
            <a:ext cx="2511472" cy="1585723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01.09.2020 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137" y="3744334"/>
            <a:ext cx="2939837" cy="1483883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ВО«ЮУСПУ» г. Екатеринбург от 01.10.2020 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029" y="3642174"/>
            <a:ext cx="3753522" cy="16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ВО«ТГПУ»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01.12.2020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57517" y="1195669"/>
            <a:ext cx="2099687" cy="1736310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специальная (коррекционная)  школа №9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5100" y="2020139"/>
            <a:ext cx="5662926" cy="124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договоров за 2020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4" name="Рисунок 8">
            <a:extLst>
              <a:ext uri="{FF2B5EF4-FFF2-40B4-BE49-F238E27FC236}">
                <a16:creationId xmlns:a16="http://schemas.microsoft.com/office/drawing/2014/main" id="{56A25734-BF50-8242-B056-89ABB75655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98" y="8447"/>
            <a:ext cx="1604555" cy="16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9771" y="5378624"/>
            <a:ext cx="7879780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организации высшего образования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941606" y="2978762"/>
            <a:ext cx="2099687" cy="1253604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 СО  школа №33, №19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9902176" y="2495145"/>
            <a:ext cx="3082278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Общеобразовательные организации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151223" y="4232366"/>
            <a:ext cx="3884627" cy="2116183"/>
          </a:xfrm>
          <a:prstGeom prst="rect">
            <a:avLst/>
          </a:prstGeom>
          <a:solidFill>
            <a:schemeClr val="bg1"/>
          </a:solidFill>
          <a:ln w="38100"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№50, МБДОУ д/с №6, МБДОУ д/с №55, МБДОУ д/с 45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МБДОУ д/с №125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город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Сочи, МБДОУ д/с № 11 п. Псебай от 01.02.2020 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21">
            <a:extLst>
              <a:ext uri="{FF2B5EF4-FFF2-40B4-BE49-F238E27FC236}">
                <a16:creationId xmlns:a16="http://schemas.microsoft.com/office/drawing/2014/main" id="{8271C230-0DB4-5242-A8A2-489AECF6AA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988" y="219666"/>
            <a:ext cx="1208573" cy="11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416" y="454344"/>
            <a:ext cx="650260" cy="6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298710" y="74959"/>
            <a:ext cx="10813869" cy="1305547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 за 2020 год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297180" y="0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9909" y="1829780"/>
            <a:ext cx="6217920" cy="406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«Методологические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практико-ориентированные аспекты решения проблемы профессионального развития педагогических работников инклюзивной дошкольной образовательной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организации».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«Персонифицированные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профессионального развития педагогических работников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181" y="5897666"/>
            <a:ext cx="5803174" cy="385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 smtClean="0">
              <a:hlinkClick r:id="rId2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www.dsgarmonia.ru/page/kip-2019-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--2021-gg//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1090454" y="5540812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3" cstate="print"/>
          <a:srcRect l="20035" t="13660" r="51149" b="11457"/>
          <a:stretch/>
        </p:blipFill>
        <p:spPr bwMode="auto">
          <a:xfrm>
            <a:off x="483326" y="1949004"/>
            <a:ext cx="2299064" cy="2962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4" cstate="print"/>
          <a:srcRect l="6472" t="13303" r="61339" b="10021"/>
          <a:stretch/>
        </p:blipFill>
        <p:spPr bwMode="auto">
          <a:xfrm>
            <a:off x="3161211" y="2617909"/>
            <a:ext cx="2360199" cy="318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44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298710" y="74959"/>
            <a:ext cx="10813869" cy="1305547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 за 2020 год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297180" y="0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1189" y="1829780"/>
            <a:ext cx="7406640" cy="406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развития профессионально значимых личностных качеств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дошкольной образовательной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организации».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к науке. Материалы профессиональных изысканий педагогических работников инклюзивной дошкольной образовательной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1" y="5897666"/>
            <a:ext cx="5803174" cy="385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 smtClean="0">
              <a:hlinkClick r:id="rId2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www.dsgarmonia.ru/page/kip-2019-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--2021-gg//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1090454" y="5540812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/>
          <p:nvPr/>
        </p:nvPicPr>
        <p:blipFill rotWithShape="1">
          <a:blip r:embed="rId3" cstate="print"/>
          <a:srcRect l="3881" t="10942" r="61859" b="7958"/>
          <a:stretch/>
        </p:blipFill>
        <p:spPr bwMode="auto">
          <a:xfrm>
            <a:off x="419870" y="1901073"/>
            <a:ext cx="1826941" cy="2409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4" cstate="print"/>
          <a:srcRect l="3883" t="10312" r="61970" b="10075"/>
          <a:stretch/>
        </p:blipFill>
        <p:spPr bwMode="auto">
          <a:xfrm>
            <a:off x="2508069" y="3148149"/>
            <a:ext cx="1920240" cy="2534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4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8426" y="114227"/>
            <a:ext cx="11154230" cy="729343"/>
          </a:xfrm>
          <a:prstGeom prst="wedgeRoundRectCallout">
            <a:avLst>
              <a:gd name="adj1" fmla="val 2252"/>
              <a:gd name="adj2" fmla="val 7225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Перспектива КИП на 2021 год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969" y="1228388"/>
            <a:ext cx="2931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«Портфель методических материалов непрерывного профессионального развития педагогических работников ДОО»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7116" y="1073676"/>
            <a:ext cx="3885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D5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</a:t>
            </a:r>
            <a:r>
              <a:rPr lang="ru-RU" sz="2800" b="1" dirty="0">
                <a:solidFill>
                  <a:srgbClr val="BD5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84" y="1519100"/>
            <a:ext cx="900000" cy="9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43126" y="3844365"/>
            <a:ext cx="273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Мониторинг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174275" y="789757"/>
            <a:ext cx="5223148" cy="5526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982" y="1047464"/>
            <a:ext cx="3614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инновационной модели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18">
            <a:extLst>
              <a:ext uri="{FF2B5EF4-FFF2-40B4-BE49-F238E27FC236}">
                <a16:creationId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5554921" y="4105975"/>
            <a:ext cx="7069663" cy="2426083"/>
            <a:chOff x="-1822343" y="2651019"/>
            <a:chExt cx="11528318" cy="4084549"/>
          </a:xfrm>
        </p:grpSpPr>
        <p:pic>
          <p:nvPicPr>
            <p:cNvPr id="28" name="Рисунок 8">
              <a:extLst>
                <a:ext uri="{FF2B5EF4-FFF2-40B4-BE49-F238E27FC236}">
                  <a16:creationId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4">
              <a:extLst>
                <a:ext uri="{FF2B5EF4-FFF2-40B4-BE49-F238E27FC236}">
                  <a16:creationId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3" name="Прямоугольник 4">
              <a:extLst>
                <a:ext uri="{FF2B5EF4-FFF2-40B4-BE49-F238E27FC236}">
                  <a16:creationId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34" name="Рисунок 21">
              <a:extLst>
                <a:ext uri="{FF2B5EF4-FFF2-40B4-BE49-F238E27FC236}">
                  <a16:creationId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541" y="4979524"/>
            <a:ext cx="816424" cy="7288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753" y="4594030"/>
            <a:ext cx="1045389" cy="10211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78" y="2513171"/>
            <a:ext cx="1266692" cy="12666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00" l="1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" y="1692212"/>
            <a:ext cx="3473262" cy="2810564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3613272" y="1399727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913522" y="1440418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61427" y="5343949"/>
            <a:ext cx="350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сети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3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1105483" y="669889"/>
            <a:ext cx="1112519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387" y="763293"/>
            <a:ext cx="770709" cy="770709"/>
          </a:xfrm>
          <a:prstGeom prst="rect">
            <a:avLst/>
          </a:prstGeom>
          <a:ln>
            <a:noFill/>
          </a:ln>
        </p:spPr>
      </p:pic>
      <p:sp>
        <p:nvSpPr>
          <p:cNvPr id="16" name="Овал 15"/>
          <p:cNvSpPr/>
          <p:nvPr/>
        </p:nvSpPr>
        <p:spPr>
          <a:xfrm>
            <a:off x="439783" y="400594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1343657" y="1627406"/>
            <a:ext cx="10119358" cy="4060373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 «Инновационная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 профессионального развития педагогических работников дошкольной образовательной организации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5923" y="476722"/>
            <a:ext cx="780505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ИННОВАЦИОННЫЙ  ПРОЕКТ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5575492" y="1484526"/>
            <a:ext cx="947276" cy="111423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70980" y="2114832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754603" y="1687284"/>
            <a:ext cx="609599" cy="6117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98022" y="4876801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04" y="5072254"/>
            <a:ext cx="828685" cy="82868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96983" y="4554584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00" b="73600" l="0" r="432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8523032" y="5158512"/>
            <a:ext cx="2412633" cy="1444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8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657" y="1547949"/>
            <a:ext cx="972806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Благодарим за внимание!</a:t>
            </a:r>
            <a:br>
              <a:rPr lang="ru-RU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Рады сотрудничеству!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1772" y="4339770"/>
            <a:ext cx="10319658" cy="1539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Новороссийск, улица Набережная 43а</a:t>
            </a:r>
          </a:p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8(8617)631310</a:t>
            </a:r>
          </a:p>
          <a:p>
            <a:pPr algn="ctr"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ds8garmoniya@mail.ru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153885" y="125068"/>
            <a:ext cx="9949543" cy="892629"/>
          </a:xfrm>
          <a:prstGeom prst="wedgeRoundRectCallout">
            <a:avLst>
              <a:gd name="adj1" fmla="val 2471"/>
              <a:gd name="adj2" fmla="val 7591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976891" y="1345474"/>
            <a:ext cx="8969181" cy="4745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4831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 исследования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профессиональное развитие педагогических работников в  дошкольной образовательной организации.</a:t>
            </a:r>
          </a:p>
          <a:p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исследования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педагогические работники МАДОУ детского сада №8 «Гармония» муниципального образования город Новороссийск.</a:t>
            </a:r>
          </a:p>
          <a:p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инновационная модель профессионального развития педагогических кадров дошкольной образовательной организации. </a:t>
            </a:r>
          </a:p>
          <a:p>
            <a:pPr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7757" y="5003062"/>
            <a:ext cx="1162475" cy="1116194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51" y="5115934"/>
            <a:ext cx="864988" cy="86498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73537" y="3656114"/>
            <a:ext cx="1162475" cy="1162475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45" y="3822836"/>
            <a:ext cx="828685" cy="828685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73537" y="236920"/>
            <a:ext cx="10172535" cy="859971"/>
          </a:xfrm>
          <a:prstGeom prst="wedgeRoundRectCallout">
            <a:avLst>
              <a:gd name="adj1" fmla="val -2198"/>
              <a:gd name="adj2" fmla="val 691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МЕТОДОЛОГИЧЕСКИЙ АСПЕКТ ИННОВАЦИОННОГО ПРОЕКТА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8760" y="2166550"/>
            <a:ext cx="1317172" cy="1162475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9" y="2339683"/>
            <a:ext cx="785773" cy="78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153885" y="125068"/>
            <a:ext cx="9949543" cy="892629"/>
          </a:xfrm>
          <a:prstGeom prst="wedgeRoundRectCallout">
            <a:avLst>
              <a:gd name="adj1" fmla="val 2471"/>
              <a:gd name="adj2" fmla="val 7591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189475" y="1510746"/>
            <a:ext cx="8749290" cy="5347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4831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запустить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реализацию  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инновационную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отвечающую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непрерывного профессионального развития педагогических работников дошкольной образовательной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создавать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организационно-педагогические условия;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разрабатывать и масштабировать  методическое обеспечение непрерывного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педагогических работников дошкольной образовательной организации;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апробировать мониторинг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педагогических работников дошкольной образовательной организации;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создавать новые партнерские союзы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организациями муниципалитета,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России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последующей возможностью расширения методических сетей в вопросах непрерывного профессионального развития педагогических работников.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3691" y="5172710"/>
            <a:ext cx="1162475" cy="1116194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06" y="5298313"/>
            <a:ext cx="864988" cy="864988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5393" y="3204655"/>
            <a:ext cx="3399766" cy="8877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33151" y="4237999"/>
            <a:ext cx="1266209" cy="1212573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088" y="4438817"/>
            <a:ext cx="828685" cy="828685"/>
          </a:xfrm>
          <a:prstGeom prst="rect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>
            <a:off x="1319095" y="1785521"/>
            <a:ext cx="881015" cy="558182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1451212" y="5346210"/>
            <a:ext cx="956324" cy="478322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43691" y="852173"/>
            <a:ext cx="1162475" cy="1110343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13" y="1011652"/>
            <a:ext cx="819629" cy="807188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517746" y="195942"/>
            <a:ext cx="10421019" cy="1219304"/>
          </a:xfrm>
          <a:prstGeom prst="wedgeRoundRectCallout">
            <a:avLst>
              <a:gd name="adj1" fmla="val -2198"/>
              <a:gd name="adj2" fmla="val 691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 реализация инновационной модели профессионального развития педагогических работников дошкольной образовательной организации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33151" y="1946679"/>
            <a:ext cx="1266209" cy="1162475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94" y="2095021"/>
            <a:ext cx="785773" cy="7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991144" y="217001"/>
            <a:ext cx="9949543" cy="995937"/>
          </a:xfrm>
          <a:prstGeom prst="wedgeRoundRectCallout">
            <a:avLst>
              <a:gd name="adj1" fmla="val -373"/>
              <a:gd name="adj2" fmla="val 9493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Объект, предмет Объект, предмет исследования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158629" y="247639"/>
            <a:ext cx="1162475" cy="1162475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75723" y="1970494"/>
            <a:ext cx="1162475" cy="1162475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835" y="2093542"/>
            <a:ext cx="785773" cy="7857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296" y="425935"/>
            <a:ext cx="828685" cy="828685"/>
          </a:xfrm>
          <a:prstGeom prst="rect">
            <a:avLst/>
          </a:prstGeom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480465" y="995772"/>
            <a:ext cx="4121886" cy="2975504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еализуемая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модель профессионального развития педагогических работников  ДОО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современным государственным инициативам, нормативным актам, высоким запросам социума и профессиональной общественности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4020673" y="2879315"/>
            <a:ext cx="3890483" cy="271349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–педагогических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определяют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и внутренние факторы, влияющие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педагогических работников ДОО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7482698" y="4029815"/>
            <a:ext cx="3904010" cy="2303917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мониторинга профессионального развития педагогических работников дошкольной образовательной организации. </a:t>
            </a:r>
          </a:p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893295" y="4124788"/>
            <a:ext cx="984482" cy="1014461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77777" y="5007656"/>
            <a:ext cx="856375" cy="8355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68775" y="5635398"/>
            <a:ext cx="671309" cy="6983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>
            <a:off x="8677090" y="2810573"/>
            <a:ext cx="1944193" cy="994183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5379895" y="141513"/>
            <a:ext cx="6594391" cy="833095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реализуемого проекта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5286727" y="1154589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0811811" y="3210247"/>
            <a:ext cx="1162475" cy="1162475"/>
          </a:xfrm>
          <a:prstGeom prst="ellipse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687" y="3358990"/>
            <a:ext cx="864988" cy="86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22015349"/>
              </p:ext>
            </p:extLst>
          </p:nvPr>
        </p:nvGraphicFramePr>
        <p:xfrm>
          <a:off x="944836" y="251119"/>
          <a:ext cx="10648626" cy="631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882708" y="116423"/>
            <a:ext cx="9501700" cy="1204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319197" y="-79409"/>
            <a:ext cx="9339021" cy="1538843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инновационной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 rot="2736305">
            <a:off x="9265046" y="4878518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05" y="4967621"/>
            <a:ext cx="1090039" cy="10900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736305">
            <a:off x="5653520" y="3009407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736305">
            <a:off x="232558" y="3049007"/>
            <a:ext cx="1194491" cy="11531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3" y="3144542"/>
            <a:ext cx="925485" cy="92548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2736305">
            <a:off x="11107726" y="2709271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72" y="2886978"/>
            <a:ext cx="729123" cy="72912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2736305">
            <a:off x="1972481" y="5101076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18" y="5303923"/>
            <a:ext cx="650883" cy="650883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>
            <a:off x="4833257" y="5708470"/>
            <a:ext cx="3344092" cy="556932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1311194" y="3996527"/>
            <a:ext cx="1192456" cy="749731"/>
          </a:xfrm>
          <a:prstGeom prst="curvedConnector3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10302365" y="3854816"/>
            <a:ext cx="1098523" cy="910610"/>
          </a:xfrm>
          <a:prstGeom prst="curvedConnector3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Штриховая стрелка вправо 39"/>
          <p:cNvSpPr/>
          <p:nvPr/>
        </p:nvSpPr>
        <p:spPr>
          <a:xfrm>
            <a:off x="3193391" y="3104853"/>
            <a:ext cx="1453755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>
            <a:off x="7949108" y="3158123"/>
            <a:ext cx="1453755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17" y="3174645"/>
            <a:ext cx="776371" cy="77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11" t="23840" r="51673" b="11697"/>
          <a:stretch/>
        </p:blipFill>
        <p:spPr>
          <a:xfrm>
            <a:off x="577431" y="1994066"/>
            <a:ext cx="1544657" cy="190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82708" y="116423"/>
            <a:ext cx="9501700" cy="1204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9634" y="-65945"/>
            <a:ext cx="11516341" cy="2041571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озитивное отношение педагогических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устойчивое  желание принимать участие в инновационно-проектной деятельности по теме КИП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736305">
            <a:off x="10266011" y="1809890"/>
            <a:ext cx="963010" cy="1025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736305">
            <a:off x="10892326" y="2912979"/>
            <a:ext cx="1042709" cy="10969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2736305">
            <a:off x="10530566" y="4436240"/>
            <a:ext cx="972748" cy="984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720743" y="2587438"/>
            <a:ext cx="1401345" cy="571606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4454434" y="1497547"/>
            <a:ext cx="3381498" cy="1107590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Продиагностированы  100 % педагогов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10" y="2018644"/>
            <a:ext cx="586493" cy="5864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1714" y="2781575"/>
            <a:ext cx="7383112" cy="109124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дошкольной образовательной организации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инновационно-проектной деятельности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41554" y="4462495"/>
            <a:ext cx="7686153" cy="107007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и анализ перспектив профессионального развития»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203" y="3087105"/>
            <a:ext cx="785773" cy="7857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16" y="4510716"/>
            <a:ext cx="918473" cy="9184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9011" t="23840" r="51673" b="11697"/>
          <a:stretch/>
        </p:blipFill>
        <p:spPr>
          <a:xfrm>
            <a:off x="603734" y="4351386"/>
            <a:ext cx="1544657" cy="190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Штриховая стрелка вправо 8"/>
          <p:cNvSpPr/>
          <p:nvPr/>
        </p:nvSpPr>
        <p:spPr>
          <a:xfrm>
            <a:off x="710862" y="4089753"/>
            <a:ext cx="1401346" cy="578094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76350" y="4939938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194186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0" y="5110577"/>
            <a:ext cx="828685" cy="8286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464836" y="1219200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36235" y="208570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9486" y="4140927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6943" y="3396342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611086" y="141514"/>
            <a:ext cx="9263743" cy="1143000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707711"/>
            <a:ext cx="9940835" cy="169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Разработаны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 нормативно-правовые акты, организационно-методическая документация по реализации проекта в концепте профессионального развития педагогических работников МАДОУ №8 «Гармония».</a:t>
            </a:r>
          </a:p>
          <a:p>
            <a:pPr algn="ctr"/>
            <a:endParaRPr lang="ru-RU" b="1" dirty="0"/>
          </a:p>
        </p:txBody>
      </p:sp>
      <p:sp>
        <p:nvSpPr>
          <p:cNvPr id="6" name="Ромб 5"/>
          <p:cNvSpPr/>
          <p:nvPr/>
        </p:nvSpPr>
        <p:spPr>
          <a:xfrm>
            <a:off x="283029" y="1197282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677" t="14732" r="35509" b="13482"/>
          <a:stretch/>
        </p:blipFill>
        <p:spPr>
          <a:xfrm rot="21363976">
            <a:off x="1821054" y="3141073"/>
            <a:ext cx="1815737" cy="254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5677" t="18661" r="35710" b="11696"/>
          <a:stretch/>
        </p:blipFill>
        <p:spPr>
          <a:xfrm>
            <a:off x="4269660" y="3064721"/>
            <a:ext cx="1868336" cy="255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35375" t="19375" r="35309" b="14375"/>
          <a:stretch/>
        </p:blipFill>
        <p:spPr>
          <a:xfrm>
            <a:off x="6636003" y="3064721"/>
            <a:ext cx="1876794" cy="255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l="36279" t="16161" r="35710" b="20625"/>
          <a:stretch/>
        </p:blipFill>
        <p:spPr>
          <a:xfrm rot="427101">
            <a:off x="8963261" y="3219269"/>
            <a:ext cx="1822508" cy="244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76350" y="4939938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194186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0" y="5110577"/>
            <a:ext cx="828685" cy="8286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464836" y="1219200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36235" y="208570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231874">
            <a:off x="392543" y="4205829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1327" y="3605986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611086" y="141514"/>
            <a:ext cx="9263743" cy="1143000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649900" y="4974893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747" y="5136813"/>
            <a:ext cx="785773" cy="7857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400" y="1550366"/>
            <a:ext cx="9940835" cy="169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творческая группа  педагогических работников МАДОУ детского сада №8 «Гармония» по реализации инновационного проекта по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 КИП</a:t>
            </a:r>
            <a:endParaRPr lang="ru-RU" b="1" dirty="0"/>
          </a:p>
        </p:txBody>
      </p:sp>
      <p:sp>
        <p:nvSpPr>
          <p:cNvPr id="6" name="Ромб 5"/>
          <p:cNvSpPr/>
          <p:nvPr/>
        </p:nvSpPr>
        <p:spPr>
          <a:xfrm>
            <a:off x="88199" y="1223924"/>
            <a:ext cx="1550126" cy="1503575"/>
          </a:xfrm>
          <a:prstGeom prst="diamond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36279" t="16161" r="35710" b="20625"/>
          <a:stretch/>
        </p:blipFill>
        <p:spPr>
          <a:xfrm>
            <a:off x="10926025" y="3931923"/>
            <a:ext cx="1104275" cy="148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06249" y="3829593"/>
            <a:ext cx="7807650" cy="2584269"/>
          </a:xfrm>
          <a:prstGeom prst="rect">
            <a:avLst/>
          </a:prstGeom>
          <a:solidFill>
            <a:srgbClr val="BD582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аучно-исследовательская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педагогов по 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обобщение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по теме инновационного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Творческая группа совершенствует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 в соответствии с современными государственными требованиями, социальными ожиданиями и запросами к педагогическим работникам дошкольной образовательной организации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5677" t="14732" r="35509" b="13482"/>
          <a:stretch/>
        </p:blipFill>
        <p:spPr>
          <a:xfrm>
            <a:off x="9021726" y="2835297"/>
            <a:ext cx="1117582" cy="1565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Штриховая стрелка вправо 22"/>
          <p:cNvSpPr/>
          <p:nvPr/>
        </p:nvSpPr>
        <p:spPr>
          <a:xfrm rot="5400000">
            <a:off x="5236535" y="2774824"/>
            <a:ext cx="1053747" cy="959097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35677" t="18661" r="35710" b="11696"/>
          <a:stretch/>
        </p:blipFill>
        <p:spPr>
          <a:xfrm>
            <a:off x="9969751" y="3366759"/>
            <a:ext cx="1119681" cy="153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7633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3074</TotalTime>
  <Words>1030</Words>
  <Application>Microsoft Office PowerPoint</Application>
  <PresentationFormat>Широкоэкранный</PresentationFormat>
  <Paragraphs>169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Ретро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</vt:lpstr>
      <vt:lpstr>  </vt:lpstr>
      <vt:lpstr>Инновационные продукты</vt:lpstr>
      <vt:lpstr>Благодарим за внимание! Рады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педагогического коллектива МАДОУ № 8  за 2016-2017 учебный год</dc:title>
  <dc:creator>w user</dc:creator>
  <cp:lastModifiedBy>Ybyf</cp:lastModifiedBy>
  <cp:revision>316</cp:revision>
  <dcterms:created xsi:type="dcterms:W3CDTF">2017-06-05T10:30:50Z</dcterms:created>
  <dcterms:modified xsi:type="dcterms:W3CDTF">2021-01-18T19:03:18Z</dcterms:modified>
</cp:coreProperties>
</file>