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0" r:id="rId3"/>
    <p:sldId id="259" r:id="rId4"/>
    <p:sldId id="269" r:id="rId5"/>
    <p:sldId id="267" r:id="rId6"/>
    <p:sldId id="286" r:id="rId7"/>
    <p:sldId id="273" r:id="rId8"/>
    <p:sldId id="283" r:id="rId9"/>
    <p:sldId id="277" r:id="rId10"/>
    <p:sldId id="291" r:id="rId11"/>
    <p:sldId id="270" r:id="rId12"/>
    <p:sldId id="287" r:id="rId13"/>
    <p:sldId id="288" r:id="rId14"/>
    <p:sldId id="289" r:id="rId15"/>
    <p:sldId id="274" r:id="rId16"/>
    <p:sldId id="275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7A835"/>
    <a:srgbClr val="FFCC00"/>
    <a:srgbClr val="E2AC00"/>
    <a:srgbClr val="FFFFAF"/>
    <a:srgbClr val="00DA00"/>
    <a:srgbClr val="FF6600"/>
    <a:srgbClr val="007A00"/>
    <a:srgbClr val="00A410"/>
    <a:srgbClr val="00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54" d="100"/>
          <a:sy n="54" d="100"/>
        </p:scale>
        <p:origin x="178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20BA6-3AA9-4481-B1E1-9E8D019004AC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4947D1-2AB5-4E87-8960-38F8CC02375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авторская</a:t>
          </a:r>
        </a:p>
      </dgm:t>
    </dgm:pt>
    <dgm:pt modelId="{CA63F3F6-E4A1-41A0-8BF0-BF7DECB6D9D6}" type="parTrans" cxnId="{1DAB8166-777A-4459-B7D8-798ADA190192}">
      <dgm:prSet/>
      <dgm:spPr/>
      <dgm:t>
        <a:bodyPr/>
        <a:lstStyle/>
        <a:p>
          <a:endParaRPr lang="ru-RU"/>
        </a:p>
      </dgm:t>
    </dgm:pt>
    <dgm:pt modelId="{01232AE4-AF70-496E-9E28-602D5BCD8B9D}" type="sibTrans" cxnId="{1DAB8166-777A-4459-B7D8-798ADA190192}">
      <dgm:prSet/>
      <dgm:spPr/>
      <dgm:t>
        <a:bodyPr/>
        <a:lstStyle/>
        <a:p>
          <a:endParaRPr lang="ru-RU"/>
        </a:p>
      </dgm:t>
    </dgm:pt>
    <dgm:pt modelId="{7FBC0013-2BF6-40DD-BEF4-C2CB5EE6F68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а) Семинар «Расширение форм сетевого взаимодействия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образовательными учреждениями. Инновационные формы сотрудничества»;</a:t>
          </a:r>
        </a:p>
        <a:p>
          <a:pPr algn="l"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Дискуссионная площадка для педагогов дошкольных организаций «Перспективные тенденции в современном образовании. Модульное обучение.»</a:t>
          </a:r>
        </a:p>
        <a:p>
          <a:pPr algn="l"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в) Карта юного эколога 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ЭКОтрек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для коллекций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ЭКОчеков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г) Комплексы ОРУ со скандинавскими палками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C4CB5-6BCA-4078-AC95-F825E0E0D797}" type="parTrans" cxnId="{6BED5F71-DCF4-4941-A83E-2A194AA23D91}">
      <dgm:prSet/>
      <dgm:spPr/>
      <dgm:t>
        <a:bodyPr/>
        <a:lstStyle/>
        <a:p>
          <a:endParaRPr lang="ru-RU"/>
        </a:p>
      </dgm:t>
    </dgm:pt>
    <dgm:pt modelId="{0865E505-D0F4-4F57-A90D-9CF384828786}" type="sibTrans" cxnId="{6BED5F71-DCF4-4941-A83E-2A194AA23D91}">
      <dgm:prSet/>
      <dgm:spPr/>
      <dgm:t>
        <a:bodyPr/>
        <a:lstStyle/>
        <a:p>
          <a:endParaRPr lang="ru-RU"/>
        </a:p>
      </dgm:t>
    </dgm:pt>
    <dgm:pt modelId="{2AD213A2-9C15-49D7-95BC-D33549A872EF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модифицированная</a:t>
          </a:r>
        </a:p>
      </dgm:t>
    </dgm:pt>
    <dgm:pt modelId="{0912DF3E-72E5-4E05-84CA-39C14159C3F0}" type="parTrans" cxnId="{B59DA1FE-5278-4125-A21F-880ADEB07F6E}">
      <dgm:prSet/>
      <dgm:spPr/>
      <dgm:t>
        <a:bodyPr/>
        <a:lstStyle/>
        <a:p>
          <a:endParaRPr lang="ru-RU"/>
        </a:p>
      </dgm:t>
    </dgm:pt>
    <dgm:pt modelId="{288D54B1-FB13-4BF6-9503-382C9F48BB17}" type="sibTrans" cxnId="{B59DA1FE-5278-4125-A21F-880ADEB07F6E}">
      <dgm:prSet/>
      <dgm:spPr/>
      <dgm:t>
        <a:bodyPr/>
        <a:lstStyle/>
        <a:p>
          <a:endParaRPr lang="ru-RU"/>
        </a:p>
      </dgm:t>
    </dgm:pt>
    <dgm:pt modelId="{21A96024-5204-477C-8DCB-B12B6C416F6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а)Электронный методический диск «Детям об экологии» ч.2</a:t>
          </a:r>
        </a:p>
        <a:p>
          <a:pPr algn="l"/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б)Интерактивное пособие «Живая книга»</a:t>
          </a:r>
        </a:p>
        <a:p>
          <a:pPr algn="l"/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в) Методический кейс «Повышение качества дошкольного образования через создание экологической образовательной среды в ДОО «Планета для жизни». </a:t>
          </a:r>
        </a:p>
      </dgm:t>
    </dgm:pt>
    <dgm:pt modelId="{EDA67786-7CE3-433C-BB66-4C78350B2C0D}" type="parTrans" cxnId="{FF2FD4FA-436B-42ED-8FD7-055A49084053}">
      <dgm:prSet/>
      <dgm:spPr/>
      <dgm:t>
        <a:bodyPr/>
        <a:lstStyle/>
        <a:p>
          <a:endParaRPr lang="ru-RU"/>
        </a:p>
      </dgm:t>
    </dgm:pt>
    <dgm:pt modelId="{E454C22C-EBEB-46A3-8C9F-13035B631C8B}" type="sibTrans" cxnId="{FF2FD4FA-436B-42ED-8FD7-055A49084053}">
      <dgm:prSet/>
      <dgm:spPr/>
      <dgm:t>
        <a:bodyPr/>
        <a:lstStyle/>
        <a:p>
          <a:endParaRPr lang="ru-RU"/>
        </a:p>
      </dgm:t>
    </dgm:pt>
    <dgm:pt modelId="{FD1BECB5-5F6E-4578-8290-48E59D03D66A}" type="pres">
      <dgm:prSet presAssocID="{06920BA6-3AA9-4481-B1E1-9E8D019004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B1A960-F614-4159-97FB-6578C2A4415A}" type="pres">
      <dgm:prSet presAssocID="{EA4947D1-2AB5-4E87-8960-38F8CC02375C}" presName="root" presStyleCnt="0"/>
      <dgm:spPr/>
    </dgm:pt>
    <dgm:pt modelId="{202B48AE-E4E3-4824-B773-62DB1D6CDA9D}" type="pres">
      <dgm:prSet presAssocID="{EA4947D1-2AB5-4E87-8960-38F8CC02375C}" presName="rootComposite" presStyleCnt="0"/>
      <dgm:spPr/>
    </dgm:pt>
    <dgm:pt modelId="{A3EF554C-0DCC-4FE8-B04F-8AF6AB87D90F}" type="pres">
      <dgm:prSet presAssocID="{EA4947D1-2AB5-4E87-8960-38F8CC02375C}" presName="rootText" presStyleLbl="node1" presStyleIdx="0" presStyleCnt="2" custScaleX="138944" custLinFactNeighborY="6266"/>
      <dgm:spPr/>
      <dgm:t>
        <a:bodyPr/>
        <a:lstStyle/>
        <a:p>
          <a:endParaRPr lang="ru-RU"/>
        </a:p>
      </dgm:t>
    </dgm:pt>
    <dgm:pt modelId="{475B1183-A599-416D-B6CD-4A508F8F2D0C}" type="pres">
      <dgm:prSet presAssocID="{EA4947D1-2AB5-4E87-8960-38F8CC02375C}" presName="rootConnector" presStyleLbl="node1" presStyleIdx="0" presStyleCnt="2"/>
      <dgm:spPr/>
      <dgm:t>
        <a:bodyPr/>
        <a:lstStyle/>
        <a:p>
          <a:endParaRPr lang="ru-RU"/>
        </a:p>
      </dgm:t>
    </dgm:pt>
    <dgm:pt modelId="{8166A8C1-05AC-41BF-BEB0-1667A2F0B3F5}" type="pres">
      <dgm:prSet presAssocID="{EA4947D1-2AB5-4E87-8960-38F8CC02375C}" presName="childShape" presStyleCnt="0"/>
      <dgm:spPr/>
    </dgm:pt>
    <dgm:pt modelId="{CAF8B9F1-7B9B-4144-B573-48D343663B2D}" type="pres">
      <dgm:prSet presAssocID="{8D1C4CB5-6BCA-4078-AC95-F825E0E0D79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20D4762-1DE1-4BAD-80AD-48ABF5BF5DAC}" type="pres">
      <dgm:prSet presAssocID="{7FBC0013-2BF6-40DD-BEF4-C2CB5EE6F685}" presName="childText" presStyleLbl="bgAcc1" presStyleIdx="0" presStyleCnt="2" custScaleX="293381" custScaleY="392386" custLinFactNeighborX="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CC112-BAD6-41C4-AA98-EA18990588B7}" type="pres">
      <dgm:prSet presAssocID="{2AD213A2-9C15-49D7-95BC-D33549A872EF}" presName="root" presStyleCnt="0"/>
      <dgm:spPr/>
    </dgm:pt>
    <dgm:pt modelId="{3CB60E46-8AA8-44EE-A69B-333199962573}" type="pres">
      <dgm:prSet presAssocID="{2AD213A2-9C15-49D7-95BC-D33549A872EF}" presName="rootComposite" presStyleCnt="0"/>
      <dgm:spPr/>
    </dgm:pt>
    <dgm:pt modelId="{DB397942-9F50-47EC-8CF8-C07F5B9015B9}" type="pres">
      <dgm:prSet presAssocID="{2AD213A2-9C15-49D7-95BC-D33549A872EF}" presName="rootText" presStyleLbl="node1" presStyleIdx="1" presStyleCnt="2" custScaleX="212932" custLinFactNeighborX="3567" custLinFactNeighborY="7135"/>
      <dgm:spPr/>
      <dgm:t>
        <a:bodyPr/>
        <a:lstStyle/>
        <a:p>
          <a:endParaRPr lang="ru-RU"/>
        </a:p>
      </dgm:t>
    </dgm:pt>
    <dgm:pt modelId="{E64DA148-6AD2-4B5A-8532-0D27AE18E7D5}" type="pres">
      <dgm:prSet presAssocID="{2AD213A2-9C15-49D7-95BC-D33549A872EF}" presName="rootConnector" presStyleLbl="node1" presStyleIdx="1" presStyleCnt="2"/>
      <dgm:spPr/>
      <dgm:t>
        <a:bodyPr/>
        <a:lstStyle/>
        <a:p>
          <a:endParaRPr lang="ru-RU"/>
        </a:p>
      </dgm:t>
    </dgm:pt>
    <dgm:pt modelId="{890CCFF1-492E-4DE0-B2E3-0D6B60A668D3}" type="pres">
      <dgm:prSet presAssocID="{2AD213A2-9C15-49D7-95BC-D33549A872EF}" presName="childShape" presStyleCnt="0"/>
      <dgm:spPr/>
    </dgm:pt>
    <dgm:pt modelId="{DDF55B4E-71BC-4A56-B1FF-38F87E8BE2C7}" type="pres">
      <dgm:prSet presAssocID="{EDA67786-7CE3-433C-BB66-4C78350B2C0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B3F13C1-00EB-4BD0-9970-9880BC9CCA53}" type="pres">
      <dgm:prSet presAssocID="{21A96024-5204-477C-8DCB-B12B6C416F6D}" presName="childText" presStyleLbl="bgAcc1" presStyleIdx="1" presStyleCnt="2" custScaleX="209215" custScaleY="391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97352-62EC-4A22-914D-38922A30F981}" type="presOf" srcId="{EA4947D1-2AB5-4E87-8960-38F8CC02375C}" destId="{475B1183-A599-416D-B6CD-4A508F8F2D0C}" srcOrd="1" destOrd="0" presId="urn:microsoft.com/office/officeart/2005/8/layout/hierarchy3"/>
    <dgm:cxn modelId="{3DDDBEA6-62DC-475B-9FBF-F7FEC6B5F4BD}" type="presOf" srcId="{8D1C4CB5-6BCA-4078-AC95-F825E0E0D797}" destId="{CAF8B9F1-7B9B-4144-B573-48D343663B2D}" srcOrd="0" destOrd="0" presId="urn:microsoft.com/office/officeart/2005/8/layout/hierarchy3"/>
    <dgm:cxn modelId="{B59DA1FE-5278-4125-A21F-880ADEB07F6E}" srcId="{06920BA6-3AA9-4481-B1E1-9E8D019004AC}" destId="{2AD213A2-9C15-49D7-95BC-D33549A872EF}" srcOrd="1" destOrd="0" parTransId="{0912DF3E-72E5-4E05-84CA-39C14159C3F0}" sibTransId="{288D54B1-FB13-4BF6-9503-382C9F48BB17}"/>
    <dgm:cxn modelId="{6BED5F71-DCF4-4941-A83E-2A194AA23D91}" srcId="{EA4947D1-2AB5-4E87-8960-38F8CC02375C}" destId="{7FBC0013-2BF6-40DD-BEF4-C2CB5EE6F685}" srcOrd="0" destOrd="0" parTransId="{8D1C4CB5-6BCA-4078-AC95-F825E0E0D797}" sibTransId="{0865E505-D0F4-4F57-A90D-9CF384828786}"/>
    <dgm:cxn modelId="{6E367085-A170-42F6-90A8-3DDB36D46DDF}" type="presOf" srcId="{EA4947D1-2AB5-4E87-8960-38F8CC02375C}" destId="{A3EF554C-0DCC-4FE8-B04F-8AF6AB87D90F}" srcOrd="0" destOrd="0" presId="urn:microsoft.com/office/officeart/2005/8/layout/hierarchy3"/>
    <dgm:cxn modelId="{AD0B11C0-7219-4AD7-9F18-FE5E64ED50FA}" type="presOf" srcId="{21A96024-5204-477C-8DCB-B12B6C416F6D}" destId="{AB3F13C1-00EB-4BD0-9970-9880BC9CCA53}" srcOrd="0" destOrd="0" presId="urn:microsoft.com/office/officeart/2005/8/layout/hierarchy3"/>
    <dgm:cxn modelId="{4D16045A-52EE-4F8E-AE24-E3541B2547C8}" type="presOf" srcId="{2AD213A2-9C15-49D7-95BC-D33549A872EF}" destId="{E64DA148-6AD2-4B5A-8532-0D27AE18E7D5}" srcOrd="1" destOrd="0" presId="urn:microsoft.com/office/officeart/2005/8/layout/hierarchy3"/>
    <dgm:cxn modelId="{FF65DCAA-FBCF-491C-AF78-0692C6BF8D08}" type="presOf" srcId="{2AD213A2-9C15-49D7-95BC-D33549A872EF}" destId="{DB397942-9F50-47EC-8CF8-C07F5B9015B9}" srcOrd="0" destOrd="0" presId="urn:microsoft.com/office/officeart/2005/8/layout/hierarchy3"/>
    <dgm:cxn modelId="{F6D0F293-F175-47A1-A5B2-AEE407FBC6AF}" type="presOf" srcId="{EDA67786-7CE3-433C-BB66-4C78350B2C0D}" destId="{DDF55B4E-71BC-4A56-B1FF-38F87E8BE2C7}" srcOrd="0" destOrd="0" presId="urn:microsoft.com/office/officeart/2005/8/layout/hierarchy3"/>
    <dgm:cxn modelId="{FF2FD4FA-436B-42ED-8FD7-055A49084053}" srcId="{2AD213A2-9C15-49D7-95BC-D33549A872EF}" destId="{21A96024-5204-477C-8DCB-B12B6C416F6D}" srcOrd="0" destOrd="0" parTransId="{EDA67786-7CE3-433C-BB66-4C78350B2C0D}" sibTransId="{E454C22C-EBEB-46A3-8C9F-13035B631C8B}"/>
    <dgm:cxn modelId="{1DAB8166-777A-4459-B7D8-798ADA190192}" srcId="{06920BA6-3AA9-4481-B1E1-9E8D019004AC}" destId="{EA4947D1-2AB5-4E87-8960-38F8CC02375C}" srcOrd="0" destOrd="0" parTransId="{CA63F3F6-E4A1-41A0-8BF0-BF7DECB6D9D6}" sibTransId="{01232AE4-AF70-496E-9E28-602D5BCD8B9D}"/>
    <dgm:cxn modelId="{15242EC6-6E1C-48A7-9F20-5FA608700846}" type="presOf" srcId="{06920BA6-3AA9-4481-B1E1-9E8D019004AC}" destId="{FD1BECB5-5F6E-4578-8290-48E59D03D66A}" srcOrd="0" destOrd="0" presId="urn:microsoft.com/office/officeart/2005/8/layout/hierarchy3"/>
    <dgm:cxn modelId="{45E92A2C-AFF6-480E-BB19-33C214209E33}" type="presOf" srcId="{7FBC0013-2BF6-40DD-BEF4-C2CB5EE6F685}" destId="{D20D4762-1DE1-4BAD-80AD-48ABF5BF5DAC}" srcOrd="0" destOrd="0" presId="urn:microsoft.com/office/officeart/2005/8/layout/hierarchy3"/>
    <dgm:cxn modelId="{499E8D6B-E20E-4D89-85B8-33D0E77A9DE2}" type="presParOf" srcId="{FD1BECB5-5F6E-4578-8290-48E59D03D66A}" destId="{4AB1A960-F614-4159-97FB-6578C2A4415A}" srcOrd="0" destOrd="0" presId="urn:microsoft.com/office/officeart/2005/8/layout/hierarchy3"/>
    <dgm:cxn modelId="{CFD236EA-1ED0-4617-9300-3EA7A3874760}" type="presParOf" srcId="{4AB1A960-F614-4159-97FB-6578C2A4415A}" destId="{202B48AE-E4E3-4824-B773-62DB1D6CDA9D}" srcOrd="0" destOrd="0" presId="urn:microsoft.com/office/officeart/2005/8/layout/hierarchy3"/>
    <dgm:cxn modelId="{465A0EEB-F155-43F9-87C4-B89C4CC34182}" type="presParOf" srcId="{202B48AE-E4E3-4824-B773-62DB1D6CDA9D}" destId="{A3EF554C-0DCC-4FE8-B04F-8AF6AB87D90F}" srcOrd="0" destOrd="0" presId="urn:microsoft.com/office/officeart/2005/8/layout/hierarchy3"/>
    <dgm:cxn modelId="{B73307C5-CE9E-4136-A42E-BF62041DC8CD}" type="presParOf" srcId="{202B48AE-E4E3-4824-B773-62DB1D6CDA9D}" destId="{475B1183-A599-416D-B6CD-4A508F8F2D0C}" srcOrd="1" destOrd="0" presId="urn:microsoft.com/office/officeart/2005/8/layout/hierarchy3"/>
    <dgm:cxn modelId="{38E80D58-F5E5-49C8-B37A-7843BB36E86D}" type="presParOf" srcId="{4AB1A960-F614-4159-97FB-6578C2A4415A}" destId="{8166A8C1-05AC-41BF-BEB0-1667A2F0B3F5}" srcOrd="1" destOrd="0" presId="urn:microsoft.com/office/officeart/2005/8/layout/hierarchy3"/>
    <dgm:cxn modelId="{C333D1BE-3E36-4420-BFB6-B515884E9D6F}" type="presParOf" srcId="{8166A8C1-05AC-41BF-BEB0-1667A2F0B3F5}" destId="{CAF8B9F1-7B9B-4144-B573-48D343663B2D}" srcOrd="0" destOrd="0" presId="urn:microsoft.com/office/officeart/2005/8/layout/hierarchy3"/>
    <dgm:cxn modelId="{3286681B-1B6B-42EC-B0F0-FB838B8FE216}" type="presParOf" srcId="{8166A8C1-05AC-41BF-BEB0-1667A2F0B3F5}" destId="{D20D4762-1DE1-4BAD-80AD-48ABF5BF5DAC}" srcOrd="1" destOrd="0" presId="urn:microsoft.com/office/officeart/2005/8/layout/hierarchy3"/>
    <dgm:cxn modelId="{92A8288A-3FEC-46E4-AF1B-72F10A0E2622}" type="presParOf" srcId="{FD1BECB5-5F6E-4578-8290-48E59D03D66A}" destId="{329CC112-BAD6-41C4-AA98-EA18990588B7}" srcOrd="1" destOrd="0" presId="urn:microsoft.com/office/officeart/2005/8/layout/hierarchy3"/>
    <dgm:cxn modelId="{D5212C2B-804A-4591-9E54-45F5D2CE6E6B}" type="presParOf" srcId="{329CC112-BAD6-41C4-AA98-EA18990588B7}" destId="{3CB60E46-8AA8-44EE-A69B-333199962573}" srcOrd="0" destOrd="0" presId="urn:microsoft.com/office/officeart/2005/8/layout/hierarchy3"/>
    <dgm:cxn modelId="{7DCC1D42-1972-4FD9-B06C-B7F2DFC30E78}" type="presParOf" srcId="{3CB60E46-8AA8-44EE-A69B-333199962573}" destId="{DB397942-9F50-47EC-8CF8-C07F5B9015B9}" srcOrd="0" destOrd="0" presId="urn:microsoft.com/office/officeart/2005/8/layout/hierarchy3"/>
    <dgm:cxn modelId="{63661E18-F1DC-4094-8814-F3C40DF1DA0E}" type="presParOf" srcId="{3CB60E46-8AA8-44EE-A69B-333199962573}" destId="{E64DA148-6AD2-4B5A-8532-0D27AE18E7D5}" srcOrd="1" destOrd="0" presId="urn:microsoft.com/office/officeart/2005/8/layout/hierarchy3"/>
    <dgm:cxn modelId="{64C943EB-CD56-46F0-ACF3-9B27729FE84A}" type="presParOf" srcId="{329CC112-BAD6-41C4-AA98-EA18990588B7}" destId="{890CCFF1-492E-4DE0-B2E3-0D6B60A668D3}" srcOrd="1" destOrd="0" presId="urn:microsoft.com/office/officeart/2005/8/layout/hierarchy3"/>
    <dgm:cxn modelId="{8A03A2D8-0DF4-4BA0-8762-EC25E320E66A}" type="presParOf" srcId="{890CCFF1-492E-4DE0-B2E3-0D6B60A668D3}" destId="{DDF55B4E-71BC-4A56-B1FF-38F87E8BE2C7}" srcOrd="0" destOrd="0" presId="urn:microsoft.com/office/officeart/2005/8/layout/hierarchy3"/>
    <dgm:cxn modelId="{B531F8D8-7554-48A5-8913-306F175F0C5F}" type="presParOf" srcId="{890CCFF1-492E-4DE0-B2E3-0D6B60A668D3}" destId="{AB3F13C1-00EB-4BD0-9970-9880BC9CCA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76286-104D-43D1-95C6-1C559CFE77C0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BD979E-9426-4E3E-B391-2A70E6DF5005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</a:t>
          </a:r>
        </a:p>
      </dgm:t>
    </dgm:pt>
    <dgm:pt modelId="{8FBC8D0F-96C2-423F-9B1D-12321205C039}" type="parTrans" cxnId="{828967B1-33F9-4B8C-87AE-86930FDC27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176A6-72D3-4E66-9ECB-00437F54E7BB}" type="sibTrans" cxnId="{828967B1-33F9-4B8C-87AE-86930FDC27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F8B6-ADBA-4606-8E64-AC906C91163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Качество цели образовательной деятельности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5898C-69D5-44FC-B517-06FBA5EB2C8A}" type="parTrans" cxnId="{95D7D0B8-2F6E-4DE9-B365-E86ED486686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23056-06EC-44B2-9CD1-0CF45646E7B0}" type="sibTrans" cxnId="{95D7D0B8-2F6E-4DE9-B365-E86ED486686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DE2AF-E996-42E3-952E-D228239B890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условий для образовательной деятельности</a:t>
          </a:r>
        </a:p>
      </dgm:t>
    </dgm:pt>
    <dgm:pt modelId="{838E7F48-616C-4A66-9D9A-300E086F0591}" type="parTrans" cxnId="{1480FA69-1C1E-457E-9B2A-DEE5128F1C2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31F8A-0110-4F87-A69E-3FBC7B120FDD}" type="sibTrans" cxnId="{1480FA69-1C1E-457E-9B2A-DEE5128F1C2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BF1A-ABC0-4EBA-ABA4-47717EFB62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образовательной деятельности</a:t>
          </a:r>
        </a:p>
      </dgm:t>
    </dgm:pt>
    <dgm:pt modelId="{C6E158A2-5B92-467C-B633-4E912B6F1A28}" type="parTrans" cxnId="{5679D78D-064A-41B4-B433-9AE55F6B3E0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1F038-59B5-44A0-BB26-9ED9E801FFCC}" type="sibTrans" cxnId="{5679D78D-064A-41B4-B433-9AE55F6B3E0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6FB22-3825-4FEA-9D28-ABB414DB2A98}" type="pres">
      <dgm:prSet presAssocID="{36C76286-104D-43D1-95C6-1C559CFE77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9FE6A-978D-4F62-BE83-69051FB5D4E4}" type="pres">
      <dgm:prSet presAssocID="{23BD979E-9426-4E3E-B391-2A70E6DF5005}" presName="roof" presStyleLbl="dkBgShp" presStyleIdx="0" presStyleCnt="2" custLinFactNeighborX="-197"/>
      <dgm:spPr/>
      <dgm:t>
        <a:bodyPr/>
        <a:lstStyle/>
        <a:p>
          <a:endParaRPr lang="ru-RU"/>
        </a:p>
      </dgm:t>
    </dgm:pt>
    <dgm:pt modelId="{91F98A53-A6F0-4F49-8F7F-04062164ED85}" type="pres">
      <dgm:prSet presAssocID="{23BD979E-9426-4E3E-B391-2A70E6DF5005}" presName="pillars" presStyleCnt="0"/>
      <dgm:spPr/>
    </dgm:pt>
    <dgm:pt modelId="{0936C70B-B047-44F9-B240-F91CA1A6AAE5}" type="pres">
      <dgm:prSet presAssocID="{23BD979E-9426-4E3E-B391-2A70E6DF500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8ABC7-789E-4C93-9E36-557FE49F9B1F}" type="pres">
      <dgm:prSet presAssocID="{C59DE2AF-E996-42E3-952E-D228239B890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19A99-BAEC-4F46-8CD4-04D2E0B15BF4}" type="pres">
      <dgm:prSet presAssocID="{8DC9BF1A-ABC0-4EBA-ABA4-47717EFB623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8C590-B542-4B6A-9BAC-2FF34AF9159C}" type="pres">
      <dgm:prSet presAssocID="{23BD979E-9426-4E3E-B391-2A70E6DF5005}" presName="base" presStyleLbl="dkBgShp" presStyleIdx="1" presStyleCnt="2" custLinFactNeighborX="-458" custLinFactNeighborY="-31529"/>
      <dgm:spPr/>
    </dgm:pt>
  </dgm:ptLst>
  <dgm:cxnLst>
    <dgm:cxn modelId="{1480FA69-1C1E-457E-9B2A-DEE5128F1C23}" srcId="{23BD979E-9426-4E3E-B391-2A70E6DF5005}" destId="{C59DE2AF-E996-42E3-952E-D228239B8906}" srcOrd="1" destOrd="0" parTransId="{838E7F48-616C-4A66-9D9A-300E086F0591}" sibTransId="{87431F8A-0110-4F87-A69E-3FBC7B120FDD}"/>
    <dgm:cxn modelId="{B2CC209D-4F25-4803-89B3-F07AA9EC8AF2}" type="presOf" srcId="{1101F8B6-ADBA-4606-8E64-AC906C91163B}" destId="{0936C70B-B047-44F9-B240-F91CA1A6AAE5}" srcOrd="0" destOrd="0" presId="urn:microsoft.com/office/officeart/2005/8/layout/hList3"/>
    <dgm:cxn modelId="{4F4A51F7-EB82-4953-A427-19A31677D52A}" type="presOf" srcId="{23BD979E-9426-4E3E-B391-2A70E6DF5005}" destId="{2149FE6A-978D-4F62-BE83-69051FB5D4E4}" srcOrd="0" destOrd="0" presId="urn:microsoft.com/office/officeart/2005/8/layout/hList3"/>
    <dgm:cxn modelId="{E629466E-9B84-4D1A-938D-DC8ADB77BA15}" type="presOf" srcId="{C59DE2AF-E996-42E3-952E-D228239B8906}" destId="{2728ABC7-789E-4C93-9E36-557FE49F9B1F}" srcOrd="0" destOrd="0" presId="urn:microsoft.com/office/officeart/2005/8/layout/hList3"/>
    <dgm:cxn modelId="{C8045FC9-1B7F-4E78-B2C5-871584F2EF26}" type="presOf" srcId="{36C76286-104D-43D1-95C6-1C559CFE77C0}" destId="{B4F6FB22-3825-4FEA-9D28-ABB414DB2A98}" srcOrd="0" destOrd="0" presId="urn:microsoft.com/office/officeart/2005/8/layout/hList3"/>
    <dgm:cxn modelId="{5679D78D-064A-41B4-B433-9AE55F6B3E04}" srcId="{23BD979E-9426-4E3E-B391-2A70E6DF5005}" destId="{8DC9BF1A-ABC0-4EBA-ABA4-47717EFB6238}" srcOrd="2" destOrd="0" parTransId="{C6E158A2-5B92-467C-B633-4E912B6F1A28}" sibTransId="{5CC1F038-59B5-44A0-BB26-9ED9E801FFCC}"/>
    <dgm:cxn modelId="{828967B1-33F9-4B8C-87AE-86930FDC277F}" srcId="{36C76286-104D-43D1-95C6-1C559CFE77C0}" destId="{23BD979E-9426-4E3E-B391-2A70E6DF5005}" srcOrd="0" destOrd="0" parTransId="{8FBC8D0F-96C2-423F-9B1D-12321205C039}" sibTransId="{BF6176A6-72D3-4E66-9ECB-00437F54E7BB}"/>
    <dgm:cxn modelId="{95D7D0B8-2F6E-4DE9-B365-E86ED4866860}" srcId="{23BD979E-9426-4E3E-B391-2A70E6DF5005}" destId="{1101F8B6-ADBA-4606-8E64-AC906C91163B}" srcOrd="0" destOrd="0" parTransId="{9575898C-69D5-44FC-B517-06FBA5EB2C8A}" sibTransId="{E6C23056-06EC-44B2-9CD1-0CF45646E7B0}"/>
    <dgm:cxn modelId="{F3765A3C-51E3-4557-A51D-D4C6F1B28EE9}" type="presOf" srcId="{8DC9BF1A-ABC0-4EBA-ABA4-47717EFB6238}" destId="{84119A99-BAEC-4F46-8CD4-04D2E0B15BF4}" srcOrd="0" destOrd="0" presId="urn:microsoft.com/office/officeart/2005/8/layout/hList3"/>
    <dgm:cxn modelId="{37F5B075-6EA9-4318-B21C-130F64D5A118}" type="presParOf" srcId="{B4F6FB22-3825-4FEA-9D28-ABB414DB2A98}" destId="{2149FE6A-978D-4F62-BE83-69051FB5D4E4}" srcOrd="0" destOrd="0" presId="urn:microsoft.com/office/officeart/2005/8/layout/hList3"/>
    <dgm:cxn modelId="{CD765580-BB62-4E45-BF06-F7DD206AA503}" type="presParOf" srcId="{B4F6FB22-3825-4FEA-9D28-ABB414DB2A98}" destId="{91F98A53-A6F0-4F49-8F7F-04062164ED85}" srcOrd="1" destOrd="0" presId="urn:microsoft.com/office/officeart/2005/8/layout/hList3"/>
    <dgm:cxn modelId="{E9183EE5-1D4B-4147-A314-744566ED4A30}" type="presParOf" srcId="{91F98A53-A6F0-4F49-8F7F-04062164ED85}" destId="{0936C70B-B047-44F9-B240-F91CA1A6AAE5}" srcOrd="0" destOrd="0" presId="urn:microsoft.com/office/officeart/2005/8/layout/hList3"/>
    <dgm:cxn modelId="{F2E5EA60-543E-496C-8EA2-69EABC5BECC4}" type="presParOf" srcId="{91F98A53-A6F0-4F49-8F7F-04062164ED85}" destId="{2728ABC7-789E-4C93-9E36-557FE49F9B1F}" srcOrd="1" destOrd="0" presId="urn:microsoft.com/office/officeart/2005/8/layout/hList3"/>
    <dgm:cxn modelId="{2B9BD44E-A6D1-46F8-9E28-6751C50D624E}" type="presParOf" srcId="{91F98A53-A6F0-4F49-8F7F-04062164ED85}" destId="{84119A99-BAEC-4F46-8CD4-04D2E0B15BF4}" srcOrd="2" destOrd="0" presId="urn:microsoft.com/office/officeart/2005/8/layout/hList3"/>
    <dgm:cxn modelId="{543FB73B-6A7B-43CF-9CF1-05BEE04B07AA}" type="presParOf" srcId="{B4F6FB22-3825-4FEA-9D28-ABB414DB2A98}" destId="{8D28C590-B542-4B6A-9BAC-2FF34AF915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F554C-0DCC-4FE8-B04F-8AF6AB87D90F}">
      <dsp:nvSpPr>
        <dsp:cNvPr id="0" name=""/>
        <dsp:cNvSpPr/>
      </dsp:nvSpPr>
      <dsp:spPr>
        <a:xfrm>
          <a:off x="3007" y="220239"/>
          <a:ext cx="2560733" cy="92149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авторская</a:t>
          </a:r>
        </a:p>
      </dsp:txBody>
      <dsp:txXfrm>
        <a:off x="29997" y="247229"/>
        <a:ext cx="2506753" cy="867518"/>
      </dsp:txXfrm>
    </dsp:sp>
    <dsp:sp modelId="{CAF8B9F1-7B9B-4144-B573-48D343663B2D}">
      <dsp:nvSpPr>
        <dsp:cNvPr id="0" name=""/>
        <dsp:cNvSpPr/>
      </dsp:nvSpPr>
      <dsp:spPr>
        <a:xfrm>
          <a:off x="259080" y="1141737"/>
          <a:ext cx="267308" cy="198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548"/>
              </a:lnTo>
              <a:lnTo>
                <a:pt x="267308" y="1980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4762-1DE1-4BAD-80AD-48ABF5BF5DAC}">
      <dsp:nvSpPr>
        <dsp:cNvPr id="0" name=""/>
        <dsp:cNvSpPr/>
      </dsp:nvSpPr>
      <dsp:spPr>
        <a:xfrm>
          <a:off x="526388" y="1314371"/>
          <a:ext cx="4325601" cy="361583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а) Семинар «Расширение форм сетевого взаимодействия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образовательными учреждениями. Инновационные формы сотрудничества»;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Дискуссионная площадка для педагогов дошкольных организаций «Перспективные тенденции в современном образовании. Модульное обучение.»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в) Карта юного эколога 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ЭКОтрек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для коллекций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ЭКОчеков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г) Комплексы ОРУ со скандинавскими палками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292" y="1420275"/>
        <a:ext cx="4113793" cy="3404022"/>
      </dsp:txXfrm>
    </dsp:sp>
    <dsp:sp modelId="{DB397942-9F50-47EC-8CF8-C07F5B9015B9}">
      <dsp:nvSpPr>
        <dsp:cNvPr id="0" name=""/>
        <dsp:cNvSpPr/>
      </dsp:nvSpPr>
      <dsp:spPr>
        <a:xfrm>
          <a:off x="4519646" y="228247"/>
          <a:ext cx="3924329" cy="92149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модифицированная</a:t>
          </a:r>
        </a:p>
      </dsp:txBody>
      <dsp:txXfrm>
        <a:off x="4546636" y="255237"/>
        <a:ext cx="3870349" cy="867518"/>
      </dsp:txXfrm>
    </dsp:sp>
    <dsp:sp modelId="{DDF55B4E-71BC-4A56-B1FF-38F87E8BE2C7}">
      <dsp:nvSpPr>
        <dsp:cNvPr id="0" name=""/>
        <dsp:cNvSpPr/>
      </dsp:nvSpPr>
      <dsp:spPr>
        <a:xfrm>
          <a:off x="4912079" y="1149745"/>
          <a:ext cx="389425" cy="196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937"/>
              </a:lnTo>
              <a:lnTo>
                <a:pt x="389425" y="19699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F13C1-00EB-4BD0-9970-9880BC9CCA53}">
      <dsp:nvSpPr>
        <dsp:cNvPr id="0" name=""/>
        <dsp:cNvSpPr/>
      </dsp:nvSpPr>
      <dsp:spPr>
        <a:xfrm>
          <a:off x="5301504" y="1314371"/>
          <a:ext cx="3084660" cy="361062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а)Электронный методический диск «Детям об экологии» ч.2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б)Интерактивное пособие «Живая книга»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в) Методический кейс «Повышение качества дошкольного образования через создание экологической образовательной среды в ДОО «Планета для жизни». </a:t>
          </a:r>
        </a:p>
      </dsp:txBody>
      <dsp:txXfrm>
        <a:off x="5391851" y="1404718"/>
        <a:ext cx="2903966" cy="3429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9FE6A-978D-4F62-BE83-69051FB5D4E4}">
      <dsp:nvSpPr>
        <dsp:cNvPr id="0" name=""/>
        <dsp:cNvSpPr/>
      </dsp:nvSpPr>
      <dsp:spPr>
        <a:xfrm>
          <a:off x="0" y="0"/>
          <a:ext cx="8311243" cy="155366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</a:t>
          </a:r>
        </a:p>
      </dsp:txBody>
      <dsp:txXfrm>
        <a:off x="0" y="0"/>
        <a:ext cx="8311243" cy="1553663"/>
      </dsp:txXfrm>
    </dsp:sp>
    <dsp:sp modelId="{0936C70B-B047-44F9-B240-F91CA1A6AAE5}">
      <dsp:nvSpPr>
        <dsp:cNvPr id="0" name=""/>
        <dsp:cNvSpPr/>
      </dsp:nvSpPr>
      <dsp:spPr>
        <a:xfrm>
          <a:off x="4058" y="1553663"/>
          <a:ext cx="2767708" cy="3262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Качество цели образовательной деятельности</a:t>
          </a:r>
          <a:endParaRPr lang="ru-RU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8" y="1553663"/>
        <a:ext cx="2767708" cy="3262693"/>
      </dsp:txXfrm>
    </dsp:sp>
    <dsp:sp modelId="{2728ABC7-789E-4C93-9E36-557FE49F9B1F}">
      <dsp:nvSpPr>
        <dsp:cNvPr id="0" name=""/>
        <dsp:cNvSpPr/>
      </dsp:nvSpPr>
      <dsp:spPr>
        <a:xfrm>
          <a:off x="2771767" y="1553663"/>
          <a:ext cx="2767708" cy="3262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условий для образовательной деятельности</a:t>
          </a:r>
        </a:p>
      </dsp:txBody>
      <dsp:txXfrm>
        <a:off x="2771767" y="1553663"/>
        <a:ext cx="2767708" cy="3262693"/>
      </dsp:txXfrm>
    </dsp:sp>
    <dsp:sp modelId="{84119A99-BAEC-4F46-8CD4-04D2E0B15BF4}">
      <dsp:nvSpPr>
        <dsp:cNvPr id="0" name=""/>
        <dsp:cNvSpPr/>
      </dsp:nvSpPr>
      <dsp:spPr>
        <a:xfrm>
          <a:off x="5539475" y="1553663"/>
          <a:ext cx="2767708" cy="3262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образовательной деятельности</a:t>
          </a:r>
        </a:p>
      </dsp:txBody>
      <dsp:txXfrm>
        <a:off x="5539475" y="1553663"/>
        <a:ext cx="2767708" cy="3262693"/>
      </dsp:txXfrm>
    </dsp:sp>
    <dsp:sp modelId="{8D28C590-B542-4B6A-9BAC-2FF34AF9159C}">
      <dsp:nvSpPr>
        <dsp:cNvPr id="0" name=""/>
        <dsp:cNvSpPr/>
      </dsp:nvSpPr>
      <dsp:spPr>
        <a:xfrm>
          <a:off x="0" y="4702058"/>
          <a:ext cx="8311243" cy="3625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723C-3EB2-40F8-A7AD-19FD91F65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16E2-BF8D-4823-8A65-AC01597E9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7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6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1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6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8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4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7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u="sng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22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0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b="1" u="sng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lvl="0"/>
            <a:endParaRPr lang="ru-RU" sz="800" b="1" u="sng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4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2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2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6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0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3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1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16E2-BF8D-4823-8A65-AC01597E98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8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2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9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2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2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0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9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2988-1B1E-462D-BBF7-3E988FA2E1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FF49-EE79-4ADD-86A4-C75B1F231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7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5.jp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dou23.ucoz.com/index/innovacionnaja_dejatelnost_2019/0-230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3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12721"/>
            <a:chOff x="0" y="0"/>
            <a:chExt cx="9144000" cy="6812721"/>
          </a:xfrm>
        </p:grpSpPr>
        <p:grpSp>
          <p:nvGrpSpPr>
            <p:cNvPr id="6" name="Группа 5"/>
            <p:cNvGrpSpPr/>
            <p:nvPr/>
          </p:nvGrpSpPr>
          <p:grpSpPr>
            <a:xfrm flipH="1">
              <a:off x="0" y="0"/>
              <a:ext cx="9144000" cy="6326155"/>
              <a:chOff x="0" y="167640"/>
              <a:chExt cx="9144000" cy="632615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33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460" r="34466" b="38387"/>
              <a:stretch/>
            </p:blipFill>
            <p:spPr>
              <a:xfrm>
                <a:off x="0" y="167640"/>
                <a:ext cx="9144000" cy="6326155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25543" y="167640"/>
                <a:ext cx="59486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муниципальное автономное дошкольное образовательное учреждение 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детский сад общеразвивающего вида № 23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муниципального образования г.  Новороссийск</a:t>
                </a:r>
              </a:p>
            </p:txBody>
          </p:sp>
        </p:grpSp>
        <p:sp>
          <p:nvSpPr>
            <p:cNvPr id="2" name="Скругленный прямоугольник 1"/>
            <p:cNvSpPr/>
            <p:nvPr/>
          </p:nvSpPr>
          <p:spPr>
            <a:xfrm>
              <a:off x="3870721" y="1502229"/>
              <a:ext cx="5071609" cy="48239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  <a:p>
              <a:pPr algn="ctr"/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реализации 3 этапа программы  КИП-2017</a:t>
              </a:r>
            </a:p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«Повышение качества дошкольного образования через создание экологической образовательной  среды в ДОО «Планета для жизни»</a:t>
              </a:r>
            </a:p>
            <a:p>
              <a:pPr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научный руководитель: </a:t>
              </a:r>
              <a:r>
                <a:rPr lang="ru-RU" sz="20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Илюхина</a:t>
              </a:r>
              <a:r>
                <a:rPr lang="ru-RU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Ю. В., доцент кафедры развития ребенка младшего возраста ГБОУ ИРО КК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44114" y="6443389"/>
              <a:ext cx="96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2021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56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6999" y="-9040"/>
            <a:ext cx="9463590" cy="6490708"/>
            <a:chOff x="126999" y="-9040"/>
            <a:chExt cx="9463590" cy="64907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06073" y="1926962"/>
              <a:ext cx="8785526" cy="455470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четверенная стрелка 7"/>
            <p:cNvSpPr/>
            <p:nvPr/>
          </p:nvSpPr>
          <p:spPr>
            <a:xfrm rot="2654082">
              <a:off x="4048774" y="3533182"/>
              <a:ext cx="1100125" cy="1066318"/>
            </a:xfrm>
            <a:prstGeom prst="quadArrow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6074" y="2240340"/>
              <a:ext cx="259427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экотуризм</a:t>
              </a:r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«Шагай!»</a:t>
              </a:r>
            </a:p>
            <a:p>
              <a:pPr lvl="0"/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6073" y="4681914"/>
              <a:ext cx="318482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экоблаго</a:t>
              </a:r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lvl="0"/>
              <a:r>
                <a:rPr lang="ru-RU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творительность</a:t>
              </a:r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«И я помогаю!»</a:t>
              </a:r>
              <a:r>
                <a:rPr lang="ru-RU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677471" y="2240340"/>
              <a:ext cx="291311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экодесант</a:t>
              </a:r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«Мы в ответе </a:t>
              </a:r>
            </a:p>
            <a:p>
              <a:pPr lvl="0"/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за тех,  кого приручили»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677471" y="4832067"/>
              <a:ext cx="266700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экомастер</a:t>
              </a:r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lvl="0"/>
              <a:r>
                <a:rPr lang="ru-RU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ская</a:t>
              </a:r>
              <a:r>
                <a: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«Отходы в доходы»</a:t>
              </a: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202" y="2601049"/>
              <a:ext cx="1486120" cy="15635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067" y="2601049"/>
              <a:ext cx="1526321" cy="14447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266" y="4174350"/>
              <a:ext cx="1528791" cy="144075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561" y="4164556"/>
              <a:ext cx="1522241" cy="153462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-9040"/>
              <a:ext cx="2086590" cy="1861457"/>
            </a:xfrm>
            <a:prstGeom prst="rect">
              <a:avLst/>
            </a:prstGeom>
          </p:spPr>
        </p:pic>
        <p:sp>
          <p:nvSpPr>
            <p:cNvPr id="20" name="Пятиугольник 19"/>
            <p:cNvSpPr/>
            <p:nvPr/>
          </p:nvSpPr>
          <p:spPr>
            <a:xfrm>
              <a:off x="126999" y="382554"/>
              <a:ext cx="6698343" cy="696829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МОДУЛЬНЫЙ МЕХАНИЗМ ПРОГРАММЫ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04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000" y="0"/>
            <a:ext cx="9017000" cy="6284165"/>
            <a:chOff x="127000" y="0"/>
            <a:chExt cx="9017000" cy="628416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127000" y="342900"/>
              <a:ext cx="6604000" cy="76200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ПРАКТИЧЕСКАЯ 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7" t="19286" r="1" b="21428"/>
            <a:stretch/>
          </p:blipFill>
          <p:spPr>
            <a:xfrm>
              <a:off x="4165008" y="1402455"/>
              <a:ext cx="1944660" cy="241538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476" r="10794" b="20714"/>
            <a:stretch/>
          </p:blipFill>
          <p:spPr>
            <a:xfrm>
              <a:off x="3414172" y="4001911"/>
              <a:ext cx="1824592" cy="228225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19956" r="-674" b="19568"/>
            <a:stretch/>
          </p:blipFill>
          <p:spPr>
            <a:xfrm>
              <a:off x="2175568" y="1400176"/>
              <a:ext cx="1906406" cy="241766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95" t="19197" r="-1083" b="24136"/>
            <a:stretch/>
          </p:blipFill>
          <p:spPr>
            <a:xfrm>
              <a:off x="6192702" y="1422558"/>
              <a:ext cx="1829916" cy="236695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t="18289" r="-175" b="20043"/>
            <a:stretch/>
          </p:blipFill>
          <p:spPr>
            <a:xfrm>
              <a:off x="185362" y="1400175"/>
              <a:ext cx="1860268" cy="241766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31860" r="-3187" b="33616"/>
            <a:stretch/>
          </p:blipFill>
          <p:spPr>
            <a:xfrm>
              <a:off x="183015" y="4001911"/>
              <a:ext cx="3231157" cy="228225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22" name="Овал 21"/>
            <p:cNvSpPr/>
            <p:nvPr/>
          </p:nvSpPr>
          <p:spPr>
            <a:xfrm>
              <a:off x="6335486" y="4267201"/>
              <a:ext cx="2134435" cy="1914328"/>
            </a:xfrm>
            <a:prstGeom prst="ellipse">
              <a:avLst/>
            </a:prstGeom>
            <a:solidFill>
              <a:srgbClr val="F7A83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 «Мы в ответе за тех, кого приручили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04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7000" y="0"/>
            <a:ext cx="9017000" cy="6164262"/>
            <a:chOff x="127000" y="0"/>
            <a:chExt cx="9017000" cy="616426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127000" y="323850"/>
              <a:ext cx="6604000" cy="78105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ПРАКТИЧЕСКАЯ 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547" b="7979"/>
            <a:stretch/>
          </p:blipFill>
          <p:spPr>
            <a:xfrm>
              <a:off x="3506652" y="1350770"/>
              <a:ext cx="1660594" cy="2325143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054" r="1934" b="33660"/>
            <a:stretch/>
          </p:blipFill>
          <p:spPr>
            <a:xfrm>
              <a:off x="209152" y="1350771"/>
              <a:ext cx="3150259" cy="232514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33" b="21429"/>
            <a:stretch/>
          </p:blipFill>
          <p:spPr>
            <a:xfrm>
              <a:off x="3506653" y="3845298"/>
              <a:ext cx="1660593" cy="231896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667" b="33140"/>
            <a:stretch/>
          </p:blipFill>
          <p:spPr>
            <a:xfrm>
              <a:off x="212960" y="3826552"/>
              <a:ext cx="3146451" cy="233771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571" b="19286"/>
            <a:stretch/>
          </p:blipFill>
          <p:spPr>
            <a:xfrm>
              <a:off x="5334526" y="1350769"/>
              <a:ext cx="1799221" cy="232514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26" name="Овал 25"/>
            <p:cNvSpPr/>
            <p:nvPr/>
          </p:nvSpPr>
          <p:spPr>
            <a:xfrm>
              <a:off x="7182763" y="4038600"/>
              <a:ext cx="1886023" cy="1853330"/>
            </a:xfrm>
            <a:prstGeom prst="ellipse">
              <a:avLst/>
            </a:prstGeom>
            <a:solidFill>
              <a:srgbClr val="FF99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 «Шагай!»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765" b="19806"/>
            <a:stretch/>
          </p:blipFill>
          <p:spPr>
            <a:xfrm>
              <a:off x="5314488" y="3826552"/>
              <a:ext cx="1799221" cy="233327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2607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000" y="0"/>
            <a:ext cx="9017000" cy="6553200"/>
            <a:chOff x="127000" y="0"/>
            <a:chExt cx="9017000" cy="65532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127000" y="323850"/>
              <a:ext cx="6604000" cy="78105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ПРАКТИЧЕСКАЯ 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667" r="5767" b="32857"/>
            <a:stretch/>
          </p:blipFill>
          <p:spPr>
            <a:xfrm>
              <a:off x="311769" y="4022589"/>
              <a:ext cx="3184047" cy="253061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35" b="11106"/>
            <a:stretch/>
          </p:blipFill>
          <p:spPr>
            <a:xfrm>
              <a:off x="3752776" y="1492401"/>
              <a:ext cx="2289551" cy="308186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393" b="33453"/>
            <a:stretch/>
          </p:blipFill>
          <p:spPr>
            <a:xfrm>
              <a:off x="279530" y="1492401"/>
              <a:ext cx="3248526" cy="241088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3056" b="35340"/>
            <a:stretch/>
          </p:blipFill>
          <p:spPr>
            <a:xfrm>
              <a:off x="6299287" y="2040405"/>
              <a:ext cx="2289551" cy="152762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22" name="Овал 21"/>
            <p:cNvSpPr/>
            <p:nvPr/>
          </p:nvSpPr>
          <p:spPr>
            <a:xfrm>
              <a:off x="4698469" y="4192900"/>
              <a:ext cx="2248108" cy="2189988"/>
            </a:xfrm>
            <a:prstGeom prst="ellipse">
              <a:avLst/>
            </a:prstGeom>
            <a:solidFill>
              <a:srgbClr val="FF99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 «Отходы в доходы»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74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000" y="0"/>
            <a:ext cx="9017000" cy="6330010"/>
            <a:chOff x="127000" y="0"/>
            <a:chExt cx="9017000" cy="63300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127000" y="304800"/>
              <a:ext cx="6604000" cy="80010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ПРАКТИЧЕСКАЯ 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524" b="33572"/>
            <a:stretch/>
          </p:blipFill>
          <p:spPr>
            <a:xfrm>
              <a:off x="2854570" y="3971843"/>
              <a:ext cx="2435887" cy="235816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622" b="21473"/>
            <a:stretch/>
          </p:blipFill>
          <p:spPr>
            <a:xfrm>
              <a:off x="233928" y="3937874"/>
              <a:ext cx="2415781" cy="239213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390" b="18214"/>
            <a:stretch/>
          </p:blipFill>
          <p:spPr>
            <a:xfrm>
              <a:off x="2460957" y="1328024"/>
              <a:ext cx="1936085" cy="234590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71" t="37159" r="14415" b="31667"/>
            <a:stretch/>
          </p:blipFill>
          <p:spPr>
            <a:xfrm>
              <a:off x="4596921" y="1318793"/>
              <a:ext cx="2777521" cy="235513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19" b="34762"/>
            <a:stretch/>
          </p:blipFill>
          <p:spPr>
            <a:xfrm>
              <a:off x="233928" y="1328025"/>
              <a:ext cx="2051112" cy="238672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22" name="Овал 21"/>
            <p:cNvSpPr/>
            <p:nvPr/>
          </p:nvSpPr>
          <p:spPr>
            <a:xfrm>
              <a:off x="5584033" y="4068308"/>
              <a:ext cx="2191496" cy="2131265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 </a:t>
              </a: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«И я помогаю»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69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179188"/>
            <a:chOff x="0" y="0"/>
            <a:chExt cx="9144000" cy="617918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208749" y="179567"/>
              <a:ext cx="7031805" cy="710599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ТРАНСЛЯЦИОННАЯ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2096738" y="2743200"/>
              <a:ext cx="2494312" cy="2054311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Новороссийск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№ 18, 6, 30, 51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СОШ № 23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ДМШ № 1  </a:t>
              </a:r>
            </a:p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6220736" y="2894108"/>
              <a:ext cx="2408913" cy="2154142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Краснодар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63</a:t>
              </a: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4098660" y="3902529"/>
              <a:ext cx="2495838" cy="2276659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Анапа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 № 10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№ 30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№ 32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№ 15 </a:t>
              </a:r>
            </a:p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0" y="3902529"/>
              <a:ext cx="2468973" cy="2276659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00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Кущевская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№ 1 </a:t>
              </a:r>
            </a:p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1" y="1738731"/>
              <a:ext cx="2464124" cy="2011182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Геленджик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№ 37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№ 31 </a:t>
              </a:r>
            </a:p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4277542" y="1763170"/>
              <a:ext cx="2316956" cy="1986743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00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67 </a:t>
              </a:r>
            </a:p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02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3285" y="0"/>
            <a:ext cx="9070715" cy="1419597"/>
            <a:chOff x="73285" y="0"/>
            <a:chExt cx="9070715" cy="14195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552710" y="0"/>
              <a:ext cx="1591290" cy="141959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73285" y="110610"/>
              <a:ext cx="6984125" cy="735564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АПРОБАЦИЯ И ДИССЕМИНАЦИЯ РЕЗУЛЬТАТОВ ДЕЯТЕЛЬНОСТИ КИП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03895"/>
              </p:ext>
            </p:extLst>
          </p:nvPr>
        </p:nvGraphicFramePr>
        <p:xfrm>
          <a:off x="342900" y="1018592"/>
          <a:ext cx="8305800" cy="576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509044249"/>
                    </a:ext>
                  </a:extLst>
                </a:gridCol>
              </a:tblGrid>
              <a:tr h="193387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Всероссийская с международным участием научно-практическая конференция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«Дошкольное образование в России: результаты нового времени и взгляд в будущее», посвященная 100-летию Кубанского государственного университета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Герасименко Т.Ф., Тетерина Г.А. выступление «Система экологического воспитания как средство повышения качества образования в дошкольном учреждении.»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0537"/>
                  </a:ext>
                </a:extLst>
              </a:tr>
              <a:tr h="1286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журнал «Молодой ученый», г. Казань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Нагель О.В., Мусиенко О.В., Тищенко А.А.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 «Использование игровых педагогических технологий с целью повышения познавательной активности у дошкольников старшего возраста»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422047"/>
                  </a:ext>
                </a:extLst>
              </a:tr>
              <a:tr h="174030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журнал «Молодой ученый», г. Казань</a:t>
                      </a:r>
                    </a:p>
                    <a:p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Макушева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И.А., Герасименко Т.Ф., </a:t>
                      </a:r>
                    </a:p>
                    <a:p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Жарикбасова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И.С.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«Дистанционные технологии  обучения как ресурс повышения качества образования»</a:t>
                      </a:r>
                    </a:p>
                    <a:p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99328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6790944" y="2941858"/>
            <a:ext cx="2173762" cy="129170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596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12721"/>
            <a:chOff x="0" y="0"/>
            <a:chExt cx="9144000" cy="681272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460" r="34466" b="38387"/>
            <a:stretch/>
          </p:blipFill>
          <p:spPr>
            <a:xfrm flipH="1">
              <a:off x="0" y="0"/>
              <a:ext cx="9144000" cy="6325381"/>
            </a:xfrm>
            <a:prstGeom prst="rect">
              <a:avLst/>
            </a:prstGeom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3657601" y="228600"/>
              <a:ext cx="5284730" cy="646611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внимание.</a:t>
              </a:r>
              <a:b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Приглашаем к сотрудничеству.</a:t>
              </a:r>
              <a:b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 адрес: </a:t>
              </a:r>
              <a:b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Новороссийск, с. Гайдук, 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Ясельная, д. 2, МАДОУ № 23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e-mail.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gaidyk23sad@ mail.ru</a:t>
              </a:r>
              <a:b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на официальном сайте: </a:t>
              </a:r>
              <a:r>
                <a:rPr lang="ru-RU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http://mdou23.ucoz.com/index/innovacionnaja_dejatelnost_2019/0-230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44114" y="6443389"/>
              <a:ext cx="96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2021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98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000" y="0"/>
            <a:ext cx="9017000" cy="5176157"/>
            <a:chOff x="127000" y="0"/>
            <a:chExt cx="9017000" cy="51761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6" name="Пятиугольник 5"/>
            <p:cNvSpPr/>
            <p:nvPr/>
          </p:nvSpPr>
          <p:spPr>
            <a:xfrm>
              <a:off x="127000" y="457200"/>
              <a:ext cx="6604000" cy="64770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7A8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55600" y="2169367"/>
              <a:ext cx="8599714" cy="300679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indent="457200" algn="just"/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апробация механизмов создания в ДОО экологической образовательной среды, позволяющей повысить качество дошкольного образования по трем параметрам: качество цели образовательной деятельности, качество условий для образовательной деятельности, качество образовательной деятельности.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45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0243" y="0"/>
            <a:ext cx="8833757" cy="6736540"/>
            <a:chOff x="310243" y="0"/>
            <a:chExt cx="8833757" cy="67365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6" name="Пятиугольник 5"/>
            <p:cNvSpPr/>
            <p:nvPr/>
          </p:nvSpPr>
          <p:spPr>
            <a:xfrm>
              <a:off x="381827" y="419100"/>
              <a:ext cx="6604000" cy="647700"/>
            </a:xfrm>
            <a:prstGeom prst="homePlate">
              <a:avLst/>
            </a:prstGeom>
            <a:solidFill>
              <a:srgbClr val="F7A835"/>
            </a:solidFill>
            <a:ln>
              <a:solidFill>
                <a:srgbClr val="FFF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chemeClr val="tx1"/>
                  </a:solidFill>
                </a:rPr>
                <a:t>   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310243" y="1485900"/>
              <a:ext cx="8017328" cy="50781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571500" y="1714500"/>
              <a:ext cx="7529205" cy="502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1.Для повышения качества цели образовательной деятельности разработать и апробировать методические продукты, позволяющие обогатить содержание части, формируемой участниками образовательных отношений ООП ДО, экологическим содержанием</a:t>
              </a:r>
            </a:p>
            <a:p>
              <a:pPr lvl="0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2.Для повышения качества условий для образовательной деятельности создать экологическую развивающую предметно-пространственную среду в различных помещениях детского сада.</a:t>
              </a:r>
            </a:p>
            <a:p>
              <a:pPr lvl="0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3.Для повышения качества образовательной деятельности, обеспечить формирование практико-ориентированных компетенций, у педагогов, детей и </a:t>
              </a:r>
            </a:p>
            <a:p>
              <a:pPr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родителей в области экологии, с учетом их индивидуальных особенностей и потребностей.</a:t>
              </a:r>
            </a:p>
            <a:p>
              <a:pPr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4.Осуществление промежуточной и итоговой оценки качества реализации инновационного проекта.</a:t>
              </a:r>
            </a:p>
            <a:p>
              <a:pPr lvl="0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5.Диссеминация педагогического опыта по реализации программы на различных уровнях.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53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7000" y="1"/>
            <a:ext cx="9017000" cy="6565899"/>
            <a:chOff x="127000" y="1"/>
            <a:chExt cx="9017000" cy="65658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522464" y="1"/>
              <a:ext cx="1621536" cy="1446580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127000" y="457200"/>
              <a:ext cx="6604000" cy="647700"/>
            </a:xfrm>
            <a:prstGeom prst="homePlate">
              <a:avLst/>
            </a:prstGeom>
            <a:solidFill>
              <a:srgbClr val="F7A835"/>
            </a:solidFill>
            <a:ln>
              <a:solidFill>
                <a:srgbClr val="FFF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ИННОВАЦИОННОСТЬ</a:t>
              </a:r>
            </a:p>
          </p:txBody>
        </p:sp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1282733298"/>
                </p:ext>
              </p:extLst>
            </p:nvPr>
          </p:nvGraphicFramePr>
          <p:xfrm>
            <a:off x="127000" y="1473200"/>
            <a:ext cx="8443976" cy="5092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1074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9729" y="0"/>
            <a:ext cx="9034271" cy="6534150"/>
            <a:chOff x="109729" y="0"/>
            <a:chExt cx="9034271" cy="65341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624816" y="0"/>
              <a:ext cx="1519184" cy="1355271"/>
            </a:xfrm>
            <a:prstGeom prst="rect">
              <a:avLst/>
            </a:prstGeom>
          </p:spPr>
        </p:pic>
        <p:sp>
          <p:nvSpPr>
            <p:cNvPr id="8" name="Пятиугольник 7"/>
            <p:cNvSpPr/>
            <p:nvPr/>
          </p:nvSpPr>
          <p:spPr>
            <a:xfrm>
              <a:off x="109729" y="149625"/>
              <a:ext cx="7515088" cy="630664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ИЗМЕРЕНИЕ И ОЦЕНКА КАЧЕСТВА ИННОВАЦИИ</a:t>
              </a:r>
              <a:endParaRPr lang="ru-RU" sz="22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Схема 13"/>
            <p:cNvGraphicFramePr/>
            <p:nvPr>
              <p:extLst>
                <p:ext uri="{D42A27DB-BD31-4B8C-83A1-F6EECF244321}">
                  <p14:modId xmlns:p14="http://schemas.microsoft.com/office/powerpoint/2010/main" val="1322243173"/>
                </p:ext>
              </p:extLst>
            </p:nvPr>
          </p:nvGraphicFramePr>
          <p:xfrm>
            <a:off x="375557" y="1355271"/>
            <a:ext cx="8311243" cy="51788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19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0240" y="0"/>
            <a:ext cx="8933760" cy="6740137"/>
            <a:chOff x="210240" y="0"/>
            <a:chExt cx="8933760" cy="674013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237192" y="133350"/>
              <a:ext cx="6930410" cy="809968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ТЕОРЕТИЧЕСКАЯ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055564" y="5189694"/>
              <a:ext cx="1931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Методический кейс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" b="10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6095" r="16477"/>
            <a:stretch/>
          </p:blipFill>
          <p:spPr>
            <a:xfrm>
              <a:off x="4874142" y="4363003"/>
              <a:ext cx="2041071" cy="201800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862" y="4025751"/>
              <a:ext cx="2019384" cy="269251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240" y="4025753"/>
              <a:ext cx="2049584" cy="271438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525" y="1100177"/>
              <a:ext cx="2013363" cy="272704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861" y="1100177"/>
              <a:ext cx="2042711" cy="276871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240" y="1100178"/>
              <a:ext cx="2076536" cy="276871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498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7192" y="0"/>
            <a:ext cx="8906808" cy="6729181"/>
            <a:chOff x="237192" y="0"/>
            <a:chExt cx="8906808" cy="67291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237192" y="295618"/>
              <a:ext cx="6930410" cy="64770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 </a:t>
              </a: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МЕТОДИЧЕСКАЯ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192" y="1238936"/>
              <a:ext cx="7074813" cy="503123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 flipH="1">
              <a:off x="407502" y="6329071"/>
              <a:ext cx="7299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Интерактивный альбом для детей и взрослых «Живая книга»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7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179" r="25892" b="46190"/>
          <a:stretch/>
        </p:blipFill>
        <p:spPr>
          <a:xfrm>
            <a:off x="6988629" y="-61360"/>
            <a:ext cx="2155371" cy="192281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37192" y="295618"/>
            <a:ext cx="7863514" cy="6433563"/>
            <a:chOff x="237192" y="295618"/>
            <a:chExt cx="7863514" cy="6433563"/>
          </a:xfrm>
        </p:grpSpPr>
        <p:sp>
          <p:nvSpPr>
            <p:cNvPr id="4" name="Пятиугольник 3"/>
            <p:cNvSpPr/>
            <p:nvPr/>
          </p:nvSpPr>
          <p:spPr>
            <a:xfrm>
              <a:off x="237192" y="295618"/>
              <a:ext cx="6930410" cy="647700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 </a:t>
              </a: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МЕТОДИЧЕСКАЯ ДЕЯТЕЛЬНОСТЬ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298" y="3735807"/>
              <a:ext cx="3452899" cy="245552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003" y="1203013"/>
              <a:ext cx="3421487" cy="243318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4172" y="1970609"/>
              <a:ext cx="4116534" cy="292746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 flipH="1">
              <a:off x="407502" y="6329071"/>
              <a:ext cx="7299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Интерактивный альбом для детей и взрослых «Живая книга»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64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6999" y="0"/>
            <a:ext cx="9017001" cy="6499936"/>
            <a:chOff x="126999" y="0"/>
            <a:chExt cx="9017001" cy="64999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0179" r="25892" b="46190"/>
            <a:stretch/>
          </p:blipFill>
          <p:spPr>
            <a:xfrm>
              <a:off x="7057410" y="0"/>
              <a:ext cx="2086590" cy="1861457"/>
            </a:xfrm>
            <a:prstGeom prst="rect">
              <a:avLst/>
            </a:prstGeom>
          </p:spPr>
        </p:pic>
        <p:sp>
          <p:nvSpPr>
            <p:cNvPr id="4" name="Пятиугольник 3"/>
            <p:cNvSpPr/>
            <p:nvPr/>
          </p:nvSpPr>
          <p:spPr>
            <a:xfrm>
              <a:off x="126999" y="382554"/>
              <a:ext cx="6698343" cy="696829"/>
            </a:xfrm>
            <a:prstGeom prst="homePlat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РЕЗУЛЬТАТИВНОСТЬ.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МЕТОДИЧЕСКАЯ  ДЕЯТЕЛЬНОСТЬ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554"/>
            <a:stretch/>
          </p:blipFill>
          <p:spPr>
            <a:xfrm>
              <a:off x="522515" y="1290647"/>
              <a:ext cx="3461656" cy="52092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55" y="3439878"/>
              <a:ext cx="1557628" cy="163873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867" y="2350768"/>
              <a:ext cx="1522241" cy="14408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55" y="1728665"/>
              <a:ext cx="1528791" cy="144075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868" y="4002911"/>
              <a:ext cx="1522241" cy="153462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flipH="1">
              <a:off x="5793376" y="5796643"/>
              <a:ext cx="1701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ЭКОчеки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709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5193</TotalTime>
  <Words>570</Words>
  <Application>Microsoft Office PowerPoint</Application>
  <PresentationFormat>Экран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</dc:creator>
  <cp:lastModifiedBy>tatia</cp:lastModifiedBy>
  <cp:revision>168</cp:revision>
  <dcterms:created xsi:type="dcterms:W3CDTF">2019-12-09T08:23:33Z</dcterms:created>
  <dcterms:modified xsi:type="dcterms:W3CDTF">2021-01-18T08:22:22Z</dcterms:modified>
</cp:coreProperties>
</file>