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76" r:id="rId6"/>
    <p:sldId id="264" r:id="rId7"/>
    <p:sldId id="279" r:id="rId8"/>
    <p:sldId id="267" r:id="rId9"/>
    <p:sldId id="271" r:id="rId10"/>
    <p:sldId id="263" r:id="rId11"/>
    <p:sldId id="277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00B93-8810-4C64-A803-CE08E754A9C2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2DECB-E173-473F-B93A-EEE8FCD603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5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F9B2CE8-0AAD-4D6B-A544-EA50D4495A6B}" type="slidenum">
              <a:rPr lang="ru-RU" smtClean="0"/>
              <a:pPr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16.08.2018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CASE</a:t>
            </a:r>
            <a:r>
              <a:rPr lang="ru-RU" b="1" dirty="0" smtClean="0"/>
              <a:t>-технологии </a:t>
            </a:r>
            <a:br>
              <a:rPr lang="ru-RU" b="1" dirty="0" smtClean="0"/>
            </a:br>
            <a:r>
              <a:rPr lang="ru-RU" b="1" dirty="0" smtClean="0"/>
              <a:t>на </a:t>
            </a:r>
            <a:r>
              <a:rPr lang="ru-RU" b="1" dirty="0"/>
              <a:t>уроках информатики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884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Ролевая игра «Магазин </a:t>
            </a:r>
            <a:r>
              <a:rPr lang="ru-RU" b="1" dirty="0" smtClean="0"/>
              <a:t>«Компьютерная техника»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игры: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формирование умения «интегрирование информации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игры: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менеджер по продаже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компьютерной техники;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человек, который хочет купить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эту технику;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старший менеджер;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Подготовительная часть игры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распределить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роли;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каждому участнику выдать инструкцию, описывающую его роль, и заготовленные буклеты;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предоставить участникам игры время на продумывание «легенды».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40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2"/>
            <a:ext cx="72152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Суть  </a:t>
            </a:r>
            <a:r>
              <a:rPr lang="ru-RU" sz="3200" dirty="0" smtClean="0"/>
              <a:t>кейс-метода в том, что учащимся предлагают осмыслить реальную жизненную ситуацию, описание которой </a:t>
            </a:r>
            <a:r>
              <a:rPr lang="ru-RU" sz="3200" dirty="0" smtClean="0"/>
              <a:t>отражает  </a:t>
            </a:r>
            <a:r>
              <a:rPr lang="ru-RU" sz="3200" dirty="0" smtClean="0"/>
              <a:t>какую-либо практическую </a:t>
            </a:r>
            <a:r>
              <a:rPr lang="ru-RU" sz="3200" dirty="0" smtClean="0"/>
              <a:t>проблему.</a:t>
            </a:r>
          </a:p>
          <a:p>
            <a:pPr algn="ctr"/>
            <a:r>
              <a:rPr lang="ru-RU" sz="3200" dirty="0" smtClean="0"/>
              <a:t>При </a:t>
            </a:r>
            <a:r>
              <a:rPr lang="ru-RU" sz="3200" dirty="0" smtClean="0"/>
              <a:t>этом сама проблема не имеет однозначных </a:t>
            </a:r>
            <a:r>
              <a:rPr lang="ru-RU" sz="3200" dirty="0" smtClean="0"/>
              <a:t>решений.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071546"/>
            <a:ext cx="58579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Эффективность метода в том, что он достаточно легко может быть соединён с другими методами обучения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CASE </a:t>
            </a:r>
            <a:r>
              <a:rPr lang="ru-RU" b="1" dirty="0" smtClean="0"/>
              <a:t>-</a:t>
            </a:r>
            <a:r>
              <a:rPr lang="ru-RU" b="1" dirty="0"/>
              <a:t>технология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это общее название технологий обучения, представляющих собой методы анализа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Это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методы и приёмы обучения, основанные на решении конкретных проблем,</a:t>
            </a:r>
            <a:r>
              <a:rPr lang="ru-RU" sz="2400" b="1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задач-ситуаций (кейсов).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71799"/>
            <a:ext cx="2736304" cy="221932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758877" y="3944014"/>
            <a:ext cx="55575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Название технологии произошло от латинского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casus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запутанный необычный случай; а также от английского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портфель, чемоданчик. Происхождение терминов отражает суть технологии.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21317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К </a:t>
            </a:r>
            <a:r>
              <a:rPr lang="en-US" b="1" dirty="0" smtClean="0"/>
              <a:t>CASE</a:t>
            </a:r>
            <a:r>
              <a:rPr lang="ru-RU" b="1" dirty="0" smtClean="0"/>
              <a:t>-технологиям </a:t>
            </a:r>
            <a:r>
              <a:rPr lang="ru-RU" b="1" dirty="0"/>
              <a:t>относятся: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 ситуационного анализа;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ситуационные задачи и упражнения;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анализ конкретных ситуаций (кейс-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 кейсов; метод инцидента;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 ситуационно-ролевых игр;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 разбора деловой корреспонденции;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игровое проектирование;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 дискуссии.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87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научить обучающихся,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индивидуально, так и в составе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группы: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анализировать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информацию,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сортировать ее для решения заданной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выявлять ключевые проблемы,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генерировать альтернативные пути решения и оценивать их,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выбирать оптимальное решение и формировать программы действий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т.п.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249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Д</a:t>
            </a:r>
            <a:r>
              <a:rPr lang="ru-RU" sz="3200" b="1" dirty="0" smtClean="0"/>
              <a:t>идактические задачи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применять </a:t>
            </a:r>
            <a:r>
              <a:rPr lang="ru-RU" dirty="0"/>
              <a:t>верные решения в условиях неопределенности;</a:t>
            </a:r>
          </a:p>
          <a:p>
            <a:pPr lvl="0"/>
            <a:r>
              <a:rPr lang="ru-RU" dirty="0"/>
              <a:t>  овладевать навыками исследования ситуаций;</a:t>
            </a:r>
          </a:p>
          <a:p>
            <a:pPr lvl="0"/>
            <a:r>
              <a:rPr lang="ru-RU" dirty="0"/>
              <a:t>  разрабатывать план действий, ориентированных на намеченный результат;</a:t>
            </a:r>
          </a:p>
          <a:p>
            <a:pPr lvl="0"/>
            <a:r>
              <a:rPr lang="ru-RU" dirty="0"/>
              <a:t> разрабатывать алгоритм принятия решения;</a:t>
            </a:r>
          </a:p>
          <a:p>
            <a:r>
              <a:rPr lang="ru-RU" dirty="0"/>
              <a:t>  применять полученные теоретические знания, для решения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463550"/>
            <a:ext cx="5286375" cy="7508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кейса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63" y="1214438"/>
            <a:ext cx="557212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4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В начале нужно ответить на три вопроса: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2400" b="1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Для кого и чего пишется кейс?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2400" b="1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Чему должны научиться дети?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2400" b="1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Какие уроки они из этого извлекут?</a:t>
            </a:r>
          </a:p>
        </p:txBody>
      </p:sp>
      <p:pic>
        <p:nvPicPr>
          <p:cNvPr id="6148" name="Рисунок 4" descr="i (1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9313" y="928688"/>
            <a:ext cx="2462212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04838" y="3609975"/>
            <a:ext cx="78581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b="1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После этого процесс создания кейса будет иметь вид:</a:t>
            </a:r>
          </a:p>
        </p:txBody>
      </p:sp>
      <p:grpSp>
        <p:nvGrpSpPr>
          <p:cNvPr id="6150" name="Группа 13"/>
          <p:cNvGrpSpPr>
            <a:grpSpLocks/>
          </p:cNvGrpSpPr>
          <p:nvPr/>
        </p:nvGrpSpPr>
        <p:grpSpPr bwMode="auto">
          <a:xfrm>
            <a:off x="642938" y="4214813"/>
            <a:ext cx="7786687" cy="1619250"/>
            <a:chOff x="500034" y="3143248"/>
            <a:chExt cx="7786742" cy="1620000"/>
          </a:xfrm>
        </p:grpSpPr>
        <p:sp>
          <p:nvSpPr>
            <p:cNvPr id="10" name="Выноска со стрелкой вправо 9"/>
            <p:cNvSpPr/>
            <p:nvPr/>
          </p:nvSpPr>
          <p:spPr>
            <a:xfrm>
              <a:off x="500034" y="3143248"/>
              <a:ext cx="2000264" cy="1620000"/>
            </a:xfrm>
            <a:prstGeom prst="rightArrowCallout">
              <a:avLst>
                <a:gd name="adj1" fmla="val 12264"/>
                <a:gd name="adj2" fmla="val 12264"/>
                <a:gd name="adj3" fmla="val 13060"/>
                <a:gd name="adj4" fmla="val 83858"/>
              </a:avLst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75000"/>
                    <a:alpha val="84000"/>
                  </a:schemeClr>
                </a:gs>
                <a:gs pos="100000">
                  <a:schemeClr val="accent3">
                    <a:lumMod val="50000"/>
                    <a:alpha val="76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lumMod val="50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Цель обучения</a:t>
              </a:r>
            </a:p>
          </p:txBody>
        </p:sp>
        <p:sp>
          <p:nvSpPr>
            <p:cNvPr id="11" name="Выноска со стрелкой вправо 10"/>
            <p:cNvSpPr/>
            <p:nvPr/>
          </p:nvSpPr>
          <p:spPr>
            <a:xfrm>
              <a:off x="2500298" y="3143248"/>
              <a:ext cx="3143272" cy="1620000"/>
            </a:xfrm>
            <a:prstGeom prst="rightArrowCallout">
              <a:avLst>
                <a:gd name="adj1" fmla="val 12264"/>
                <a:gd name="adj2" fmla="val 12264"/>
                <a:gd name="adj3" fmla="val 13060"/>
                <a:gd name="adj4" fmla="val 88992"/>
              </a:avLst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75000"/>
                    <a:alpha val="84000"/>
                  </a:schemeClr>
                </a:gs>
                <a:gs pos="100000">
                  <a:schemeClr val="accent3">
                    <a:lumMod val="50000"/>
                    <a:alpha val="76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lumMod val="50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Структурирование учебного материала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643570" y="3143248"/>
              <a:ext cx="2643206" cy="1620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75000"/>
                    <a:alpha val="84000"/>
                  </a:schemeClr>
                </a:gs>
                <a:gs pos="100000">
                  <a:schemeClr val="accent3">
                    <a:lumMod val="50000"/>
                    <a:alpha val="76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lumMod val="50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Выбор организационных форм, методов и средств обучения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044645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539552" y="343109"/>
            <a:ext cx="689384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anose="02020603050405020304" pitchFamily="18" charset="0"/>
              </a:rPr>
              <a:t>Пример технологической карты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9176683"/>
              </p:ext>
            </p:extLst>
          </p:nvPr>
        </p:nvGraphicFramePr>
        <p:xfrm>
          <a:off x="611560" y="908720"/>
          <a:ext cx="7449196" cy="4876800"/>
        </p:xfrm>
        <a:graphic>
          <a:graphicData uri="http://schemas.openxmlformats.org/drawingml/2006/table">
            <a:tbl>
              <a:tblPr/>
              <a:tblGrid>
                <a:gridCol w="1242063"/>
                <a:gridCol w="3611538"/>
                <a:gridCol w="2595595"/>
              </a:tblGrid>
              <a:tr h="0"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Фаза работы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Действия учителя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Действия учащегося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До занятия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1. Подбирает кейс.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</a:b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2. Определяет основные и вспомогательные материалы.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</a:b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3. Разрабатывает сценарий урока.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1. Получает кейс и список рекомендуемой литературы.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</a:b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2. Самостоятельно готовится к занятию.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Во время занятия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1. Организует предварительное обсуждение кейса.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</a:b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2. Делит класс на подгруппы.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</a:b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3. Руководит обсуждением кейса в подгруппах, обеспечивая их дополнительными сведениями.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1. Задает вопросы, углубляющие понимание кейса и проблемы.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</a:b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2. Разрабатывает варианты решения.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</a:b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3. Принимает или участвует в принятии решений.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После занятий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1. Оценивает работу учащихся</a:t>
                      </a:r>
                      <a:b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</a:b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20320" algn="just" rtl="0" fontAlgn="t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2. Оценивает принятые решения и поставленные вопросы.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1. Составляет письменный отчет (проект) по данной теме.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40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CASE </a:t>
            </a:r>
            <a:r>
              <a:rPr lang="ru-RU" b="1" dirty="0" smtClean="0"/>
              <a:t>-технологии: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метод ситуационного анализа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 задания: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Ситуация: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Семья (из Х человек) собирается в поездку.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Проанализировать: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достопримечательности необходимо посетить (спортивные объекты, объекты культуры, отдыха);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какую гостиницу выбрать (экономический аспект, близость к достопримечательностям);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каким видом транспорта добраться до места (длина пути, продолжительность, экономический аспект).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62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-технологии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ситуационно-ролевых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Ситуация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микрорайоне школы необходимо построить новое здание (детский сад, школу, спортивный объект и т.п.)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Варианты решения задания: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делятся на группы (архитекторы, экологи, экономисты), каждая из которых решает свои поставленные задачи (архитекторы - этажность зданий, особенности постройки; экологи – расположение сооружения, взаимодействие с окружающей средой; экономисты – обоснованность того или иного сооружения).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139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90</TotalTime>
  <Words>472</Words>
  <Application>Microsoft Office PowerPoint</Application>
  <PresentationFormat>Экран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Соседство</vt:lpstr>
      <vt:lpstr>CASE-технологии  на уроках информатики </vt:lpstr>
      <vt:lpstr>CASE -технология</vt:lpstr>
      <vt:lpstr>К CASE-технологиям относятся:</vt:lpstr>
      <vt:lpstr>Цель:</vt:lpstr>
      <vt:lpstr>Дидактические задачи: </vt:lpstr>
      <vt:lpstr>Создание кейса</vt:lpstr>
      <vt:lpstr>Пример технологической карты</vt:lpstr>
      <vt:lpstr>CASE -технологии:</vt:lpstr>
      <vt:lpstr>CASE -технологии</vt:lpstr>
      <vt:lpstr>Ролевая игра «Магазин «Компьютерная техника» 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Кейс-технологии  на уроках информатики</dc:title>
  <dc:creator>Слушатель</dc:creator>
  <cp:lastModifiedBy>ученик</cp:lastModifiedBy>
  <cp:revision>28</cp:revision>
  <dcterms:created xsi:type="dcterms:W3CDTF">2015-08-18T08:09:22Z</dcterms:created>
  <dcterms:modified xsi:type="dcterms:W3CDTF">2018-08-16T07:16:55Z</dcterms:modified>
</cp:coreProperties>
</file>