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65" r:id="rId5"/>
    <p:sldId id="276" r:id="rId6"/>
    <p:sldId id="268" r:id="rId7"/>
    <p:sldId id="280" r:id="rId8"/>
    <p:sldId id="261" r:id="rId9"/>
    <p:sldId id="278" r:id="rId10"/>
    <p:sldId id="279" r:id="rId11"/>
    <p:sldId id="283" r:id="rId12"/>
    <p:sldId id="270" r:id="rId13"/>
    <p:sldId id="273" r:id="rId14"/>
    <p:sldId id="29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66"/>
    <a:srgbClr val="CCFFFF"/>
    <a:srgbClr val="D9FFFF"/>
    <a:srgbClr val="DDDDDD"/>
    <a:srgbClr val="CCECFF"/>
    <a:srgbClr val="008080"/>
    <a:srgbClr val="2DA2BF"/>
    <a:srgbClr val="1F7BA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0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нуждаются в ознакомлении с теорией</c:v>
                </c:pt>
                <c:pt idx="1">
                  <c:v>нуждаются в ознакомлении с практикой</c:v>
                </c:pt>
                <c:pt idx="2">
                  <c:v>реализуют тьюторскую практику 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96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нуждаются в ознакомлении с теорией</c:v>
                </c:pt>
                <c:pt idx="1">
                  <c:v>нуждаются в ознакомлении с практикой</c:v>
                </c:pt>
                <c:pt idx="2">
                  <c:v>реализуют тьюторскую практику (проект)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shape val="cylinder"/>
        <c:axId val="116588544"/>
        <c:axId val="116590080"/>
        <c:axId val="0"/>
      </c:bar3DChart>
      <c:catAx>
        <c:axId val="116588544"/>
        <c:scaling>
          <c:orientation val="minMax"/>
        </c:scaling>
        <c:axPos val="b"/>
        <c:tickLblPos val="nextTo"/>
        <c:crossAx val="116590080"/>
        <c:crosses val="autoZero"/>
        <c:auto val="1"/>
        <c:lblAlgn val="ctr"/>
        <c:lblOffset val="100"/>
      </c:catAx>
      <c:valAx>
        <c:axId val="116590080"/>
        <c:scaling>
          <c:orientation val="minMax"/>
        </c:scaling>
        <c:axPos val="l"/>
        <c:majorGridlines/>
        <c:numFmt formatCode="General" sourceLinked="1"/>
        <c:tickLblPos val="nextTo"/>
        <c:crossAx val="11658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05054387893268"/>
          <c:y val="6.4701246669482168E-2"/>
          <c:w val="0.1445258501240155"/>
          <c:h val="0.13679649605401031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67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</c:ser>
        <c:shape val="cylinder"/>
        <c:axId val="116648576"/>
        <c:axId val="116658560"/>
        <c:axId val="0"/>
      </c:bar3DChart>
      <c:catAx>
        <c:axId val="116648576"/>
        <c:scaling>
          <c:orientation val="minMax"/>
        </c:scaling>
        <c:axPos val="b"/>
        <c:tickLblPos val="nextTo"/>
        <c:crossAx val="116658560"/>
        <c:crosses val="autoZero"/>
        <c:auto val="1"/>
        <c:lblAlgn val="ctr"/>
        <c:lblOffset val="100"/>
      </c:catAx>
      <c:valAx>
        <c:axId val="116658560"/>
        <c:scaling>
          <c:orientation val="minMax"/>
        </c:scaling>
        <c:axPos val="l"/>
        <c:majorGridlines/>
        <c:numFmt formatCode="General" sourceLinked="1"/>
        <c:tickLblPos val="nextTo"/>
        <c:crossAx val="1166485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67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</c:v>
                </c:pt>
                <c:pt idx="1">
                  <c:v>32</c:v>
                </c:pt>
                <c:pt idx="2">
                  <c:v>0</c:v>
                </c:pt>
              </c:numCache>
            </c:numRef>
          </c:val>
        </c:ser>
        <c:shape val="cylinder"/>
        <c:axId val="116006272"/>
        <c:axId val="116442240"/>
        <c:axId val="0"/>
      </c:bar3DChart>
      <c:catAx>
        <c:axId val="116006272"/>
        <c:scaling>
          <c:orientation val="minMax"/>
        </c:scaling>
        <c:axPos val="b"/>
        <c:tickLblPos val="nextTo"/>
        <c:crossAx val="116442240"/>
        <c:crosses val="autoZero"/>
        <c:auto val="1"/>
        <c:lblAlgn val="ctr"/>
        <c:lblOffset val="100"/>
      </c:catAx>
      <c:valAx>
        <c:axId val="116442240"/>
        <c:scaling>
          <c:orientation val="minMax"/>
        </c:scaling>
        <c:axPos val="l"/>
        <c:majorGridlines/>
        <c:numFmt formatCode="General" sourceLinked="1"/>
        <c:tickLblPos val="nextTo"/>
        <c:crossAx val="116006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dirty="0"/>
              <a:t>Уровень</a:t>
            </a:r>
            <a:r>
              <a:rPr lang="ru-RU" baseline="0" dirty="0"/>
              <a:t> </a:t>
            </a:r>
            <a:r>
              <a:rPr lang="ru-RU" baseline="0" dirty="0" err="1"/>
              <a:t>сформированности</a:t>
            </a:r>
            <a:endParaRPr lang="ru-RU" baseline="0" dirty="0"/>
          </a:p>
          <a:p>
            <a:pPr algn="ctr">
              <a:defRPr/>
            </a:pPr>
            <a:r>
              <a:rPr lang="ru-RU" baseline="0" dirty="0"/>
              <a:t> </a:t>
            </a:r>
            <a:r>
              <a:rPr lang="ru-RU" baseline="0" dirty="0" err="1"/>
              <a:t>тьюторской</a:t>
            </a:r>
            <a:r>
              <a:rPr lang="ru-RU" baseline="0" dirty="0"/>
              <a:t> позиции </a:t>
            </a:r>
            <a:r>
              <a:rPr lang="ru-RU" baseline="0" dirty="0" smtClean="0"/>
              <a:t>педагогов (г.Геленджик), </a:t>
            </a:r>
            <a:r>
              <a:rPr lang="ru-RU" baseline="0" dirty="0"/>
              <a:t>2020 год</a:t>
            </a:r>
            <a:endParaRPr lang="ru-RU" dirty="0"/>
          </a:p>
        </c:rich>
      </c:tx>
      <c:layout>
        <c:manualLayout>
          <c:xMode val="edge"/>
          <c:yMode val="edge"/>
          <c:x val="0.14529925588204851"/>
          <c:y val="3.53840010449943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3888888888888926E-2"/>
                  <c:y val="-4.76190476190476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9523809523809507E-2"/>
                </c:manualLayout>
              </c:layout>
              <c:showVal val="1"/>
            </c:dLbl>
            <c:dLbl>
              <c:idx val="2"/>
              <c:layout>
                <c:manualLayout>
                  <c:x val="-8.4875562720134306E-17"/>
                  <c:y val="-2.380952380952381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Элементарный</c:v>
                </c:pt>
                <c:pt idx="1">
                  <c:v>Адаптивный</c:v>
                </c:pt>
                <c:pt idx="2">
                  <c:v>Продуктивный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0.53</c:v>
                </c:pt>
                <c:pt idx="2">
                  <c:v>0.45</c:v>
                </c:pt>
              </c:numCache>
            </c:numRef>
          </c:val>
        </c:ser>
        <c:shape val="cylinder"/>
        <c:axId val="45660032"/>
        <c:axId val="46047232"/>
        <c:axId val="0"/>
      </c:bar3DChart>
      <c:catAx>
        <c:axId val="45660032"/>
        <c:scaling>
          <c:orientation val="minMax"/>
        </c:scaling>
        <c:axPos val="b"/>
        <c:tickLblPos val="nextTo"/>
        <c:crossAx val="46047232"/>
        <c:crosses val="autoZero"/>
        <c:auto val="1"/>
        <c:lblAlgn val="ctr"/>
        <c:lblOffset val="100"/>
      </c:catAx>
      <c:valAx>
        <c:axId val="46047232"/>
        <c:scaling>
          <c:orientation val="minMax"/>
        </c:scaling>
        <c:axPos val="l"/>
        <c:majorGridlines/>
        <c:numFmt formatCode="0%" sourceLinked="1"/>
        <c:tickLblPos val="nextTo"/>
        <c:crossAx val="4566003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A2741-4DEA-4FA1-93F6-965945334F1C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69C1EB-F15C-4C88-9753-B8B5129ADD61}">
      <dgm:prSet phldrT="[Текст]" custT="1"/>
      <dgm:spPr/>
      <dgm:t>
        <a:bodyPr/>
        <a:lstStyle/>
        <a:p>
          <a:r>
            <a:rPr lang="ru-RU" sz="1600" dirty="0" smtClean="0"/>
            <a:t>Выявить организационно-педагогические условия формирования </a:t>
          </a:r>
          <a:r>
            <a:rPr lang="ru-RU" sz="1600" dirty="0" err="1" smtClean="0"/>
            <a:t>тьюторской</a:t>
          </a:r>
          <a:r>
            <a:rPr lang="ru-RU" sz="1600" dirty="0" smtClean="0"/>
            <a:t> позиции</a:t>
          </a:r>
          <a:endParaRPr lang="ru-RU" sz="1600" b="0" dirty="0">
            <a:latin typeface="+mn-lt"/>
          </a:endParaRPr>
        </a:p>
      </dgm:t>
    </dgm:pt>
    <dgm:pt modelId="{64063583-DBDE-4776-BF52-5E5C9A7E2451}" type="parTrans" cxnId="{F6497D4A-A1AE-49AF-97B1-9F11191D89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4CEAFE-56D8-412E-8B93-113EA94DB6F1}" type="sibTrans" cxnId="{F6497D4A-A1AE-49AF-97B1-9F11191D89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A264F6-C04A-471E-9ECF-D3F22D2046E1}">
      <dgm:prSet phldrT="[Текст]" custT="1"/>
      <dgm:spPr/>
      <dgm:t>
        <a:bodyPr/>
        <a:lstStyle/>
        <a:p>
          <a:r>
            <a:rPr lang="ru-RU" sz="1600" b="0" smtClean="0">
              <a:latin typeface="+mn-lt"/>
            </a:rPr>
            <a:t>Апробировать  цифровой образовательный ресурс «Тьюпарк»</a:t>
          </a:r>
          <a:endParaRPr lang="ru-RU" sz="1600" b="0" dirty="0">
            <a:latin typeface="+mn-lt"/>
          </a:endParaRPr>
        </a:p>
      </dgm:t>
    </dgm:pt>
    <dgm:pt modelId="{069C2732-6E85-4A04-A1DB-05FF183AAB93}" type="parTrans" cxnId="{4A1940A2-4983-47BB-A295-AF3D6E4E54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396393-8D7B-4E7D-AAF2-71504ACBF6AB}" type="sibTrans" cxnId="{4A1940A2-4983-47BB-A295-AF3D6E4E54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EC1872-F2B4-4D7E-9BE4-F057E969A1BE}">
      <dgm:prSet custT="1"/>
      <dgm:spPr/>
      <dgm:t>
        <a:bodyPr/>
        <a:lstStyle/>
        <a:p>
          <a:r>
            <a:rPr lang="ru-RU" sz="1400" dirty="0" smtClean="0"/>
            <a:t>Разработать и апробировать </a:t>
          </a:r>
          <a:r>
            <a:rPr lang="ru-RU" sz="1400" b="0" dirty="0" smtClean="0">
              <a:latin typeface="+mn-lt"/>
            </a:rPr>
            <a:t> </a:t>
          </a:r>
          <a:r>
            <a:rPr lang="ru-RU" sz="1400" b="0" dirty="0" smtClean="0">
              <a:latin typeface="+mn-lt"/>
            </a:rPr>
            <a:t>модель формирования </a:t>
          </a:r>
          <a:r>
            <a:rPr lang="ru-RU" sz="1400" b="0" dirty="0" err="1" smtClean="0">
              <a:latin typeface="+mn-lt"/>
            </a:rPr>
            <a:t>тьюторской</a:t>
          </a:r>
          <a:r>
            <a:rPr lang="ru-RU" sz="1400" b="0" dirty="0" smtClean="0">
              <a:latin typeface="+mn-lt"/>
            </a:rPr>
            <a:t> позиции педагогов посредством научно-методического сопровождения</a:t>
          </a:r>
          <a:endParaRPr lang="ru-RU" sz="1400" b="0" dirty="0">
            <a:latin typeface="+mn-lt"/>
          </a:endParaRPr>
        </a:p>
      </dgm:t>
    </dgm:pt>
    <dgm:pt modelId="{EBE4630C-A960-45F7-89C6-62E5113B6228}" type="parTrans" cxnId="{AE62F0CC-AAF7-40BF-9195-56D9E45C11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AA819C-C238-4F76-89F4-A96F04895A82}" type="sibTrans" cxnId="{AE62F0CC-AAF7-40BF-9195-56D9E45C11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AF5B96-BF38-4197-BD0D-2B7C6392C7D2}">
      <dgm:prSet custT="1"/>
      <dgm:spPr/>
      <dgm:t>
        <a:bodyPr/>
        <a:lstStyle/>
        <a:p>
          <a:r>
            <a:rPr lang="ru-RU" sz="1600" b="0" dirty="0" smtClean="0">
              <a:latin typeface="+mn-lt"/>
            </a:rPr>
            <a:t>Разработать методический инструментарий формирования </a:t>
          </a:r>
          <a:r>
            <a:rPr lang="ru-RU" sz="1600" b="0" dirty="0" err="1" smtClean="0">
              <a:latin typeface="+mn-lt"/>
            </a:rPr>
            <a:t>тьюторской</a:t>
          </a:r>
          <a:r>
            <a:rPr lang="ru-RU" sz="1600" b="0" dirty="0" smtClean="0">
              <a:latin typeface="+mn-lt"/>
            </a:rPr>
            <a:t> позиции </a:t>
          </a:r>
          <a:r>
            <a:rPr lang="ru-RU" sz="1600" b="0" dirty="0" smtClean="0">
              <a:latin typeface="+mn-lt"/>
            </a:rPr>
            <a:t>педагога</a:t>
          </a:r>
          <a:endParaRPr lang="ru-RU" sz="1600" b="0" dirty="0">
            <a:latin typeface="+mn-lt"/>
          </a:endParaRPr>
        </a:p>
      </dgm:t>
    </dgm:pt>
    <dgm:pt modelId="{D903AE38-9251-49F4-8367-C48141E0975E}" type="parTrans" cxnId="{94514401-E9E1-43E5-A5F1-EAB8B90286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BDA413-70FE-40C7-B0B7-F187B9A3270D}" type="sibTrans" cxnId="{94514401-E9E1-43E5-A5F1-EAB8B90286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05D348-57F6-4496-9957-058EFF5618C7}">
      <dgm:prSet custT="1"/>
      <dgm:spPr/>
      <dgm:t>
        <a:bodyPr/>
        <a:lstStyle/>
        <a:p>
          <a:r>
            <a:rPr lang="ru-RU" sz="1600" b="0" dirty="0" smtClean="0">
              <a:latin typeface="+mn-lt"/>
            </a:rPr>
            <a:t>Организовать проведение краевой </a:t>
          </a:r>
          <a:r>
            <a:rPr lang="ru-RU" sz="1600" b="0" dirty="0" err="1" smtClean="0">
              <a:latin typeface="+mn-lt"/>
            </a:rPr>
            <a:t>тьюторской</a:t>
          </a:r>
          <a:r>
            <a:rPr lang="ru-RU" sz="1600" b="0" dirty="0" smtClean="0">
              <a:latin typeface="+mn-lt"/>
            </a:rPr>
            <a:t> научно-практической </a:t>
          </a:r>
          <a:r>
            <a:rPr lang="ru-RU" sz="1600" b="0" dirty="0" smtClean="0">
              <a:latin typeface="+mn-lt"/>
            </a:rPr>
            <a:t>конференции</a:t>
          </a:r>
          <a:endParaRPr lang="ru-RU" sz="1600" b="0" dirty="0">
            <a:latin typeface="+mn-lt"/>
          </a:endParaRPr>
        </a:p>
      </dgm:t>
    </dgm:pt>
    <dgm:pt modelId="{C03580E7-8DD6-400B-B659-D76D0E109C4B}" type="parTrans" cxnId="{CD4C28DB-ED9D-4D93-A7F3-7ACAB3CBE4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9250C2-E421-45F0-A642-E6C6CD0ACF2E}" type="sibTrans" cxnId="{CD4C28DB-ED9D-4D93-A7F3-7ACAB3CBE4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2774FE-CE72-4B74-8720-73F57E31A931}">
      <dgm:prSet custT="1"/>
      <dgm:spPr/>
      <dgm:t>
        <a:bodyPr/>
        <a:lstStyle/>
        <a:p>
          <a:pPr algn="l"/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Times New Roman" pitchFamily="18" charset="0"/>
              <a:cs typeface="Times New Roman" pitchFamily="18" charset="0"/>
            </a:rPr>
            <a:t>Обеспечить диссеминацию опыта </a:t>
          </a:r>
          <a:endParaRPr lang="ru-RU" sz="1600" b="0" dirty="0">
            <a:latin typeface="+mn-lt"/>
          </a:endParaRPr>
        </a:p>
      </dgm:t>
    </dgm:pt>
    <dgm:pt modelId="{F1A8E8B8-1F4B-4166-AAFD-E4A8DF1D0B80}" type="parTrans" cxnId="{2414F51B-CF21-4374-B19A-D07E856254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7280FC-B828-4DDB-9ABF-92AF2ABDC068}" type="sibTrans" cxnId="{2414F51B-CF21-4374-B19A-D07E856254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78524-431C-4669-A3C7-2B29C49C473E}">
      <dgm:prSet custT="1"/>
      <dgm:spPr/>
      <dgm:t>
        <a:bodyPr/>
        <a:lstStyle/>
        <a:p>
          <a:pPr algn="l"/>
          <a:endParaRPr lang="ru-RU" sz="1600" dirty="0">
            <a:solidFill>
              <a:schemeClr val="tx1"/>
            </a:solidFill>
            <a:latin typeface="+mj-lt"/>
          </a:endParaRPr>
        </a:p>
      </dgm:t>
    </dgm:pt>
    <dgm:pt modelId="{E61F25AB-9B35-43AD-A1EB-6F0616E292ED}" type="parTrans" cxnId="{40105B66-416D-495B-8FE6-3B2715DCEE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01CE28-6B5B-40E8-B3F7-EE4AD52B678E}" type="sibTrans" cxnId="{40105B66-416D-495B-8FE6-3B2715DCEE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4FA649-9CDF-4B49-8D45-33A156629A6F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/>
            </a:rPr>
            <a:t>ЗАДАЧИ</a:t>
          </a:r>
          <a:endParaRPr lang="ru-RU" sz="1600" b="1" dirty="0">
            <a:ln/>
          </a:endParaRPr>
        </a:p>
      </dgm:t>
    </dgm:pt>
    <dgm:pt modelId="{65867756-4DCD-4481-B43D-73EE3A546414}" type="sibTrans" cxnId="{193EC78F-F9E2-47F5-8CE8-167F414F7B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FE677-684C-43B6-A011-FE0FCAC42A98}" type="parTrans" cxnId="{193EC78F-F9E2-47F5-8CE8-167F414F7B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0701E4-181E-437B-8C36-591B0E88E9A2}" type="pres">
      <dgm:prSet presAssocID="{4BCA2741-4DEA-4FA1-93F6-965945334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6ECAC-E020-441D-9ED6-BCA5397C0F73}" type="pres">
      <dgm:prSet presAssocID="{A94FA649-9CDF-4B49-8D45-33A156629A6F}" presName="parentLin" presStyleCnt="0"/>
      <dgm:spPr/>
      <dgm:t>
        <a:bodyPr/>
        <a:lstStyle/>
        <a:p>
          <a:endParaRPr lang="ru-RU"/>
        </a:p>
      </dgm:t>
    </dgm:pt>
    <dgm:pt modelId="{7A071FE5-04D2-48AF-9F41-34EFA6C2C37F}" type="pres">
      <dgm:prSet presAssocID="{A94FA649-9CDF-4B49-8D45-33A156629A6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0A5E02F-AF27-497A-A007-3DEB8D8D6017}" type="pres">
      <dgm:prSet presAssocID="{A94FA649-9CDF-4B49-8D45-33A156629A6F}" presName="parentText" presStyleLbl="node1" presStyleIdx="0" presStyleCnt="7" custScaleX="68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A36ED-F6F5-4B69-A0FA-A25815741A85}" type="pres">
      <dgm:prSet presAssocID="{A94FA649-9CDF-4B49-8D45-33A156629A6F}" presName="negativeSpace" presStyleCnt="0"/>
      <dgm:spPr/>
      <dgm:t>
        <a:bodyPr/>
        <a:lstStyle/>
        <a:p>
          <a:endParaRPr lang="ru-RU"/>
        </a:p>
      </dgm:t>
    </dgm:pt>
    <dgm:pt modelId="{B6270BC4-8856-4179-A184-1FAACBFBE62C}" type="pres">
      <dgm:prSet presAssocID="{A94FA649-9CDF-4B49-8D45-33A156629A6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42FA1-E067-4A65-B2F7-3D06680989BA}" type="pres">
      <dgm:prSet presAssocID="{65867756-4DCD-4481-B43D-73EE3A546414}" presName="spaceBetweenRectangles" presStyleCnt="0"/>
      <dgm:spPr/>
      <dgm:t>
        <a:bodyPr/>
        <a:lstStyle/>
        <a:p>
          <a:endParaRPr lang="ru-RU"/>
        </a:p>
      </dgm:t>
    </dgm:pt>
    <dgm:pt modelId="{7B52D379-14CE-4956-A251-2CF08A81C377}" type="pres">
      <dgm:prSet presAssocID="{5869C1EB-F15C-4C88-9753-B8B5129ADD61}" presName="parentLin" presStyleCnt="0"/>
      <dgm:spPr/>
      <dgm:t>
        <a:bodyPr/>
        <a:lstStyle/>
        <a:p>
          <a:endParaRPr lang="ru-RU"/>
        </a:p>
      </dgm:t>
    </dgm:pt>
    <dgm:pt modelId="{BA9513E4-0768-4CA0-94F5-AF60A04FA5D0}" type="pres">
      <dgm:prSet presAssocID="{5869C1EB-F15C-4C88-9753-B8B5129ADD6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3310088-F9C1-4412-92BD-079D496754BB}" type="pres">
      <dgm:prSet presAssocID="{5869C1EB-F15C-4C88-9753-B8B5129ADD61}" presName="parentText" presStyleLbl="node1" presStyleIdx="1" presStyleCnt="7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677A-CB24-40B4-BDBA-18E8971C1411}" type="pres">
      <dgm:prSet presAssocID="{5869C1EB-F15C-4C88-9753-B8B5129ADD61}" presName="negativeSpace" presStyleCnt="0"/>
      <dgm:spPr/>
      <dgm:t>
        <a:bodyPr/>
        <a:lstStyle/>
        <a:p>
          <a:endParaRPr lang="ru-RU"/>
        </a:p>
      </dgm:t>
    </dgm:pt>
    <dgm:pt modelId="{08EE39B3-D933-4142-81E1-BD058E9C9028}" type="pres">
      <dgm:prSet presAssocID="{5869C1EB-F15C-4C88-9753-B8B5129ADD61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41A7-913D-404B-B4B3-C8C18282BE59}" type="pres">
      <dgm:prSet presAssocID="{F74CEAFE-56D8-412E-8B93-113EA94DB6F1}" presName="spaceBetweenRectangles" presStyleCnt="0"/>
      <dgm:spPr/>
      <dgm:t>
        <a:bodyPr/>
        <a:lstStyle/>
        <a:p>
          <a:endParaRPr lang="ru-RU"/>
        </a:p>
      </dgm:t>
    </dgm:pt>
    <dgm:pt modelId="{64EC6D5A-9F2D-4205-BF06-0E6FB6AB9FAF}" type="pres">
      <dgm:prSet presAssocID="{82A264F6-C04A-471E-9ECF-D3F22D2046E1}" presName="parentLin" presStyleCnt="0"/>
      <dgm:spPr/>
      <dgm:t>
        <a:bodyPr/>
        <a:lstStyle/>
        <a:p>
          <a:endParaRPr lang="ru-RU"/>
        </a:p>
      </dgm:t>
    </dgm:pt>
    <dgm:pt modelId="{DEA55BDF-541B-43C5-B5C8-3BBF297558AB}" type="pres">
      <dgm:prSet presAssocID="{82A264F6-C04A-471E-9ECF-D3F22D2046E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10868A5-B6B0-46B5-B394-90821354D0DE}" type="pres">
      <dgm:prSet presAssocID="{82A264F6-C04A-471E-9ECF-D3F22D2046E1}" presName="parentText" presStyleLbl="node1" presStyleIdx="2" presStyleCnt="7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17007-9416-4A5D-B5B1-FDC5DD6673DF}" type="pres">
      <dgm:prSet presAssocID="{82A264F6-C04A-471E-9ECF-D3F22D2046E1}" presName="negativeSpace" presStyleCnt="0"/>
      <dgm:spPr/>
      <dgm:t>
        <a:bodyPr/>
        <a:lstStyle/>
        <a:p>
          <a:endParaRPr lang="ru-RU"/>
        </a:p>
      </dgm:t>
    </dgm:pt>
    <dgm:pt modelId="{5E68F952-A7FD-4A02-A36C-FCE79B2E54D6}" type="pres">
      <dgm:prSet presAssocID="{82A264F6-C04A-471E-9ECF-D3F22D2046E1}" presName="childText" presStyleLbl="conFgAcc1" presStyleIdx="2" presStyleCnt="7" custLinFactNeighborY="3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00F73-8591-4813-834D-B6815D1809EC}" type="pres">
      <dgm:prSet presAssocID="{74396393-8D7B-4E7D-AAF2-71504ACBF6AB}" presName="spaceBetweenRectangles" presStyleCnt="0"/>
      <dgm:spPr/>
      <dgm:t>
        <a:bodyPr/>
        <a:lstStyle/>
        <a:p>
          <a:endParaRPr lang="ru-RU"/>
        </a:p>
      </dgm:t>
    </dgm:pt>
    <dgm:pt modelId="{03502800-FE81-495A-9AC9-80DED9872083}" type="pres">
      <dgm:prSet presAssocID="{69EC1872-F2B4-4D7E-9BE4-F057E969A1BE}" presName="parentLin" presStyleCnt="0"/>
      <dgm:spPr/>
      <dgm:t>
        <a:bodyPr/>
        <a:lstStyle/>
        <a:p>
          <a:endParaRPr lang="ru-RU"/>
        </a:p>
      </dgm:t>
    </dgm:pt>
    <dgm:pt modelId="{C7AE636A-ACD0-437F-935A-6A1A5C4844E8}" type="pres">
      <dgm:prSet presAssocID="{69EC1872-F2B4-4D7E-9BE4-F057E969A1B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2568799-0D9F-40FC-8E2D-1523D90BBEFB}" type="pres">
      <dgm:prSet presAssocID="{69EC1872-F2B4-4D7E-9BE4-F057E969A1BE}" presName="parentText" presStyleLbl="node1" presStyleIdx="3" presStyleCnt="7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E8B1-480F-489C-A4B9-70CC5F72EB63}" type="pres">
      <dgm:prSet presAssocID="{69EC1872-F2B4-4D7E-9BE4-F057E969A1BE}" presName="negativeSpace" presStyleCnt="0"/>
      <dgm:spPr/>
      <dgm:t>
        <a:bodyPr/>
        <a:lstStyle/>
        <a:p>
          <a:endParaRPr lang="ru-RU"/>
        </a:p>
      </dgm:t>
    </dgm:pt>
    <dgm:pt modelId="{0777D52C-7DCD-4C3A-A3FB-267470476D12}" type="pres">
      <dgm:prSet presAssocID="{69EC1872-F2B4-4D7E-9BE4-F057E969A1BE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D-0442-41F3-B9E0-69256E4BC424}" type="pres">
      <dgm:prSet presAssocID="{5DAA819C-C238-4F76-89F4-A96F04895A82}" presName="spaceBetweenRectangles" presStyleCnt="0"/>
      <dgm:spPr/>
      <dgm:t>
        <a:bodyPr/>
        <a:lstStyle/>
        <a:p>
          <a:endParaRPr lang="ru-RU"/>
        </a:p>
      </dgm:t>
    </dgm:pt>
    <dgm:pt modelId="{0940B32F-BDFE-47A0-9D42-9EF386F20251}" type="pres">
      <dgm:prSet presAssocID="{E2AF5B96-BF38-4197-BD0D-2B7C6392C7D2}" presName="parentLin" presStyleCnt="0"/>
      <dgm:spPr/>
      <dgm:t>
        <a:bodyPr/>
        <a:lstStyle/>
        <a:p>
          <a:endParaRPr lang="ru-RU"/>
        </a:p>
      </dgm:t>
    </dgm:pt>
    <dgm:pt modelId="{A2F544DD-BEAD-47E5-A0D6-C106518C0619}" type="pres">
      <dgm:prSet presAssocID="{E2AF5B96-BF38-4197-BD0D-2B7C6392C7D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FC4F1B2-9007-4CE9-AB9D-CAC3CBE91BF6}" type="pres">
      <dgm:prSet presAssocID="{E2AF5B96-BF38-4197-BD0D-2B7C6392C7D2}" presName="parentText" presStyleLbl="node1" presStyleIdx="4" presStyleCnt="7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43D9-DF9C-4C3F-B69E-652B3E47EB64}" type="pres">
      <dgm:prSet presAssocID="{E2AF5B96-BF38-4197-BD0D-2B7C6392C7D2}" presName="negativeSpace" presStyleCnt="0"/>
      <dgm:spPr/>
      <dgm:t>
        <a:bodyPr/>
        <a:lstStyle/>
        <a:p>
          <a:endParaRPr lang="ru-RU"/>
        </a:p>
      </dgm:t>
    </dgm:pt>
    <dgm:pt modelId="{3A8B10D9-8615-4B89-A728-B37729B32BF7}" type="pres">
      <dgm:prSet presAssocID="{E2AF5B96-BF38-4197-BD0D-2B7C6392C7D2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C0F77-F554-4BBE-83A1-844A6C31C512}" type="pres">
      <dgm:prSet presAssocID="{C7BDA413-70FE-40C7-B0B7-F187B9A3270D}" presName="spaceBetweenRectangles" presStyleCnt="0"/>
      <dgm:spPr/>
      <dgm:t>
        <a:bodyPr/>
        <a:lstStyle/>
        <a:p>
          <a:endParaRPr lang="ru-RU"/>
        </a:p>
      </dgm:t>
    </dgm:pt>
    <dgm:pt modelId="{0BF55254-5D26-4E56-951B-2A8DF715B038}" type="pres">
      <dgm:prSet presAssocID="{AF05D348-57F6-4496-9957-058EFF5618C7}" presName="parentLin" presStyleCnt="0"/>
      <dgm:spPr/>
      <dgm:t>
        <a:bodyPr/>
        <a:lstStyle/>
        <a:p>
          <a:endParaRPr lang="ru-RU"/>
        </a:p>
      </dgm:t>
    </dgm:pt>
    <dgm:pt modelId="{0E9E0BD0-D0FB-4127-961F-3BC6BD667062}" type="pres">
      <dgm:prSet presAssocID="{AF05D348-57F6-4496-9957-058EFF5618C7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75BE982-0B22-4BCB-B16C-CA130730DECA}" type="pres">
      <dgm:prSet presAssocID="{AF05D348-57F6-4496-9957-058EFF5618C7}" presName="parentText" presStyleLbl="node1" presStyleIdx="5" presStyleCnt="7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56822-FCBC-4009-8CA9-6EA0240F9D2B}" type="pres">
      <dgm:prSet presAssocID="{AF05D348-57F6-4496-9957-058EFF5618C7}" presName="negativeSpace" presStyleCnt="0"/>
      <dgm:spPr/>
      <dgm:t>
        <a:bodyPr/>
        <a:lstStyle/>
        <a:p>
          <a:endParaRPr lang="ru-RU"/>
        </a:p>
      </dgm:t>
    </dgm:pt>
    <dgm:pt modelId="{02DA6A0C-5302-43A0-B07D-EB46BF72C164}" type="pres">
      <dgm:prSet presAssocID="{AF05D348-57F6-4496-9957-058EFF5618C7}" presName="childText" presStyleLbl="conFgAcc1" presStyleIdx="5" presStyleCnt="7" custLinFactNeighborY="-18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9F826-6382-434C-846B-186EBF5F7AFF}" type="pres">
      <dgm:prSet presAssocID="{B49250C2-E421-45F0-A642-E6C6CD0ACF2E}" presName="spaceBetweenRectangles" presStyleCnt="0"/>
      <dgm:spPr/>
      <dgm:t>
        <a:bodyPr/>
        <a:lstStyle/>
        <a:p>
          <a:endParaRPr lang="ru-RU"/>
        </a:p>
      </dgm:t>
    </dgm:pt>
    <dgm:pt modelId="{7BD0367B-4D6D-4502-AEC3-28187E2CDAFF}" type="pres">
      <dgm:prSet presAssocID="{3B2774FE-CE72-4B74-8720-73F57E31A931}" presName="parentLin" presStyleCnt="0"/>
      <dgm:spPr/>
      <dgm:t>
        <a:bodyPr/>
        <a:lstStyle/>
        <a:p>
          <a:endParaRPr lang="ru-RU"/>
        </a:p>
      </dgm:t>
    </dgm:pt>
    <dgm:pt modelId="{C145E94F-5A57-42E9-B52E-1A21BAB57B6D}" type="pres">
      <dgm:prSet presAssocID="{3B2774FE-CE72-4B74-8720-73F57E31A93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336BD48-0B53-4A6C-B165-EF4B3A4A0AD9}" type="pres">
      <dgm:prSet presAssocID="{3B2774FE-CE72-4B74-8720-73F57E31A931}" presName="parentText" presStyleLbl="node1" presStyleIdx="6" presStyleCnt="7" custScaleX="13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F7E45-2DD5-4948-A02C-2A4510CF3032}" type="pres">
      <dgm:prSet presAssocID="{3B2774FE-CE72-4B74-8720-73F57E31A931}" presName="negativeSpace" presStyleCnt="0"/>
      <dgm:spPr/>
      <dgm:t>
        <a:bodyPr/>
        <a:lstStyle/>
        <a:p>
          <a:endParaRPr lang="ru-RU"/>
        </a:p>
      </dgm:t>
    </dgm:pt>
    <dgm:pt modelId="{1DFCD4EE-690B-4BFC-B820-4CAF75BC7705}" type="pres">
      <dgm:prSet presAssocID="{3B2774FE-CE72-4B74-8720-73F57E31A931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AB1D6-EEE6-45DC-8DDF-3DDA323A9698}" type="presOf" srcId="{E2AF5B96-BF38-4197-BD0D-2B7C6392C7D2}" destId="{8FC4F1B2-9007-4CE9-AB9D-CAC3CBE91BF6}" srcOrd="1" destOrd="0" presId="urn:microsoft.com/office/officeart/2005/8/layout/list1"/>
    <dgm:cxn modelId="{E778CD23-3BAF-4225-AC61-381FCC378C76}" type="presOf" srcId="{A94FA649-9CDF-4B49-8D45-33A156629A6F}" destId="{7A071FE5-04D2-48AF-9F41-34EFA6C2C37F}" srcOrd="0" destOrd="0" presId="urn:microsoft.com/office/officeart/2005/8/layout/list1"/>
    <dgm:cxn modelId="{AC4C764F-914B-4AB9-8C88-C53C04F20D22}" type="presOf" srcId="{AF05D348-57F6-4496-9957-058EFF5618C7}" destId="{575BE982-0B22-4BCB-B16C-CA130730DECA}" srcOrd="1" destOrd="0" presId="urn:microsoft.com/office/officeart/2005/8/layout/list1"/>
    <dgm:cxn modelId="{0CB570B6-F3C4-41E4-97B4-79058ADBF958}" type="presOf" srcId="{3F478524-431C-4669-A3C7-2B29C49C473E}" destId="{1DFCD4EE-690B-4BFC-B820-4CAF75BC7705}" srcOrd="0" destOrd="0" presId="urn:microsoft.com/office/officeart/2005/8/layout/list1"/>
    <dgm:cxn modelId="{94514401-E9E1-43E5-A5F1-EAB8B902863B}" srcId="{4BCA2741-4DEA-4FA1-93F6-965945334F1C}" destId="{E2AF5B96-BF38-4197-BD0D-2B7C6392C7D2}" srcOrd="4" destOrd="0" parTransId="{D903AE38-9251-49F4-8367-C48141E0975E}" sibTransId="{C7BDA413-70FE-40C7-B0B7-F187B9A3270D}"/>
    <dgm:cxn modelId="{2414F51B-CF21-4374-B19A-D07E856254D7}" srcId="{4BCA2741-4DEA-4FA1-93F6-965945334F1C}" destId="{3B2774FE-CE72-4B74-8720-73F57E31A931}" srcOrd="6" destOrd="0" parTransId="{F1A8E8B8-1F4B-4166-AAFD-E4A8DF1D0B80}" sibTransId="{DC7280FC-B828-4DDB-9ABF-92AF2ABDC068}"/>
    <dgm:cxn modelId="{AE62F0CC-AAF7-40BF-9195-56D9E45C1174}" srcId="{4BCA2741-4DEA-4FA1-93F6-965945334F1C}" destId="{69EC1872-F2B4-4D7E-9BE4-F057E969A1BE}" srcOrd="3" destOrd="0" parTransId="{EBE4630C-A960-45F7-89C6-62E5113B6228}" sibTransId="{5DAA819C-C238-4F76-89F4-A96F04895A82}"/>
    <dgm:cxn modelId="{7AF7BD3D-0AC2-4914-9A4A-B744C7722472}" type="presOf" srcId="{3B2774FE-CE72-4B74-8720-73F57E31A931}" destId="{C145E94F-5A57-42E9-B52E-1A21BAB57B6D}" srcOrd="0" destOrd="0" presId="urn:microsoft.com/office/officeart/2005/8/layout/list1"/>
    <dgm:cxn modelId="{CD4C28DB-ED9D-4D93-A7F3-7ACAB3CBE41C}" srcId="{4BCA2741-4DEA-4FA1-93F6-965945334F1C}" destId="{AF05D348-57F6-4496-9957-058EFF5618C7}" srcOrd="5" destOrd="0" parTransId="{C03580E7-8DD6-400B-B659-D76D0E109C4B}" sibTransId="{B49250C2-E421-45F0-A642-E6C6CD0ACF2E}"/>
    <dgm:cxn modelId="{264F2025-252D-4C87-9007-507E73EA91C5}" type="presOf" srcId="{82A264F6-C04A-471E-9ECF-D3F22D2046E1}" destId="{DEA55BDF-541B-43C5-B5C8-3BBF297558AB}" srcOrd="0" destOrd="0" presId="urn:microsoft.com/office/officeart/2005/8/layout/list1"/>
    <dgm:cxn modelId="{4BD15916-35F6-465D-9251-907BE6AC9349}" type="presOf" srcId="{82A264F6-C04A-471E-9ECF-D3F22D2046E1}" destId="{810868A5-B6B0-46B5-B394-90821354D0DE}" srcOrd="1" destOrd="0" presId="urn:microsoft.com/office/officeart/2005/8/layout/list1"/>
    <dgm:cxn modelId="{716E88AA-B0DA-4155-8A76-B38E5FECCC94}" type="presOf" srcId="{AF05D348-57F6-4496-9957-058EFF5618C7}" destId="{0E9E0BD0-D0FB-4127-961F-3BC6BD667062}" srcOrd="0" destOrd="0" presId="urn:microsoft.com/office/officeart/2005/8/layout/list1"/>
    <dgm:cxn modelId="{8958529C-4B91-406B-873F-FAA2C245DD1A}" type="presOf" srcId="{69EC1872-F2B4-4D7E-9BE4-F057E969A1BE}" destId="{52568799-0D9F-40FC-8E2D-1523D90BBEFB}" srcOrd="1" destOrd="0" presId="urn:microsoft.com/office/officeart/2005/8/layout/list1"/>
    <dgm:cxn modelId="{193EC78F-F9E2-47F5-8CE8-167F414F7B15}" srcId="{4BCA2741-4DEA-4FA1-93F6-965945334F1C}" destId="{A94FA649-9CDF-4B49-8D45-33A156629A6F}" srcOrd="0" destOrd="0" parTransId="{0C7FE677-684C-43B6-A011-FE0FCAC42A98}" sibTransId="{65867756-4DCD-4481-B43D-73EE3A546414}"/>
    <dgm:cxn modelId="{4A1940A2-4983-47BB-A295-AF3D6E4E54C9}" srcId="{4BCA2741-4DEA-4FA1-93F6-965945334F1C}" destId="{82A264F6-C04A-471E-9ECF-D3F22D2046E1}" srcOrd="2" destOrd="0" parTransId="{069C2732-6E85-4A04-A1DB-05FF183AAB93}" sibTransId="{74396393-8D7B-4E7D-AAF2-71504ACBF6AB}"/>
    <dgm:cxn modelId="{F1F8D3B4-D31B-4420-83FF-0D1110EA1E6B}" type="presOf" srcId="{4BCA2741-4DEA-4FA1-93F6-965945334F1C}" destId="{8E0701E4-181E-437B-8C36-591B0E88E9A2}" srcOrd="0" destOrd="0" presId="urn:microsoft.com/office/officeart/2005/8/layout/list1"/>
    <dgm:cxn modelId="{450979CF-458D-4082-8DB3-FB11982A452E}" type="presOf" srcId="{A94FA649-9CDF-4B49-8D45-33A156629A6F}" destId="{A0A5E02F-AF27-497A-A007-3DEB8D8D6017}" srcOrd="1" destOrd="0" presId="urn:microsoft.com/office/officeart/2005/8/layout/list1"/>
    <dgm:cxn modelId="{8C698674-B0C8-4073-BE58-0EA6C37496F5}" type="presOf" srcId="{3B2774FE-CE72-4B74-8720-73F57E31A931}" destId="{C336BD48-0B53-4A6C-B165-EF4B3A4A0AD9}" srcOrd="1" destOrd="0" presId="urn:microsoft.com/office/officeart/2005/8/layout/list1"/>
    <dgm:cxn modelId="{BD985C26-E27B-4269-B945-A0B11D9B56E2}" type="presOf" srcId="{E2AF5B96-BF38-4197-BD0D-2B7C6392C7D2}" destId="{A2F544DD-BEAD-47E5-A0D6-C106518C0619}" srcOrd="0" destOrd="0" presId="urn:microsoft.com/office/officeart/2005/8/layout/list1"/>
    <dgm:cxn modelId="{BEDA4BFD-2E2B-438A-A35B-96F67F559837}" type="presOf" srcId="{5869C1EB-F15C-4C88-9753-B8B5129ADD61}" destId="{33310088-F9C1-4412-92BD-079D496754BB}" srcOrd="1" destOrd="0" presId="urn:microsoft.com/office/officeart/2005/8/layout/list1"/>
    <dgm:cxn modelId="{32FDBC68-31DF-4368-BB11-AA2AB4CD268F}" type="presOf" srcId="{69EC1872-F2B4-4D7E-9BE4-F057E969A1BE}" destId="{C7AE636A-ACD0-437F-935A-6A1A5C4844E8}" srcOrd="0" destOrd="0" presId="urn:microsoft.com/office/officeart/2005/8/layout/list1"/>
    <dgm:cxn modelId="{CE993C90-A76A-40D8-AFB7-331C8B9D07E1}" type="presOf" srcId="{5869C1EB-F15C-4C88-9753-B8B5129ADD61}" destId="{BA9513E4-0768-4CA0-94F5-AF60A04FA5D0}" srcOrd="0" destOrd="0" presId="urn:microsoft.com/office/officeart/2005/8/layout/list1"/>
    <dgm:cxn modelId="{40105B66-416D-495B-8FE6-3B2715DCEE17}" srcId="{3B2774FE-CE72-4B74-8720-73F57E31A931}" destId="{3F478524-431C-4669-A3C7-2B29C49C473E}" srcOrd="0" destOrd="0" parTransId="{E61F25AB-9B35-43AD-A1EB-6F0616E292ED}" sibTransId="{E101CE28-6B5B-40E8-B3F7-EE4AD52B678E}"/>
    <dgm:cxn modelId="{F6497D4A-A1AE-49AF-97B1-9F11191D89E1}" srcId="{4BCA2741-4DEA-4FA1-93F6-965945334F1C}" destId="{5869C1EB-F15C-4C88-9753-B8B5129ADD61}" srcOrd="1" destOrd="0" parTransId="{64063583-DBDE-4776-BF52-5E5C9A7E2451}" sibTransId="{F74CEAFE-56D8-412E-8B93-113EA94DB6F1}"/>
    <dgm:cxn modelId="{6F245035-84B9-4E85-8AAE-B82E7CF0BE04}" type="presParOf" srcId="{8E0701E4-181E-437B-8C36-591B0E88E9A2}" destId="{6346ECAC-E020-441D-9ED6-BCA5397C0F73}" srcOrd="0" destOrd="0" presId="urn:microsoft.com/office/officeart/2005/8/layout/list1"/>
    <dgm:cxn modelId="{1A2AE5B6-CA2B-4E4A-B70F-5C7896A2E061}" type="presParOf" srcId="{6346ECAC-E020-441D-9ED6-BCA5397C0F73}" destId="{7A071FE5-04D2-48AF-9F41-34EFA6C2C37F}" srcOrd="0" destOrd="0" presId="urn:microsoft.com/office/officeart/2005/8/layout/list1"/>
    <dgm:cxn modelId="{19125947-08FF-4EB2-94E2-10A9515A004A}" type="presParOf" srcId="{6346ECAC-E020-441D-9ED6-BCA5397C0F73}" destId="{A0A5E02F-AF27-497A-A007-3DEB8D8D6017}" srcOrd="1" destOrd="0" presId="urn:microsoft.com/office/officeart/2005/8/layout/list1"/>
    <dgm:cxn modelId="{6603D92B-0EC7-4BE4-9AAB-2EF15D83DF15}" type="presParOf" srcId="{8E0701E4-181E-437B-8C36-591B0E88E9A2}" destId="{221A36ED-F6F5-4B69-A0FA-A25815741A85}" srcOrd="1" destOrd="0" presId="urn:microsoft.com/office/officeart/2005/8/layout/list1"/>
    <dgm:cxn modelId="{6EDB7702-663A-4891-894F-0CF5C94D1E40}" type="presParOf" srcId="{8E0701E4-181E-437B-8C36-591B0E88E9A2}" destId="{B6270BC4-8856-4179-A184-1FAACBFBE62C}" srcOrd="2" destOrd="0" presId="urn:microsoft.com/office/officeart/2005/8/layout/list1"/>
    <dgm:cxn modelId="{A797C620-FC92-44C9-8A90-1BA5EF2AA135}" type="presParOf" srcId="{8E0701E4-181E-437B-8C36-591B0E88E9A2}" destId="{99F42FA1-E067-4A65-B2F7-3D06680989BA}" srcOrd="3" destOrd="0" presId="urn:microsoft.com/office/officeart/2005/8/layout/list1"/>
    <dgm:cxn modelId="{88F811EE-742F-41CC-B311-C594CCDDA705}" type="presParOf" srcId="{8E0701E4-181E-437B-8C36-591B0E88E9A2}" destId="{7B52D379-14CE-4956-A251-2CF08A81C377}" srcOrd="4" destOrd="0" presId="urn:microsoft.com/office/officeart/2005/8/layout/list1"/>
    <dgm:cxn modelId="{B74333A7-AD3B-49DB-A8B9-B671D33ABC86}" type="presParOf" srcId="{7B52D379-14CE-4956-A251-2CF08A81C377}" destId="{BA9513E4-0768-4CA0-94F5-AF60A04FA5D0}" srcOrd="0" destOrd="0" presId="urn:microsoft.com/office/officeart/2005/8/layout/list1"/>
    <dgm:cxn modelId="{C3CEAA72-EBE3-40C0-B39E-544026667D8B}" type="presParOf" srcId="{7B52D379-14CE-4956-A251-2CF08A81C377}" destId="{33310088-F9C1-4412-92BD-079D496754BB}" srcOrd="1" destOrd="0" presId="urn:microsoft.com/office/officeart/2005/8/layout/list1"/>
    <dgm:cxn modelId="{FF775B03-9EF8-4349-9B0E-70F47084CCA6}" type="presParOf" srcId="{8E0701E4-181E-437B-8C36-591B0E88E9A2}" destId="{B5F8677A-CB24-40B4-BDBA-18E8971C1411}" srcOrd="5" destOrd="0" presId="urn:microsoft.com/office/officeart/2005/8/layout/list1"/>
    <dgm:cxn modelId="{80895281-6458-47FA-944B-32DBDADD72B7}" type="presParOf" srcId="{8E0701E4-181E-437B-8C36-591B0E88E9A2}" destId="{08EE39B3-D933-4142-81E1-BD058E9C9028}" srcOrd="6" destOrd="0" presId="urn:microsoft.com/office/officeart/2005/8/layout/list1"/>
    <dgm:cxn modelId="{279359C8-46E2-4B3D-8103-42EC6FA89486}" type="presParOf" srcId="{8E0701E4-181E-437B-8C36-591B0E88E9A2}" destId="{7ADC41A7-913D-404B-B4B3-C8C18282BE59}" srcOrd="7" destOrd="0" presId="urn:microsoft.com/office/officeart/2005/8/layout/list1"/>
    <dgm:cxn modelId="{11D5D145-C6ED-4626-B0B9-1103ADBD7647}" type="presParOf" srcId="{8E0701E4-181E-437B-8C36-591B0E88E9A2}" destId="{64EC6D5A-9F2D-4205-BF06-0E6FB6AB9FAF}" srcOrd="8" destOrd="0" presId="urn:microsoft.com/office/officeart/2005/8/layout/list1"/>
    <dgm:cxn modelId="{D376E265-3A2F-449D-9BBC-0E861036C30E}" type="presParOf" srcId="{64EC6D5A-9F2D-4205-BF06-0E6FB6AB9FAF}" destId="{DEA55BDF-541B-43C5-B5C8-3BBF297558AB}" srcOrd="0" destOrd="0" presId="urn:microsoft.com/office/officeart/2005/8/layout/list1"/>
    <dgm:cxn modelId="{C4E85D12-7A35-4CD1-9E91-952F640DA461}" type="presParOf" srcId="{64EC6D5A-9F2D-4205-BF06-0E6FB6AB9FAF}" destId="{810868A5-B6B0-46B5-B394-90821354D0DE}" srcOrd="1" destOrd="0" presId="urn:microsoft.com/office/officeart/2005/8/layout/list1"/>
    <dgm:cxn modelId="{2A13938F-C917-4DD0-A74C-2E3D3F7698A9}" type="presParOf" srcId="{8E0701E4-181E-437B-8C36-591B0E88E9A2}" destId="{2F117007-9416-4A5D-B5B1-FDC5DD6673DF}" srcOrd="9" destOrd="0" presId="urn:microsoft.com/office/officeart/2005/8/layout/list1"/>
    <dgm:cxn modelId="{8B381168-AC33-4B92-91E8-BC6946DC5A10}" type="presParOf" srcId="{8E0701E4-181E-437B-8C36-591B0E88E9A2}" destId="{5E68F952-A7FD-4A02-A36C-FCE79B2E54D6}" srcOrd="10" destOrd="0" presId="urn:microsoft.com/office/officeart/2005/8/layout/list1"/>
    <dgm:cxn modelId="{5634FC3A-CA52-4484-B721-7A952AA261AF}" type="presParOf" srcId="{8E0701E4-181E-437B-8C36-591B0E88E9A2}" destId="{44500F73-8591-4813-834D-B6815D1809EC}" srcOrd="11" destOrd="0" presId="urn:microsoft.com/office/officeart/2005/8/layout/list1"/>
    <dgm:cxn modelId="{0313D3BB-B434-4389-80AE-26FC9D592715}" type="presParOf" srcId="{8E0701E4-181E-437B-8C36-591B0E88E9A2}" destId="{03502800-FE81-495A-9AC9-80DED9872083}" srcOrd="12" destOrd="0" presId="urn:microsoft.com/office/officeart/2005/8/layout/list1"/>
    <dgm:cxn modelId="{872CFE51-AE5F-4207-966E-2CE0392E4821}" type="presParOf" srcId="{03502800-FE81-495A-9AC9-80DED9872083}" destId="{C7AE636A-ACD0-437F-935A-6A1A5C4844E8}" srcOrd="0" destOrd="0" presId="urn:microsoft.com/office/officeart/2005/8/layout/list1"/>
    <dgm:cxn modelId="{F001BF6E-7F64-4774-B213-DFE3CEBEFC28}" type="presParOf" srcId="{03502800-FE81-495A-9AC9-80DED9872083}" destId="{52568799-0D9F-40FC-8E2D-1523D90BBEFB}" srcOrd="1" destOrd="0" presId="urn:microsoft.com/office/officeart/2005/8/layout/list1"/>
    <dgm:cxn modelId="{78D4D2B5-D67E-4886-BA95-4D6A6CFA9BEF}" type="presParOf" srcId="{8E0701E4-181E-437B-8C36-591B0E88E9A2}" destId="{DB00E8B1-480F-489C-A4B9-70CC5F72EB63}" srcOrd="13" destOrd="0" presId="urn:microsoft.com/office/officeart/2005/8/layout/list1"/>
    <dgm:cxn modelId="{7CB8E586-BBBE-498E-8C48-5EA15D769A30}" type="presParOf" srcId="{8E0701E4-181E-437B-8C36-591B0E88E9A2}" destId="{0777D52C-7DCD-4C3A-A3FB-267470476D12}" srcOrd="14" destOrd="0" presId="urn:microsoft.com/office/officeart/2005/8/layout/list1"/>
    <dgm:cxn modelId="{48CED602-B9AC-464E-8610-7A58FB4A3AAE}" type="presParOf" srcId="{8E0701E4-181E-437B-8C36-591B0E88E9A2}" destId="{591228ED-0442-41F3-B9E0-69256E4BC424}" srcOrd="15" destOrd="0" presId="urn:microsoft.com/office/officeart/2005/8/layout/list1"/>
    <dgm:cxn modelId="{CC8FB3CE-8BAB-4AFA-9B63-984155A5D895}" type="presParOf" srcId="{8E0701E4-181E-437B-8C36-591B0E88E9A2}" destId="{0940B32F-BDFE-47A0-9D42-9EF386F20251}" srcOrd="16" destOrd="0" presId="urn:microsoft.com/office/officeart/2005/8/layout/list1"/>
    <dgm:cxn modelId="{57EB9A5A-442D-42A6-A232-0CB6FB5B275E}" type="presParOf" srcId="{0940B32F-BDFE-47A0-9D42-9EF386F20251}" destId="{A2F544DD-BEAD-47E5-A0D6-C106518C0619}" srcOrd="0" destOrd="0" presId="urn:microsoft.com/office/officeart/2005/8/layout/list1"/>
    <dgm:cxn modelId="{CA9107C6-CC26-4734-BC68-333036700897}" type="presParOf" srcId="{0940B32F-BDFE-47A0-9D42-9EF386F20251}" destId="{8FC4F1B2-9007-4CE9-AB9D-CAC3CBE91BF6}" srcOrd="1" destOrd="0" presId="urn:microsoft.com/office/officeart/2005/8/layout/list1"/>
    <dgm:cxn modelId="{C6AF7902-8A26-4848-A309-625E3DCB1C31}" type="presParOf" srcId="{8E0701E4-181E-437B-8C36-591B0E88E9A2}" destId="{2BDD43D9-DF9C-4C3F-B69E-652B3E47EB64}" srcOrd="17" destOrd="0" presId="urn:microsoft.com/office/officeart/2005/8/layout/list1"/>
    <dgm:cxn modelId="{00BE2382-E399-4B5E-A045-84E8255B181B}" type="presParOf" srcId="{8E0701E4-181E-437B-8C36-591B0E88E9A2}" destId="{3A8B10D9-8615-4B89-A728-B37729B32BF7}" srcOrd="18" destOrd="0" presId="urn:microsoft.com/office/officeart/2005/8/layout/list1"/>
    <dgm:cxn modelId="{42AF0943-AC0E-4881-8BBD-1F2ADE2B402C}" type="presParOf" srcId="{8E0701E4-181E-437B-8C36-591B0E88E9A2}" destId="{D82C0F77-F554-4BBE-83A1-844A6C31C512}" srcOrd="19" destOrd="0" presId="urn:microsoft.com/office/officeart/2005/8/layout/list1"/>
    <dgm:cxn modelId="{78DF8517-452D-4F28-A65B-68E992DD1CFF}" type="presParOf" srcId="{8E0701E4-181E-437B-8C36-591B0E88E9A2}" destId="{0BF55254-5D26-4E56-951B-2A8DF715B038}" srcOrd="20" destOrd="0" presId="urn:microsoft.com/office/officeart/2005/8/layout/list1"/>
    <dgm:cxn modelId="{E34D489D-8AE3-4FF2-B132-01158EC4633B}" type="presParOf" srcId="{0BF55254-5D26-4E56-951B-2A8DF715B038}" destId="{0E9E0BD0-D0FB-4127-961F-3BC6BD667062}" srcOrd="0" destOrd="0" presId="urn:microsoft.com/office/officeart/2005/8/layout/list1"/>
    <dgm:cxn modelId="{37948D69-3A91-40DE-BF07-5F2D1FF060D7}" type="presParOf" srcId="{0BF55254-5D26-4E56-951B-2A8DF715B038}" destId="{575BE982-0B22-4BCB-B16C-CA130730DECA}" srcOrd="1" destOrd="0" presId="urn:microsoft.com/office/officeart/2005/8/layout/list1"/>
    <dgm:cxn modelId="{78B78729-2D8B-48B2-AC30-3929F3D7FF3E}" type="presParOf" srcId="{8E0701E4-181E-437B-8C36-591B0E88E9A2}" destId="{9C756822-FCBC-4009-8CA9-6EA0240F9D2B}" srcOrd="21" destOrd="0" presId="urn:microsoft.com/office/officeart/2005/8/layout/list1"/>
    <dgm:cxn modelId="{779E71FE-F5CE-42CE-9314-F5268E46272D}" type="presParOf" srcId="{8E0701E4-181E-437B-8C36-591B0E88E9A2}" destId="{02DA6A0C-5302-43A0-B07D-EB46BF72C164}" srcOrd="22" destOrd="0" presId="urn:microsoft.com/office/officeart/2005/8/layout/list1"/>
    <dgm:cxn modelId="{4C2980F2-622D-4D8E-AF87-072B6138B826}" type="presParOf" srcId="{8E0701E4-181E-437B-8C36-591B0E88E9A2}" destId="{89C9F826-6382-434C-846B-186EBF5F7AFF}" srcOrd="23" destOrd="0" presId="urn:microsoft.com/office/officeart/2005/8/layout/list1"/>
    <dgm:cxn modelId="{22EA5653-BE68-4528-9B48-6724024453E9}" type="presParOf" srcId="{8E0701E4-181E-437B-8C36-591B0E88E9A2}" destId="{7BD0367B-4D6D-4502-AEC3-28187E2CDAFF}" srcOrd="24" destOrd="0" presId="urn:microsoft.com/office/officeart/2005/8/layout/list1"/>
    <dgm:cxn modelId="{E0C2D3F3-BCC5-49B9-ACC1-6987230D3798}" type="presParOf" srcId="{7BD0367B-4D6D-4502-AEC3-28187E2CDAFF}" destId="{C145E94F-5A57-42E9-B52E-1A21BAB57B6D}" srcOrd="0" destOrd="0" presId="urn:microsoft.com/office/officeart/2005/8/layout/list1"/>
    <dgm:cxn modelId="{B262A617-FB27-45CF-9064-63DE0A6FCA73}" type="presParOf" srcId="{7BD0367B-4D6D-4502-AEC3-28187E2CDAFF}" destId="{C336BD48-0B53-4A6C-B165-EF4B3A4A0AD9}" srcOrd="1" destOrd="0" presId="urn:microsoft.com/office/officeart/2005/8/layout/list1"/>
    <dgm:cxn modelId="{C407A53A-3E16-43BC-9A47-DA35AB193743}" type="presParOf" srcId="{8E0701E4-181E-437B-8C36-591B0E88E9A2}" destId="{EE3F7E45-2DD5-4948-A02C-2A4510CF3032}" srcOrd="25" destOrd="0" presId="urn:microsoft.com/office/officeart/2005/8/layout/list1"/>
    <dgm:cxn modelId="{763C1308-27EA-4630-967A-B927103FD153}" type="presParOf" srcId="{8E0701E4-181E-437B-8C36-591B0E88E9A2}" destId="{1DFCD4EE-690B-4BFC-B820-4CAF75BC7705}" srcOrd="26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A1281-9001-4B20-B2E9-4DA5A96801B2}" type="doc">
      <dgm:prSet loTypeId="urn:microsoft.com/office/officeart/2005/8/layout/hierarchy3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28ACF6E-8E80-49D3-BA3C-B344CAB7E9DD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Координаторы</a:t>
          </a:r>
          <a:endParaRPr lang="ru-RU" b="1" u="none" dirty="0">
            <a:latin typeface="+mj-lt"/>
          </a:endParaRPr>
        </a:p>
      </dgm:t>
    </dgm:pt>
    <dgm:pt modelId="{343671D3-FAE3-4FA0-9923-83AD962274FF}" type="parTrans" cxnId="{9E42082B-CFEA-4721-A79F-7D0EE3DC05CD}">
      <dgm:prSet/>
      <dgm:spPr/>
      <dgm:t>
        <a:bodyPr/>
        <a:lstStyle/>
        <a:p>
          <a:endParaRPr lang="ru-RU"/>
        </a:p>
      </dgm:t>
    </dgm:pt>
    <dgm:pt modelId="{AA8BED3A-3DCE-46AC-ADBA-85E10C986E7B}" type="sibTrans" cxnId="{9E42082B-CFEA-4721-A79F-7D0EE3DC05CD}">
      <dgm:prSet/>
      <dgm:spPr/>
      <dgm:t>
        <a:bodyPr/>
        <a:lstStyle/>
        <a:p>
          <a:endParaRPr lang="ru-RU"/>
        </a:p>
      </dgm:t>
    </dgm:pt>
    <dgm:pt modelId="{BF85FEB3-01AC-49FE-9052-A8C3E84D81A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методисты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МКУ «ЦРО »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- 6 чел</a:t>
          </a:r>
          <a:endParaRPr lang="ru-RU" sz="1400" dirty="0">
            <a:latin typeface="+mj-lt"/>
          </a:endParaRPr>
        </a:p>
      </dgm:t>
    </dgm:pt>
    <dgm:pt modelId="{3BB29CA1-4FAD-48DF-8A33-61BB022B0BA7}" type="parTrans" cxnId="{5EAE299F-FE91-42AC-865D-4D31191F3F9B}">
      <dgm:prSet/>
      <dgm:spPr/>
      <dgm:t>
        <a:bodyPr/>
        <a:lstStyle/>
        <a:p>
          <a:endParaRPr lang="ru-RU"/>
        </a:p>
      </dgm:t>
    </dgm:pt>
    <dgm:pt modelId="{317664B2-D61F-4FC3-8E46-CB0DC59F2997}" type="sibTrans" cxnId="{5EAE299F-FE91-42AC-865D-4D31191F3F9B}">
      <dgm:prSet/>
      <dgm:spPr/>
      <dgm:t>
        <a:bodyPr/>
        <a:lstStyle/>
        <a:p>
          <a:endParaRPr lang="ru-RU"/>
        </a:p>
      </dgm:t>
    </dgm:pt>
    <dgm:pt modelId="{CC2D1335-C31C-4756-A7F9-B014CF55FC4C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b="1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Педагоги-тьюторы</a:t>
          </a:r>
          <a:r>
            <a:rPr kumimoji="0" lang="ru-RU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</a:t>
          </a:r>
          <a:endParaRPr lang="ru-RU" b="1" u="none" dirty="0">
            <a:latin typeface="+mj-lt"/>
          </a:endParaRPr>
        </a:p>
      </dgm:t>
    </dgm:pt>
    <dgm:pt modelId="{7A457D0B-3F96-4FF1-9627-B7D1931176EA}" type="parTrans" cxnId="{7E0782C8-FBE6-454F-B97A-4430706948CC}">
      <dgm:prSet/>
      <dgm:spPr/>
      <dgm:t>
        <a:bodyPr/>
        <a:lstStyle/>
        <a:p>
          <a:endParaRPr lang="ru-RU"/>
        </a:p>
      </dgm:t>
    </dgm:pt>
    <dgm:pt modelId="{74A9709C-49ED-4EFE-A410-2AB30D9A2959}" type="sibTrans" cxnId="{7E0782C8-FBE6-454F-B97A-4430706948CC}">
      <dgm:prSet/>
      <dgm:spPr/>
      <dgm:t>
        <a:bodyPr/>
        <a:lstStyle/>
        <a:p>
          <a:endParaRPr lang="ru-RU"/>
        </a:p>
      </dgm:t>
    </dgm:pt>
    <dgm:pt modelId="{3EB13352-E405-4924-B61B-C34E58CE6C24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kumimoji="0" lang="ru-RU" sz="1000" b="0" i="0" u="none" strike="noStrike" cap="none" normalizeH="0" baseline="0" dirty="0" smtClean="0">
            <a:ln/>
            <a:effectLst/>
            <a:latin typeface="+mj-lt"/>
            <a:ea typeface="Times New Roman" pitchFamily="18" charset="0"/>
            <a:cs typeface="Times New Roman" pitchFamily="18" charset="0"/>
          </a:endParaRPr>
        </a:p>
        <a:p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педагоги, имеющие набор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тьюторских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компетентностей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-11  чел </a:t>
          </a:r>
          <a:endParaRPr lang="ru-RU" sz="1400" dirty="0">
            <a:latin typeface="+mj-lt"/>
          </a:endParaRPr>
        </a:p>
      </dgm:t>
    </dgm:pt>
    <dgm:pt modelId="{D2717017-531D-430E-85C9-AAC6065BA2A5}" type="parTrans" cxnId="{EE79B6FA-2634-4DEF-BE59-F20B00AB8F84}">
      <dgm:prSet/>
      <dgm:spPr/>
      <dgm:t>
        <a:bodyPr/>
        <a:lstStyle/>
        <a:p>
          <a:endParaRPr lang="ru-RU"/>
        </a:p>
      </dgm:t>
    </dgm:pt>
    <dgm:pt modelId="{D6DC2FD0-A960-4D2E-9E05-61133F4AC364}" type="sibTrans" cxnId="{EE79B6FA-2634-4DEF-BE59-F20B00AB8F84}">
      <dgm:prSet/>
      <dgm:spPr/>
      <dgm:t>
        <a:bodyPr/>
        <a:lstStyle/>
        <a:p>
          <a:endParaRPr lang="ru-RU"/>
        </a:p>
      </dgm:t>
    </dgm:pt>
    <dgm:pt modelId="{055B54D9-7979-429B-96B4-417BC4D1EBE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b="1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Педагоги-тьюторанты</a:t>
          </a:r>
          <a:endParaRPr lang="ru-RU" b="1" u="none" dirty="0">
            <a:latin typeface="+mj-lt"/>
          </a:endParaRPr>
        </a:p>
      </dgm:t>
    </dgm:pt>
    <dgm:pt modelId="{51EA23A5-C2D4-4CA0-BB3F-3079877AF8F8}" type="parTrans" cxnId="{680EA516-37AE-400C-AECE-AB7817B9F5BE}">
      <dgm:prSet/>
      <dgm:spPr/>
      <dgm:t>
        <a:bodyPr/>
        <a:lstStyle/>
        <a:p>
          <a:endParaRPr lang="ru-RU"/>
        </a:p>
      </dgm:t>
    </dgm:pt>
    <dgm:pt modelId="{B5178F39-0DA0-4E2E-92B6-CAE8B43689A1}" type="sibTrans" cxnId="{680EA516-37AE-400C-AECE-AB7817B9F5BE}">
      <dgm:prSet/>
      <dgm:spPr/>
      <dgm:t>
        <a:bodyPr/>
        <a:lstStyle/>
        <a:p>
          <a:endParaRPr lang="ru-RU"/>
        </a:p>
      </dgm:t>
    </dgm:pt>
    <dgm:pt modelId="{8B87A0D2-8CBA-4F9F-BD54-839ED2985A99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педагоги, которые самоопределились</a:t>
          </a:r>
          <a:b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</a:b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 для участия в проекте -51 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Times New Roman" pitchFamily="18" charset="0"/>
            </a:rPr>
            <a:t>чел (Геленджик)</a:t>
          </a:r>
          <a:endParaRPr lang="ru-RU" sz="1400" dirty="0">
            <a:latin typeface="+mj-lt"/>
          </a:endParaRPr>
        </a:p>
      </dgm:t>
    </dgm:pt>
    <dgm:pt modelId="{7234F62D-F3D0-41E4-8BCA-F800844EF7BF}" type="parTrans" cxnId="{D15B9171-22F2-4509-A7D5-399B073796E7}">
      <dgm:prSet/>
      <dgm:spPr/>
      <dgm:t>
        <a:bodyPr/>
        <a:lstStyle/>
        <a:p>
          <a:endParaRPr lang="ru-RU"/>
        </a:p>
      </dgm:t>
    </dgm:pt>
    <dgm:pt modelId="{B1D027A6-8988-4DA6-A9BE-77FD64DFAB16}" type="sibTrans" cxnId="{D15B9171-22F2-4509-A7D5-399B073796E7}">
      <dgm:prSet/>
      <dgm:spPr/>
      <dgm:t>
        <a:bodyPr/>
        <a:lstStyle/>
        <a:p>
          <a:endParaRPr lang="ru-RU"/>
        </a:p>
      </dgm:t>
    </dgm:pt>
    <dgm:pt modelId="{CBD4A0D0-8654-4430-A5E1-9C078FBACE6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DDDDDD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err="1" smtClean="0"/>
            <a:t>педагоги-сетевые</a:t>
          </a:r>
          <a:r>
            <a:rPr lang="ru-RU" sz="1400" dirty="0" smtClean="0"/>
            <a:t> партнеры – </a:t>
          </a:r>
          <a:r>
            <a:rPr lang="ru-RU" sz="1400" dirty="0" smtClean="0"/>
            <a:t>25 </a:t>
          </a:r>
          <a:r>
            <a:rPr lang="ru-RU" sz="1400" dirty="0" smtClean="0"/>
            <a:t>чел.</a:t>
          </a:r>
          <a:endParaRPr lang="ru-RU" sz="1400" dirty="0"/>
        </a:p>
      </dgm:t>
    </dgm:pt>
    <dgm:pt modelId="{1D6ADC9C-3521-4E66-AD54-5E0EC2830BBE}" type="parTrans" cxnId="{9206183F-B337-40AF-A7C4-796180AE95B2}">
      <dgm:prSet/>
      <dgm:spPr/>
      <dgm:t>
        <a:bodyPr/>
        <a:lstStyle/>
        <a:p>
          <a:endParaRPr lang="ru-RU"/>
        </a:p>
      </dgm:t>
    </dgm:pt>
    <dgm:pt modelId="{3126019B-E2F3-45A9-AAF5-6792D213FFB2}" type="sibTrans" cxnId="{9206183F-B337-40AF-A7C4-796180AE95B2}">
      <dgm:prSet/>
      <dgm:spPr/>
      <dgm:t>
        <a:bodyPr/>
        <a:lstStyle/>
        <a:p>
          <a:endParaRPr lang="ru-RU"/>
        </a:p>
      </dgm:t>
    </dgm:pt>
    <dgm:pt modelId="{6E7BDE26-A691-4354-BE18-5C81B1DBA0D9}" type="pres">
      <dgm:prSet presAssocID="{BD8A1281-9001-4B20-B2E9-4DA5A96801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04C2D7-F666-485C-939C-7D29B180E73D}" type="pres">
      <dgm:prSet presAssocID="{828ACF6E-8E80-49D3-BA3C-B344CAB7E9DD}" presName="root" presStyleCnt="0"/>
      <dgm:spPr/>
    </dgm:pt>
    <dgm:pt modelId="{EFF8CF0A-2335-43E9-AB37-094C7E73C812}" type="pres">
      <dgm:prSet presAssocID="{828ACF6E-8E80-49D3-BA3C-B344CAB7E9DD}" presName="rootComposite" presStyleCnt="0"/>
      <dgm:spPr/>
    </dgm:pt>
    <dgm:pt modelId="{ACA2E1D6-F1E3-45BB-B1CB-4DA386F38355}" type="pres">
      <dgm:prSet presAssocID="{828ACF6E-8E80-49D3-BA3C-B344CAB7E9DD}" presName="rootText" presStyleLbl="node1" presStyleIdx="0" presStyleCnt="3"/>
      <dgm:spPr/>
      <dgm:t>
        <a:bodyPr/>
        <a:lstStyle/>
        <a:p>
          <a:endParaRPr lang="ru-RU"/>
        </a:p>
      </dgm:t>
    </dgm:pt>
    <dgm:pt modelId="{E1112DF5-8D36-4446-AE0F-DDA15E544ABC}" type="pres">
      <dgm:prSet presAssocID="{828ACF6E-8E80-49D3-BA3C-B344CAB7E9DD}" presName="rootConnector" presStyleLbl="node1" presStyleIdx="0" presStyleCnt="3"/>
      <dgm:spPr/>
      <dgm:t>
        <a:bodyPr/>
        <a:lstStyle/>
        <a:p>
          <a:endParaRPr lang="ru-RU"/>
        </a:p>
      </dgm:t>
    </dgm:pt>
    <dgm:pt modelId="{25C8116B-63B4-4CBB-A171-F1E8A79E8C9D}" type="pres">
      <dgm:prSet presAssocID="{828ACF6E-8E80-49D3-BA3C-B344CAB7E9DD}" presName="childShape" presStyleCnt="0"/>
      <dgm:spPr/>
    </dgm:pt>
    <dgm:pt modelId="{9604D710-78D6-4366-B1A4-6E173059EB6F}" type="pres">
      <dgm:prSet presAssocID="{3BB29CA1-4FAD-48DF-8A33-61BB022B0BA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666D6B2-2662-4E60-A368-B7BEDE4E8DB2}" type="pres">
      <dgm:prSet presAssocID="{BF85FEB3-01AC-49FE-9052-A8C3E84D81A1}" presName="childText" presStyleLbl="bgAcc1" presStyleIdx="0" presStyleCnt="4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27BF2-433C-4F01-BA90-A279441D8767}" type="pres">
      <dgm:prSet presAssocID="{CC2D1335-C31C-4756-A7F9-B014CF55FC4C}" presName="root" presStyleCnt="0"/>
      <dgm:spPr/>
    </dgm:pt>
    <dgm:pt modelId="{BAF9A010-3766-4324-BD4A-8C52657D3E73}" type="pres">
      <dgm:prSet presAssocID="{CC2D1335-C31C-4756-A7F9-B014CF55FC4C}" presName="rootComposite" presStyleCnt="0"/>
      <dgm:spPr/>
    </dgm:pt>
    <dgm:pt modelId="{0C767708-8564-4022-9DBA-55E14A339841}" type="pres">
      <dgm:prSet presAssocID="{CC2D1335-C31C-4756-A7F9-B014CF55FC4C}" presName="rootText" presStyleLbl="node1" presStyleIdx="1" presStyleCnt="3"/>
      <dgm:spPr/>
      <dgm:t>
        <a:bodyPr/>
        <a:lstStyle/>
        <a:p>
          <a:endParaRPr lang="ru-RU"/>
        </a:p>
      </dgm:t>
    </dgm:pt>
    <dgm:pt modelId="{EEE9CEA7-8F79-4CD5-B1A1-D69071B54FB2}" type="pres">
      <dgm:prSet presAssocID="{CC2D1335-C31C-4756-A7F9-B014CF55FC4C}" presName="rootConnector" presStyleLbl="node1" presStyleIdx="1" presStyleCnt="3"/>
      <dgm:spPr/>
      <dgm:t>
        <a:bodyPr/>
        <a:lstStyle/>
        <a:p>
          <a:endParaRPr lang="ru-RU"/>
        </a:p>
      </dgm:t>
    </dgm:pt>
    <dgm:pt modelId="{2552D7FB-8FA0-463C-93EA-942C730DF88C}" type="pres">
      <dgm:prSet presAssocID="{CC2D1335-C31C-4756-A7F9-B014CF55FC4C}" presName="childShape" presStyleCnt="0"/>
      <dgm:spPr/>
    </dgm:pt>
    <dgm:pt modelId="{E99A9426-99F7-49FB-9C50-E95C7C8F05D3}" type="pres">
      <dgm:prSet presAssocID="{D2717017-531D-430E-85C9-AAC6065BA2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05D74C8-2C15-4E36-BF92-DBA03AD1B5DE}" type="pres">
      <dgm:prSet presAssocID="{3EB13352-E405-4924-B61B-C34E58CE6C24}" presName="childText" presStyleLbl="bgAcc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FA7EF-96DA-41F5-8972-C890AA7402D6}" type="pres">
      <dgm:prSet presAssocID="{055B54D9-7979-429B-96B4-417BC4D1EBE7}" presName="root" presStyleCnt="0"/>
      <dgm:spPr/>
    </dgm:pt>
    <dgm:pt modelId="{38CA4133-9E15-46E8-BB15-7E3E36654CC3}" type="pres">
      <dgm:prSet presAssocID="{055B54D9-7979-429B-96B4-417BC4D1EBE7}" presName="rootComposite" presStyleCnt="0"/>
      <dgm:spPr/>
    </dgm:pt>
    <dgm:pt modelId="{BEEDBA94-CDD0-4B90-801E-9D1327004FAA}" type="pres">
      <dgm:prSet presAssocID="{055B54D9-7979-429B-96B4-417BC4D1EBE7}" presName="rootText" presStyleLbl="node1" presStyleIdx="2" presStyleCnt="3"/>
      <dgm:spPr/>
      <dgm:t>
        <a:bodyPr/>
        <a:lstStyle/>
        <a:p>
          <a:endParaRPr lang="ru-RU"/>
        </a:p>
      </dgm:t>
    </dgm:pt>
    <dgm:pt modelId="{4AA367D2-E3B1-492F-9EE4-F64689686354}" type="pres">
      <dgm:prSet presAssocID="{055B54D9-7979-429B-96B4-417BC4D1EBE7}" presName="rootConnector" presStyleLbl="node1" presStyleIdx="2" presStyleCnt="3"/>
      <dgm:spPr/>
      <dgm:t>
        <a:bodyPr/>
        <a:lstStyle/>
        <a:p>
          <a:endParaRPr lang="ru-RU"/>
        </a:p>
      </dgm:t>
    </dgm:pt>
    <dgm:pt modelId="{52071020-B97A-4F53-AA89-C591961359BC}" type="pres">
      <dgm:prSet presAssocID="{055B54D9-7979-429B-96B4-417BC4D1EBE7}" presName="childShape" presStyleCnt="0"/>
      <dgm:spPr/>
    </dgm:pt>
    <dgm:pt modelId="{C492EF19-FEF5-4AD3-B86C-5C5D88B4DC29}" type="pres">
      <dgm:prSet presAssocID="{7234F62D-F3D0-41E4-8BCA-F800844EF7B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770DFDE-A324-4D93-9F94-52E4E8940DFA}" type="pres">
      <dgm:prSet presAssocID="{8B87A0D2-8CBA-4F9F-BD54-839ED2985A99}" presName="childText" presStyleLbl="bgAcc1" presStyleIdx="2" presStyleCnt="4" custScaleX="133101" custScaleY="13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1EA84-3F97-462B-A693-016E9474BD28}" type="pres">
      <dgm:prSet presAssocID="{1D6ADC9C-3521-4E66-AD54-5E0EC2830BB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409AC3D-2101-407E-A01C-55BA47C0FE59}" type="pres">
      <dgm:prSet presAssocID="{CBD4A0D0-8654-4430-A5E1-9C078FBACE62}" presName="childText" presStyleLbl="bgAcc1" presStyleIdx="3" presStyleCnt="4" custScaleX="134057" custLinFactNeighborX="8680" custLinFactNeighborY="-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B9171-22F2-4509-A7D5-399B073796E7}" srcId="{055B54D9-7979-429B-96B4-417BC4D1EBE7}" destId="{8B87A0D2-8CBA-4F9F-BD54-839ED2985A99}" srcOrd="0" destOrd="0" parTransId="{7234F62D-F3D0-41E4-8BCA-F800844EF7BF}" sibTransId="{B1D027A6-8988-4DA6-A9BE-77FD64DFAB16}"/>
    <dgm:cxn modelId="{5EAE299F-FE91-42AC-865D-4D31191F3F9B}" srcId="{828ACF6E-8E80-49D3-BA3C-B344CAB7E9DD}" destId="{BF85FEB3-01AC-49FE-9052-A8C3E84D81A1}" srcOrd="0" destOrd="0" parTransId="{3BB29CA1-4FAD-48DF-8A33-61BB022B0BA7}" sibTransId="{317664B2-D61F-4FC3-8E46-CB0DC59F2997}"/>
    <dgm:cxn modelId="{1F549ED6-B424-467E-B4E2-AF4DE7BEF02B}" type="presOf" srcId="{D2717017-531D-430E-85C9-AAC6065BA2A5}" destId="{E99A9426-99F7-49FB-9C50-E95C7C8F05D3}" srcOrd="0" destOrd="0" presId="urn:microsoft.com/office/officeart/2005/8/layout/hierarchy3"/>
    <dgm:cxn modelId="{DF1C703E-63A7-4C2B-8831-B69CEDE02A33}" type="presOf" srcId="{CC2D1335-C31C-4756-A7F9-B014CF55FC4C}" destId="{EEE9CEA7-8F79-4CD5-B1A1-D69071B54FB2}" srcOrd="1" destOrd="0" presId="urn:microsoft.com/office/officeart/2005/8/layout/hierarchy3"/>
    <dgm:cxn modelId="{1931CD26-D561-4CCB-9549-2482AE928C58}" type="presOf" srcId="{BD8A1281-9001-4B20-B2E9-4DA5A96801B2}" destId="{6E7BDE26-A691-4354-BE18-5C81B1DBA0D9}" srcOrd="0" destOrd="0" presId="urn:microsoft.com/office/officeart/2005/8/layout/hierarchy3"/>
    <dgm:cxn modelId="{A470ADB0-8D9F-4DFA-9639-9225FF56464B}" type="presOf" srcId="{3EB13352-E405-4924-B61B-C34E58CE6C24}" destId="{105D74C8-2C15-4E36-BF92-DBA03AD1B5DE}" srcOrd="0" destOrd="0" presId="urn:microsoft.com/office/officeart/2005/8/layout/hierarchy3"/>
    <dgm:cxn modelId="{509A4215-E414-400E-8305-6DE87137DD6F}" type="presOf" srcId="{828ACF6E-8E80-49D3-BA3C-B344CAB7E9DD}" destId="{ACA2E1D6-F1E3-45BB-B1CB-4DA386F38355}" srcOrd="0" destOrd="0" presId="urn:microsoft.com/office/officeart/2005/8/layout/hierarchy3"/>
    <dgm:cxn modelId="{D22F1EE5-C3E3-4ECD-95D0-72EA9A4730EA}" type="presOf" srcId="{7234F62D-F3D0-41E4-8BCA-F800844EF7BF}" destId="{C492EF19-FEF5-4AD3-B86C-5C5D88B4DC29}" srcOrd="0" destOrd="0" presId="urn:microsoft.com/office/officeart/2005/8/layout/hierarchy3"/>
    <dgm:cxn modelId="{AD5507EF-1B86-46F4-B0E1-E702A0F47BE6}" type="presOf" srcId="{055B54D9-7979-429B-96B4-417BC4D1EBE7}" destId="{4AA367D2-E3B1-492F-9EE4-F64689686354}" srcOrd="1" destOrd="0" presId="urn:microsoft.com/office/officeart/2005/8/layout/hierarchy3"/>
    <dgm:cxn modelId="{1B683DD9-FBC4-4AE5-A39E-BEBA34D3BE09}" type="presOf" srcId="{1D6ADC9C-3521-4E66-AD54-5E0EC2830BBE}" destId="{5D41EA84-3F97-462B-A693-016E9474BD28}" srcOrd="0" destOrd="0" presId="urn:microsoft.com/office/officeart/2005/8/layout/hierarchy3"/>
    <dgm:cxn modelId="{EE79B6FA-2634-4DEF-BE59-F20B00AB8F84}" srcId="{CC2D1335-C31C-4756-A7F9-B014CF55FC4C}" destId="{3EB13352-E405-4924-B61B-C34E58CE6C24}" srcOrd="0" destOrd="0" parTransId="{D2717017-531D-430E-85C9-AAC6065BA2A5}" sibTransId="{D6DC2FD0-A960-4D2E-9E05-61133F4AC364}"/>
    <dgm:cxn modelId="{9206183F-B337-40AF-A7C4-796180AE95B2}" srcId="{055B54D9-7979-429B-96B4-417BC4D1EBE7}" destId="{CBD4A0D0-8654-4430-A5E1-9C078FBACE62}" srcOrd="1" destOrd="0" parTransId="{1D6ADC9C-3521-4E66-AD54-5E0EC2830BBE}" sibTransId="{3126019B-E2F3-45A9-AAF5-6792D213FFB2}"/>
    <dgm:cxn modelId="{2548AF7D-8F0A-4948-A027-347C3B12E331}" type="presOf" srcId="{055B54D9-7979-429B-96B4-417BC4D1EBE7}" destId="{BEEDBA94-CDD0-4B90-801E-9D1327004FAA}" srcOrd="0" destOrd="0" presId="urn:microsoft.com/office/officeart/2005/8/layout/hierarchy3"/>
    <dgm:cxn modelId="{F72DE79B-4F30-467D-9CD5-0DA98A86870C}" type="presOf" srcId="{BF85FEB3-01AC-49FE-9052-A8C3E84D81A1}" destId="{6666D6B2-2662-4E60-A368-B7BEDE4E8DB2}" srcOrd="0" destOrd="0" presId="urn:microsoft.com/office/officeart/2005/8/layout/hierarchy3"/>
    <dgm:cxn modelId="{19252727-8665-4732-A7FB-79DF474479E1}" type="presOf" srcId="{3BB29CA1-4FAD-48DF-8A33-61BB022B0BA7}" destId="{9604D710-78D6-4366-B1A4-6E173059EB6F}" srcOrd="0" destOrd="0" presId="urn:microsoft.com/office/officeart/2005/8/layout/hierarchy3"/>
    <dgm:cxn modelId="{F81B9CCF-E0B8-4EED-A393-881FA50CBA6F}" type="presOf" srcId="{8B87A0D2-8CBA-4F9F-BD54-839ED2985A99}" destId="{3770DFDE-A324-4D93-9F94-52E4E8940DFA}" srcOrd="0" destOrd="0" presId="urn:microsoft.com/office/officeart/2005/8/layout/hierarchy3"/>
    <dgm:cxn modelId="{9E42082B-CFEA-4721-A79F-7D0EE3DC05CD}" srcId="{BD8A1281-9001-4B20-B2E9-4DA5A96801B2}" destId="{828ACF6E-8E80-49D3-BA3C-B344CAB7E9DD}" srcOrd="0" destOrd="0" parTransId="{343671D3-FAE3-4FA0-9923-83AD962274FF}" sibTransId="{AA8BED3A-3DCE-46AC-ADBA-85E10C986E7B}"/>
    <dgm:cxn modelId="{E166A9C6-2B46-4F60-A452-67B9E0AD4A01}" type="presOf" srcId="{828ACF6E-8E80-49D3-BA3C-B344CAB7E9DD}" destId="{E1112DF5-8D36-4446-AE0F-DDA15E544ABC}" srcOrd="1" destOrd="0" presId="urn:microsoft.com/office/officeart/2005/8/layout/hierarchy3"/>
    <dgm:cxn modelId="{7E0782C8-FBE6-454F-B97A-4430706948CC}" srcId="{BD8A1281-9001-4B20-B2E9-4DA5A96801B2}" destId="{CC2D1335-C31C-4756-A7F9-B014CF55FC4C}" srcOrd="1" destOrd="0" parTransId="{7A457D0B-3F96-4FF1-9627-B7D1931176EA}" sibTransId="{74A9709C-49ED-4EFE-A410-2AB30D9A2959}"/>
    <dgm:cxn modelId="{CCF3AE84-795E-45B3-9A2B-E9F7B755965B}" type="presOf" srcId="{CC2D1335-C31C-4756-A7F9-B014CF55FC4C}" destId="{0C767708-8564-4022-9DBA-55E14A339841}" srcOrd="0" destOrd="0" presId="urn:microsoft.com/office/officeart/2005/8/layout/hierarchy3"/>
    <dgm:cxn modelId="{427925DD-A894-47F4-A090-65CC1D710EC8}" type="presOf" srcId="{CBD4A0D0-8654-4430-A5E1-9C078FBACE62}" destId="{7409AC3D-2101-407E-A01C-55BA47C0FE59}" srcOrd="0" destOrd="0" presId="urn:microsoft.com/office/officeart/2005/8/layout/hierarchy3"/>
    <dgm:cxn modelId="{680EA516-37AE-400C-AECE-AB7817B9F5BE}" srcId="{BD8A1281-9001-4B20-B2E9-4DA5A96801B2}" destId="{055B54D9-7979-429B-96B4-417BC4D1EBE7}" srcOrd="2" destOrd="0" parTransId="{51EA23A5-C2D4-4CA0-BB3F-3079877AF8F8}" sibTransId="{B5178F39-0DA0-4E2E-92B6-CAE8B43689A1}"/>
    <dgm:cxn modelId="{A2E4FF34-4AA3-4B35-9C33-EBFED59B1F1F}" type="presParOf" srcId="{6E7BDE26-A691-4354-BE18-5C81B1DBA0D9}" destId="{BE04C2D7-F666-485C-939C-7D29B180E73D}" srcOrd="0" destOrd="0" presId="urn:microsoft.com/office/officeart/2005/8/layout/hierarchy3"/>
    <dgm:cxn modelId="{6A62E7AE-2488-40F6-8532-FBADD2A1511E}" type="presParOf" srcId="{BE04C2D7-F666-485C-939C-7D29B180E73D}" destId="{EFF8CF0A-2335-43E9-AB37-094C7E73C812}" srcOrd="0" destOrd="0" presId="urn:microsoft.com/office/officeart/2005/8/layout/hierarchy3"/>
    <dgm:cxn modelId="{2B343AEB-2DBB-40FE-B891-C04C1D2B358A}" type="presParOf" srcId="{EFF8CF0A-2335-43E9-AB37-094C7E73C812}" destId="{ACA2E1D6-F1E3-45BB-B1CB-4DA386F38355}" srcOrd="0" destOrd="0" presId="urn:microsoft.com/office/officeart/2005/8/layout/hierarchy3"/>
    <dgm:cxn modelId="{A44CF139-A948-405B-9044-428C60AE1B0E}" type="presParOf" srcId="{EFF8CF0A-2335-43E9-AB37-094C7E73C812}" destId="{E1112DF5-8D36-4446-AE0F-DDA15E544ABC}" srcOrd="1" destOrd="0" presId="urn:microsoft.com/office/officeart/2005/8/layout/hierarchy3"/>
    <dgm:cxn modelId="{67B6AAB8-FA4E-4323-962E-CD46FFB1FFDC}" type="presParOf" srcId="{BE04C2D7-F666-485C-939C-7D29B180E73D}" destId="{25C8116B-63B4-4CBB-A171-F1E8A79E8C9D}" srcOrd="1" destOrd="0" presId="urn:microsoft.com/office/officeart/2005/8/layout/hierarchy3"/>
    <dgm:cxn modelId="{5D59CA00-23BA-4C08-9815-AAC827203997}" type="presParOf" srcId="{25C8116B-63B4-4CBB-A171-F1E8A79E8C9D}" destId="{9604D710-78D6-4366-B1A4-6E173059EB6F}" srcOrd="0" destOrd="0" presId="urn:microsoft.com/office/officeart/2005/8/layout/hierarchy3"/>
    <dgm:cxn modelId="{B8568980-BAF8-4AEA-B3A2-C8A35525DBFE}" type="presParOf" srcId="{25C8116B-63B4-4CBB-A171-F1E8A79E8C9D}" destId="{6666D6B2-2662-4E60-A368-B7BEDE4E8DB2}" srcOrd="1" destOrd="0" presId="urn:microsoft.com/office/officeart/2005/8/layout/hierarchy3"/>
    <dgm:cxn modelId="{E6548009-F2AB-4052-9F26-6CD5912D5166}" type="presParOf" srcId="{6E7BDE26-A691-4354-BE18-5C81B1DBA0D9}" destId="{2DC27BF2-433C-4F01-BA90-A279441D8767}" srcOrd="1" destOrd="0" presId="urn:microsoft.com/office/officeart/2005/8/layout/hierarchy3"/>
    <dgm:cxn modelId="{EFEC5409-0CF8-4F91-9152-B69E33964A28}" type="presParOf" srcId="{2DC27BF2-433C-4F01-BA90-A279441D8767}" destId="{BAF9A010-3766-4324-BD4A-8C52657D3E73}" srcOrd="0" destOrd="0" presId="urn:microsoft.com/office/officeart/2005/8/layout/hierarchy3"/>
    <dgm:cxn modelId="{5FF1A20A-4B80-4D38-B62F-4FD264A3D61B}" type="presParOf" srcId="{BAF9A010-3766-4324-BD4A-8C52657D3E73}" destId="{0C767708-8564-4022-9DBA-55E14A339841}" srcOrd="0" destOrd="0" presId="urn:microsoft.com/office/officeart/2005/8/layout/hierarchy3"/>
    <dgm:cxn modelId="{E63B7846-294D-4029-8728-828416DAB7FD}" type="presParOf" srcId="{BAF9A010-3766-4324-BD4A-8C52657D3E73}" destId="{EEE9CEA7-8F79-4CD5-B1A1-D69071B54FB2}" srcOrd="1" destOrd="0" presId="urn:microsoft.com/office/officeart/2005/8/layout/hierarchy3"/>
    <dgm:cxn modelId="{1435D184-581A-4408-9B20-6FCAF660BC68}" type="presParOf" srcId="{2DC27BF2-433C-4F01-BA90-A279441D8767}" destId="{2552D7FB-8FA0-463C-93EA-942C730DF88C}" srcOrd="1" destOrd="0" presId="urn:microsoft.com/office/officeart/2005/8/layout/hierarchy3"/>
    <dgm:cxn modelId="{86987F79-0075-451B-8F8F-361D7EEB0307}" type="presParOf" srcId="{2552D7FB-8FA0-463C-93EA-942C730DF88C}" destId="{E99A9426-99F7-49FB-9C50-E95C7C8F05D3}" srcOrd="0" destOrd="0" presId="urn:microsoft.com/office/officeart/2005/8/layout/hierarchy3"/>
    <dgm:cxn modelId="{04F59583-11F0-44E6-A14E-149E58064E35}" type="presParOf" srcId="{2552D7FB-8FA0-463C-93EA-942C730DF88C}" destId="{105D74C8-2C15-4E36-BF92-DBA03AD1B5DE}" srcOrd="1" destOrd="0" presId="urn:microsoft.com/office/officeart/2005/8/layout/hierarchy3"/>
    <dgm:cxn modelId="{2FAE95DF-4DF1-454D-B48A-171453069B76}" type="presParOf" srcId="{6E7BDE26-A691-4354-BE18-5C81B1DBA0D9}" destId="{DA3FA7EF-96DA-41F5-8972-C890AA7402D6}" srcOrd="2" destOrd="0" presId="urn:microsoft.com/office/officeart/2005/8/layout/hierarchy3"/>
    <dgm:cxn modelId="{DEABD1B5-231C-4126-9C6D-A8EF1B4C5906}" type="presParOf" srcId="{DA3FA7EF-96DA-41F5-8972-C890AA7402D6}" destId="{38CA4133-9E15-46E8-BB15-7E3E36654CC3}" srcOrd="0" destOrd="0" presId="urn:microsoft.com/office/officeart/2005/8/layout/hierarchy3"/>
    <dgm:cxn modelId="{9473EF08-3931-40BB-9C29-9A7585AE2820}" type="presParOf" srcId="{38CA4133-9E15-46E8-BB15-7E3E36654CC3}" destId="{BEEDBA94-CDD0-4B90-801E-9D1327004FAA}" srcOrd="0" destOrd="0" presId="urn:microsoft.com/office/officeart/2005/8/layout/hierarchy3"/>
    <dgm:cxn modelId="{2B1F3EE1-BF43-4C31-88F8-79B0CE065A10}" type="presParOf" srcId="{38CA4133-9E15-46E8-BB15-7E3E36654CC3}" destId="{4AA367D2-E3B1-492F-9EE4-F64689686354}" srcOrd="1" destOrd="0" presId="urn:microsoft.com/office/officeart/2005/8/layout/hierarchy3"/>
    <dgm:cxn modelId="{24D05FEB-7ED4-4622-AE43-22FED87E7FE1}" type="presParOf" srcId="{DA3FA7EF-96DA-41F5-8972-C890AA7402D6}" destId="{52071020-B97A-4F53-AA89-C591961359BC}" srcOrd="1" destOrd="0" presId="urn:microsoft.com/office/officeart/2005/8/layout/hierarchy3"/>
    <dgm:cxn modelId="{29E2A9F5-9110-4DE3-AE4B-1E867810809E}" type="presParOf" srcId="{52071020-B97A-4F53-AA89-C591961359BC}" destId="{C492EF19-FEF5-4AD3-B86C-5C5D88B4DC29}" srcOrd="0" destOrd="0" presId="urn:microsoft.com/office/officeart/2005/8/layout/hierarchy3"/>
    <dgm:cxn modelId="{AE7BB7D7-B470-4222-B48C-CCDCC9316D01}" type="presParOf" srcId="{52071020-B97A-4F53-AA89-C591961359BC}" destId="{3770DFDE-A324-4D93-9F94-52E4E8940DFA}" srcOrd="1" destOrd="0" presId="urn:microsoft.com/office/officeart/2005/8/layout/hierarchy3"/>
    <dgm:cxn modelId="{AC8E359E-CC56-41B1-A0A4-75668ACE5013}" type="presParOf" srcId="{52071020-B97A-4F53-AA89-C591961359BC}" destId="{5D41EA84-3F97-462B-A693-016E9474BD28}" srcOrd="2" destOrd="0" presId="urn:microsoft.com/office/officeart/2005/8/layout/hierarchy3"/>
    <dgm:cxn modelId="{CD47BD8C-989B-4DA0-BEA6-877BC6DCE990}" type="presParOf" srcId="{52071020-B97A-4F53-AA89-C591961359BC}" destId="{7409AC3D-2101-407E-A01C-55BA47C0FE59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upark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214563" y="214313"/>
            <a:ext cx="6929437" cy="1428750"/>
          </a:xfrm>
          <a:prstGeom prst="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Образовательный форум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Краснодарского края  «</a:t>
            </a:r>
            <a:r>
              <a:rPr lang="ru-RU" sz="2000" b="1" dirty="0" smtClean="0">
                <a:solidFill>
                  <a:prstClr val="white"/>
                </a:solidFill>
                <a:ea typeface="+mn-ea"/>
                <a:cs typeface="+mn-cs"/>
              </a:rPr>
              <a:t>ИННОВАЦИОННЫЙ ПОИСК»</a:t>
            </a: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t>КРАЕВАЯ  ИННОВАЦИОННАЯ  ПЛОЩАДКА - 2017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2000240"/>
            <a:ext cx="8358216" cy="37147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Формирование</a:t>
            </a:r>
          </a:p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3600" b="1" i="1" u="none" strike="noStrike" kern="1200" cap="none" spc="0" normalizeH="0" baseline="0" noProof="0" dirty="0" err="1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тьюторской</a:t>
            </a: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позиции </a:t>
            </a:r>
          </a:p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на основе технологии </a:t>
            </a:r>
            <a:r>
              <a:rPr kumimoji="0" lang="ru-RU" sz="3600" b="1" i="1" u="none" strike="noStrike" kern="1200" cap="none" spc="0" normalizeH="0" baseline="0" noProof="0" dirty="0" err="1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геймификации</a:t>
            </a: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273050" marR="0" lvl="0" indent="-2730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solidFill>
                  <a:srgbClr val="167A8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как фактор  профессионального развития в условиях научно-методического сопровождения педагогов муниципальной системы образования</a:t>
            </a:r>
            <a:endParaRPr kumimoji="0" lang="ru-RU" sz="3200" b="0" i="1" u="none" strike="noStrike" kern="1200" cap="none" spc="0" normalizeH="0" baseline="0" noProof="0" dirty="0" smtClean="0">
              <a:solidFill>
                <a:srgbClr val="167A8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28575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142852"/>
            <a:ext cx="4857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диагностик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213717" cy="1213717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3286116" y="928670"/>
          <a:ext cx="557213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Ultimate"/>
          <p:cNvSpPr>
            <a:spLocks noChangeArrowheads="1"/>
          </p:cNvSpPr>
          <p:nvPr/>
        </p:nvSpPr>
        <p:spPr bwMode="auto">
          <a:xfrm>
            <a:off x="2786018" y="5214950"/>
            <a:ext cx="63579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Уровень </a:t>
            </a:r>
            <a:r>
              <a:rPr kumimoji="0" lang="ru-RU" altLang="ru-RU" sz="1600" b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сформированности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1600" b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тьюторской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позиции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«Адаптивный» и «Продуктивный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имеют  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   </a:t>
            </a:r>
            <a:r>
              <a:rPr kumimoji="0" lang="ru-RU" altLang="ru-RU" sz="1600" b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                      п</a:t>
            </a:r>
            <a:r>
              <a:rPr kumimoji="0" lang="ru-RU" altLang="ru-RU" sz="1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едагогов-участников- сетевых партнеров</a:t>
            </a:r>
            <a:endParaRPr kumimoji="0" lang="ru-RU" altLang="ru-RU" sz="1600" b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29" name="1"/>
          <p:cNvGrpSpPr/>
          <p:nvPr/>
        </p:nvGrpSpPr>
        <p:grpSpPr>
          <a:xfrm>
            <a:off x="3772081" y="5850894"/>
            <a:ext cx="121686" cy="597571"/>
            <a:chOff x="2644775" y="360363"/>
            <a:chExt cx="204788" cy="723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263"/>
            <p:cNvSpPr>
              <a:spLocks/>
            </p:cNvSpPr>
            <p:nvPr/>
          </p:nvSpPr>
          <p:spPr bwMode="auto">
            <a:xfrm>
              <a:off x="2663825" y="360363"/>
              <a:ext cx="147638" cy="644525"/>
            </a:xfrm>
            <a:custGeom>
              <a:avLst/>
              <a:gdLst/>
              <a:ahLst/>
              <a:cxnLst>
                <a:cxn ang="0">
                  <a:pos x="132" y="571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" y="128"/>
                </a:cxn>
                <a:cxn ang="0">
                  <a:pos x="1" y="130"/>
                </a:cxn>
                <a:cxn ang="0">
                  <a:pos x="4" y="130"/>
                </a:cxn>
                <a:cxn ang="0">
                  <a:pos x="128" y="7"/>
                </a:cxn>
                <a:cxn ang="0">
                  <a:pos x="128" y="571"/>
                </a:cxn>
                <a:cxn ang="0">
                  <a:pos x="130" y="573"/>
                </a:cxn>
                <a:cxn ang="0">
                  <a:pos x="132" y="571"/>
                </a:cxn>
              </a:cxnLst>
              <a:rect l="0" t="0" r="r" b="b"/>
              <a:pathLst>
                <a:path w="132" h="573">
                  <a:moveTo>
                    <a:pt x="132" y="571"/>
                  </a:move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1" y="0"/>
                    <a:pt x="130" y="0"/>
                  </a:cubicBezTo>
                  <a:cubicBezTo>
                    <a:pt x="130" y="0"/>
                    <a:pt x="129" y="0"/>
                    <a:pt x="128" y="1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30"/>
                    <a:pt x="1" y="130"/>
                  </a:cubicBezTo>
                  <a:cubicBezTo>
                    <a:pt x="2" y="131"/>
                    <a:pt x="3" y="131"/>
                    <a:pt x="4" y="130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572"/>
                    <a:pt x="128" y="573"/>
                    <a:pt x="130" y="573"/>
                  </a:cubicBezTo>
                  <a:cubicBezTo>
                    <a:pt x="131" y="573"/>
                    <a:pt x="132" y="572"/>
                    <a:pt x="132" y="571"/>
                  </a:cubicBezTo>
                  <a:close/>
                </a:path>
              </a:pathLst>
            </a:custGeom>
            <a:solidFill>
              <a:srgbClr val="F4B545"/>
            </a:soli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64"/>
            <p:cNvSpPr>
              <a:spLocks/>
            </p:cNvSpPr>
            <p:nvPr/>
          </p:nvSpPr>
          <p:spPr bwMode="auto">
            <a:xfrm>
              <a:off x="2768600" y="100012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265"/>
            <p:cNvSpPr>
              <a:spLocks noChangeArrowheads="1"/>
            </p:cNvSpPr>
            <p:nvPr/>
          </p:nvSpPr>
          <p:spPr bwMode="auto">
            <a:xfrm>
              <a:off x="2644775" y="484188"/>
              <a:ext cx="42863" cy="412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" name="0"/>
          <p:cNvGrpSpPr/>
          <p:nvPr/>
        </p:nvGrpSpPr>
        <p:grpSpPr>
          <a:xfrm>
            <a:off x="4023437" y="5786454"/>
            <a:ext cx="260350" cy="655047"/>
            <a:chOff x="4976813" y="4106863"/>
            <a:chExt cx="438150" cy="723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4976813" y="4106863"/>
              <a:ext cx="438150" cy="681038"/>
            </a:xfrm>
            <a:custGeom>
              <a:avLst/>
              <a:gdLst/>
              <a:ahLst/>
              <a:cxnLst>
                <a:cxn ang="0">
                  <a:pos x="115" y="587"/>
                </a:cxn>
                <a:cxn ang="0">
                  <a:pos x="4" y="414"/>
                </a:cxn>
                <a:cxn ang="0">
                  <a:pos x="4" y="414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60" y="60"/>
                </a:cxn>
                <a:cxn ang="0">
                  <a:pos x="195" y="4"/>
                </a:cxn>
                <a:cxn ang="0">
                  <a:pos x="330" y="60"/>
                </a:cxn>
                <a:cxn ang="0">
                  <a:pos x="385" y="194"/>
                </a:cxn>
                <a:cxn ang="0">
                  <a:pos x="385" y="194"/>
                </a:cxn>
                <a:cxn ang="0">
                  <a:pos x="385" y="414"/>
                </a:cxn>
                <a:cxn ang="0">
                  <a:pos x="385" y="414"/>
                </a:cxn>
                <a:cxn ang="0">
                  <a:pos x="229" y="601"/>
                </a:cxn>
                <a:cxn ang="0">
                  <a:pos x="227" y="603"/>
                </a:cxn>
                <a:cxn ang="0">
                  <a:pos x="230" y="605"/>
                </a:cxn>
                <a:cxn ang="0">
                  <a:pos x="389" y="414"/>
                </a:cxn>
                <a:cxn ang="0">
                  <a:pos x="389" y="414"/>
                </a:cxn>
                <a:cxn ang="0">
                  <a:pos x="389" y="194"/>
                </a:cxn>
                <a:cxn ang="0">
                  <a:pos x="389" y="194"/>
                </a:cxn>
                <a:cxn ang="0">
                  <a:pos x="195" y="0"/>
                </a:cxn>
                <a:cxn ang="0">
                  <a:pos x="1" y="194"/>
                </a:cxn>
                <a:cxn ang="0">
                  <a:pos x="1" y="194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113" y="590"/>
                </a:cxn>
                <a:cxn ang="0">
                  <a:pos x="116" y="589"/>
                </a:cxn>
                <a:cxn ang="0">
                  <a:pos x="115" y="587"/>
                </a:cxn>
              </a:cxnLst>
              <a:rect l="0" t="0" r="r" b="b"/>
              <a:pathLst>
                <a:path w="389" h="605">
                  <a:moveTo>
                    <a:pt x="115" y="587"/>
                  </a:moveTo>
                  <a:cubicBezTo>
                    <a:pt x="50" y="556"/>
                    <a:pt x="4" y="490"/>
                    <a:pt x="4" y="414"/>
                  </a:cubicBezTo>
                  <a:cubicBezTo>
                    <a:pt x="4" y="414"/>
                    <a:pt x="4" y="414"/>
                    <a:pt x="4" y="41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42"/>
                    <a:pt x="26" y="94"/>
                    <a:pt x="60" y="60"/>
                  </a:cubicBezTo>
                  <a:cubicBezTo>
                    <a:pt x="95" y="25"/>
                    <a:pt x="142" y="4"/>
                    <a:pt x="195" y="4"/>
                  </a:cubicBezTo>
                  <a:cubicBezTo>
                    <a:pt x="248" y="4"/>
                    <a:pt x="295" y="25"/>
                    <a:pt x="330" y="60"/>
                  </a:cubicBezTo>
                  <a:cubicBezTo>
                    <a:pt x="364" y="94"/>
                    <a:pt x="385" y="142"/>
                    <a:pt x="385" y="194"/>
                  </a:cubicBezTo>
                  <a:cubicBezTo>
                    <a:pt x="385" y="194"/>
                    <a:pt x="385" y="194"/>
                    <a:pt x="385" y="194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5" y="507"/>
                    <a:pt x="318" y="585"/>
                    <a:pt x="229" y="601"/>
                  </a:cubicBezTo>
                  <a:cubicBezTo>
                    <a:pt x="228" y="601"/>
                    <a:pt x="227" y="602"/>
                    <a:pt x="227" y="603"/>
                  </a:cubicBezTo>
                  <a:cubicBezTo>
                    <a:pt x="227" y="604"/>
                    <a:pt x="228" y="605"/>
                    <a:pt x="230" y="605"/>
                  </a:cubicBezTo>
                  <a:cubicBezTo>
                    <a:pt x="320" y="588"/>
                    <a:pt x="389" y="509"/>
                    <a:pt x="389" y="414"/>
                  </a:cubicBezTo>
                  <a:cubicBezTo>
                    <a:pt x="389" y="414"/>
                    <a:pt x="389" y="414"/>
                    <a:pt x="389" y="414"/>
                  </a:cubicBezTo>
                  <a:cubicBezTo>
                    <a:pt x="389" y="194"/>
                    <a:pt x="389" y="194"/>
                    <a:pt x="389" y="194"/>
                  </a:cubicBezTo>
                  <a:cubicBezTo>
                    <a:pt x="389" y="194"/>
                    <a:pt x="389" y="194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ubicBezTo>
                    <a:pt x="88" y="0"/>
                    <a:pt x="1" y="87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92"/>
                    <a:pt x="47" y="559"/>
                    <a:pt x="113" y="590"/>
                  </a:cubicBezTo>
                  <a:cubicBezTo>
                    <a:pt x="114" y="591"/>
                    <a:pt x="115" y="590"/>
                    <a:pt x="116" y="589"/>
                  </a:cubicBezTo>
                  <a:cubicBezTo>
                    <a:pt x="116" y="588"/>
                    <a:pt x="116" y="587"/>
                    <a:pt x="115" y="58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5154613" y="4748213"/>
              <a:ext cx="82550" cy="82550"/>
            </a:xfrm>
            <a:custGeom>
              <a:avLst/>
              <a:gdLst/>
              <a:ahLst/>
              <a:cxnLst>
                <a:cxn ang="0">
                  <a:pos x="71" y="37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71" y="37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71" y="37"/>
                </a:cxn>
              </a:cxnLst>
              <a:rect l="0" t="0" r="r" b="b"/>
              <a:pathLst>
                <a:path w="73" h="74">
                  <a:moveTo>
                    <a:pt x="71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56"/>
            <p:cNvSpPr>
              <a:spLocks noChangeArrowheads="1"/>
            </p:cNvSpPr>
            <p:nvPr/>
          </p:nvSpPr>
          <p:spPr bwMode="auto">
            <a:xfrm>
              <a:off x="5084763" y="4748213"/>
              <a:ext cx="39688" cy="41275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0"/>
          <p:cNvGrpSpPr/>
          <p:nvPr/>
        </p:nvGrpSpPr>
        <p:grpSpPr>
          <a:xfrm rot="10800000">
            <a:off x="4429124" y="5786454"/>
            <a:ext cx="260350" cy="655047"/>
            <a:chOff x="4976813" y="4106863"/>
            <a:chExt cx="438150" cy="723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4976813" y="4106863"/>
              <a:ext cx="438150" cy="681038"/>
            </a:xfrm>
            <a:custGeom>
              <a:avLst/>
              <a:gdLst/>
              <a:ahLst/>
              <a:cxnLst>
                <a:cxn ang="0">
                  <a:pos x="115" y="587"/>
                </a:cxn>
                <a:cxn ang="0">
                  <a:pos x="4" y="414"/>
                </a:cxn>
                <a:cxn ang="0">
                  <a:pos x="4" y="414"/>
                </a:cxn>
                <a:cxn ang="0">
                  <a:pos x="5" y="194"/>
                </a:cxn>
                <a:cxn ang="0">
                  <a:pos x="5" y="194"/>
                </a:cxn>
                <a:cxn ang="0">
                  <a:pos x="60" y="60"/>
                </a:cxn>
                <a:cxn ang="0">
                  <a:pos x="195" y="4"/>
                </a:cxn>
                <a:cxn ang="0">
                  <a:pos x="330" y="60"/>
                </a:cxn>
                <a:cxn ang="0">
                  <a:pos x="385" y="194"/>
                </a:cxn>
                <a:cxn ang="0">
                  <a:pos x="385" y="194"/>
                </a:cxn>
                <a:cxn ang="0">
                  <a:pos x="385" y="414"/>
                </a:cxn>
                <a:cxn ang="0">
                  <a:pos x="385" y="414"/>
                </a:cxn>
                <a:cxn ang="0">
                  <a:pos x="229" y="601"/>
                </a:cxn>
                <a:cxn ang="0">
                  <a:pos x="227" y="603"/>
                </a:cxn>
                <a:cxn ang="0">
                  <a:pos x="230" y="605"/>
                </a:cxn>
                <a:cxn ang="0">
                  <a:pos x="389" y="414"/>
                </a:cxn>
                <a:cxn ang="0">
                  <a:pos x="389" y="414"/>
                </a:cxn>
                <a:cxn ang="0">
                  <a:pos x="389" y="194"/>
                </a:cxn>
                <a:cxn ang="0">
                  <a:pos x="389" y="194"/>
                </a:cxn>
                <a:cxn ang="0">
                  <a:pos x="195" y="0"/>
                </a:cxn>
                <a:cxn ang="0">
                  <a:pos x="1" y="194"/>
                </a:cxn>
                <a:cxn ang="0">
                  <a:pos x="1" y="194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113" y="590"/>
                </a:cxn>
                <a:cxn ang="0">
                  <a:pos x="116" y="589"/>
                </a:cxn>
                <a:cxn ang="0">
                  <a:pos x="115" y="587"/>
                </a:cxn>
              </a:cxnLst>
              <a:rect l="0" t="0" r="r" b="b"/>
              <a:pathLst>
                <a:path w="389" h="605">
                  <a:moveTo>
                    <a:pt x="115" y="587"/>
                  </a:moveTo>
                  <a:cubicBezTo>
                    <a:pt x="50" y="556"/>
                    <a:pt x="4" y="490"/>
                    <a:pt x="4" y="414"/>
                  </a:cubicBezTo>
                  <a:cubicBezTo>
                    <a:pt x="4" y="414"/>
                    <a:pt x="4" y="414"/>
                    <a:pt x="4" y="41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94"/>
                    <a:pt x="5" y="194"/>
                    <a:pt x="5" y="194"/>
                  </a:cubicBezTo>
                  <a:cubicBezTo>
                    <a:pt x="5" y="142"/>
                    <a:pt x="26" y="94"/>
                    <a:pt x="60" y="60"/>
                  </a:cubicBezTo>
                  <a:cubicBezTo>
                    <a:pt x="95" y="25"/>
                    <a:pt x="142" y="4"/>
                    <a:pt x="195" y="4"/>
                  </a:cubicBezTo>
                  <a:cubicBezTo>
                    <a:pt x="248" y="4"/>
                    <a:pt x="295" y="25"/>
                    <a:pt x="330" y="60"/>
                  </a:cubicBezTo>
                  <a:cubicBezTo>
                    <a:pt x="364" y="94"/>
                    <a:pt x="385" y="142"/>
                    <a:pt x="385" y="194"/>
                  </a:cubicBezTo>
                  <a:cubicBezTo>
                    <a:pt x="385" y="194"/>
                    <a:pt x="385" y="194"/>
                    <a:pt x="385" y="194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5" y="414"/>
                    <a:pt x="385" y="414"/>
                    <a:pt x="385" y="414"/>
                  </a:cubicBezTo>
                  <a:cubicBezTo>
                    <a:pt x="385" y="507"/>
                    <a:pt x="318" y="585"/>
                    <a:pt x="229" y="601"/>
                  </a:cubicBezTo>
                  <a:cubicBezTo>
                    <a:pt x="228" y="601"/>
                    <a:pt x="227" y="602"/>
                    <a:pt x="227" y="603"/>
                  </a:cubicBezTo>
                  <a:cubicBezTo>
                    <a:pt x="227" y="604"/>
                    <a:pt x="228" y="605"/>
                    <a:pt x="230" y="605"/>
                  </a:cubicBezTo>
                  <a:cubicBezTo>
                    <a:pt x="320" y="588"/>
                    <a:pt x="389" y="509"/>
                    <a:pt x="389" y="414"/>
                  </a:cubicBezTo>
                  <a:cubicBezTo>
                    <a:pt x="389" y="414"/>
                    <a:pt x="389" y="414"/>
                    <a:pt x="389" y="414"/>
                  </a:cubicBezTo>
                  <a:cubicBezTo>
                    <a:pt x="389" y="194"/>
                    <a:pt x="389" y="194"/>
                    <a:pt x="389" y="194"/>
                  </a:cubicBezTo>
                  <a:cubicBezTo>
                    <a:pt x="389" y="194"/>
                    <a:pt x="389" y="194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ubicBezTo>
                    <a:pt x="88" y="0"/>
                    <a:pt x="1" y="87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92"/>
                    <a:pt x="47" y="559"/>
                    <a:pt x="113" y="590"/>
                  </a:cubicBezTo>
                  <a:cubicBezTo>
                    <a:pt x="114" y="591"/>
                    <a:pt x="115" y="590"/>
                    <a:pt x="116" y="589"/>
                  </a:cubicBezTo>
                  <a:cubicBezTo>
                    <a:pt x="116" y="588"/>
                    <a:pt x="116" y="587"/>
                    <a:pt x="115" y="587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5154613" y="4748213"/>
              <a:ext cx="82550" cy="82550"/>
            </a:xfrm>
            <a:custGeom>
              <a:avLst/>
              <a:gdLst/>
              <a:ahLst/>
              <a:cxnLst>
                <a:cxn ang="0">
                  <a:pos x="71" y="37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71" y="37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71" y="37"/>
                </a:cxn>
              </a:cxnLst>
              <a:rect l="0" t="0" r="r" b="b"/>
              <a:pathLst>
                <a:path w="73" h="74">
                  <a:moveTo>
                    <a:pt x="71" y="37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lnTo>
                    <a:pt x="71" y="37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56"/>
            <p:cNvSpPr>
              <a:spLocks noChangeArrowheads="1"/>
            </p:cNvSpPr>
            <p:nvPr/>
          </p:nvSpPr>
          <p:spPr bwMode="auto">
            <a:xfrm>
              <a:off x="5084763" y="4748213"/>
              <a:ext cx="39688" cy="41275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Oval 35"/>
          <p:cNvSpPr>
            <a:spLocks noChangeArrowheads="1"/>
          </p:cNvSpPr>
          <p:nvPr/>
        </p:nvSpPr>
        <p:spPr bwMode="auto">
          <a:xfrm>
            <a:off x="4949822" y="6199332"/>
            <a:ext cx="117475" cy="160867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4850942" y="5890621"/>
            <a:ext cx="216354" cy="488389"/>
          </a:xfrm>
          <a:prstGeom prst="line">
            <a:avLst/>
          </a:prstGeom>
          <a:noFill/>
          <a:ln w="19050" cap="rnd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4850943" y="5825238"/>
            <a:ext cx="117475" cy="160867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85720" y="2143116"/>
            <a:ext cx="3071834" cy="30718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Модель «Научно-методическое сопровождение профессионального роста педагога на основе формирования </a:t>
            </a:r>
            <a:r>
              <a:rPr lang="ru-RU" sz="1200" dirty="0" err="1" smtClean="0">
                <a:ea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позиции» эффективна при следующих показателях:</a:t>
            </a:r>
            <a:endParaRPr lang="ru-RU" sz="1200" dirty="0" smtClean="0">
              <a:ea typeface="Times New Roman" pitchFamily="18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1)уровень </a:t>
            </a:r>
            <a:r>
              <a:rPr lang="ru-RU" sz="1200" dirty="0" err="1" smtClean="0"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ea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 позиции «Элементарный» имеют не более </a:t>
            </a:r>
            <a:br>
              <a:rPr lang="ru-RU" sz="12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50 % педагогов-участников проекта;</a:t>
            </a:r>
            <a:endParaRPr lang="ru-RU" sz="1200" dirty="0" smtClean="0">
              <a:ea typeface="Times New Roman" pitchFamily="18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2)уровень </a:t>
            </a:r>
            <a:r>
              <a:rPr lang="ru-RU" sz="1200" dirty="0" err="1" smtClean="0"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err="1" smtClean="0">
                <a:ea typeface="Times New Roman" pitchFamily="18" charset="0"/>
                <a:cs typeface="Arial" pitchFamily="34" charset="0"/>
              </a:rPr>
              <a:t>тьюторской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позиции «Адаптивный» и «Продуктивный» имеют не менее 50 % педагогов-участников проекта.</a:t>
            </a:r>
            <a:endParaRPr lang="ru-RU" sz="1200" dirty="0"/>
          </a:p>
        </p:txBody>
      </p:sp>
      <p:grpSp>
        <p:nvGrpSpPr>
          <p:cNvPr id="51" name="Body"/>
          <p:cNvGrpSpPr/>
          <p:nvPr/>
        </p:nvGrpSpPr>
        <p:grpSpPr>
          <a:xfrm rot="10800000" flipH="1">
            <a:off x="142844" y="1142984"/>
            <a:ext cx="3429024" cy="4500594"/>
            <a:chOff x="3981451" y="1922464"/>
            <a:chExt cx="863600" cy="1050925"/>
          </a:xfrm>
        </p:grpSpPr>
        <p:sp>
          <p:nvSpPr>
            <p:cNvPr id="52" name="Freeform 176"/>
            <p:cNvSpPr>
              <a:spLocks/>
            </p:cNvSpPr>
            <p:nvPr/>
          </p:nvSpPr>
          <p:spPr bwMode="auto">
            <a:xfrm>
              <a:off x="4022726" y="1963739"/>
              <a:ext cx="53975" cy="539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</a:path>
              </a:pathLst>
            </a:custGeom>
            <a:noFill/>
            <a:ln w="12700" cap="rnd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77"/>
            <p:cNvSpPr>
              <a:spLocks/>
            </p:cNvSpPr>
            <p:nvPr/>
          </p:nvSpPr>
          <p:spPr bwMode="auto">
            <a:xfrm>
              <a:off x="4749801" y="1963739"/>
              <a:ext cx="53975" cy="53975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cubicBezTo>
                    <a:pt x="48" y="22"/>
                    <a:pt x="26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78"/>
            <p:cNvSpPr>
              <a:spLocks/>
            </p:cNvSpPr>
            <p:nvPr/>
          </p:nvSpPr>
          <p:spPr bwMode="auto">
            <a:xfrm>
              <a:off x="4022726" y="2692401"/>
              <a:ext cx="53975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26"/>
                    <a:pt x="22" y="48"/>
                    <a:pt x="48" y="48"/>
                  </a:cubicBezTo>
                </a:path>
              </a:pathLst>
            </a:custGeom>
            <a:noFill/>
            <a:ln w="12700" cap="rnd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79"/>
            <p:cNvSpPr>
              <a:spLocks/>
            </p:cNvSpPr>
            <p:nvPr/>
          </p:nvSpPr>
          <p:spPr bwMode="auto">
            <a:xfrm>
              <a:off x="3981451" y="1922464"/>
              <a:ext cx="863600" cy="1050925"/>
            </a:xfrm>
            <a:custGeom>
              <a:avLst/>
              <a:gdLst/>
              <a:ahLst/>
              <a:cxnLst>
                <a:cxn ang="0">
                  <a:pos x="684" y="768"/>
                </a:cxn>
                <a:cxn ang="0">
                  <a:pos x="35" y="768"/>
                </a:cxn>
                <a:cxn ang="0">
                  <a:pos x="0" y="733"/>
                </a:cxn>
                <a:cxn ang="0">
                  <a:pos x="0" y="35"/>
                </a:cxn>
                <a:cxn ang="0">
                  <a:pos x="35" y="0"/>
                </a:cxn>
                <a:cxn ang="0">
                  <a:pos x="733" y="0"/>
                </a:cxn>
                <a:cxn ang="0">
                  <a:pos x="768" y="35"/>
                </a:cxn>
                <a:cxn ang="0">
                  <a:pos x="768" y="733"/>
                </a:cxn>
                <a:cxn ang="0">
                  <a:pos x="758" y="758"/>
                </a:cxn>
                <a:cxn ang="0">
                  <a:pos x="619" y="932"/>
                </a:cxn>
                <a:cxn ang="0">
                  <a:pos x="619" y="794"/>
                </a:cxn>
              </a:cxnLst>
              <a:rect l="0" t="0" r="r" b="b"/>
              <a:pathLst>
                <a:path w="768" h="932">
                  <a:moveTo>
                    <a:pt x="684" y="768"/>
                  </a:moveTo>
                  <a:cubicBezTo>
                    <a:pt x="35" y="768"/>
                    <a:pt x="35" y="768"/>
                    <a:pt x="35" y="768"/>
                  </a:cubicBezTo>
                  <a:cubicBezTo>
                    <a:pt x="16" y="768"/>
                    <a:pt x="0" y="752"/>
                    <a:pt x="0" y="7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2" y="0"/>
                    <a:pt x="768" y="16"/>
                    <a:pt x="768" y="35"/>
                  </a:cubicBezTo>
                  <a:cubicBezTo>
                    <a:pt x="768" y="733"/>
                    <a:pt x="768" y="733"/>
                    <a:pt x="768" y="733"/>
                  </a:cubicBezTo>
                  <a:cubicBezTo>
                    <a:pt x="768" y="742"/>
                    <a:pt x="764" y="750"/>
                    <a:pt x="758" y="758"/>
                  </a:cubicBezTo>
                  <a:cubicBezTo>
                    <a:pt x="619" y="932"/>
                    <a:pt x="619" y="932"/>
                    <a:pt x="619" y="932"/>
                  </a:cubicBezTo>
                  <a:cubicBezTo>
                    <a:pt x="619" y="794"/>
                    <a:pt x="619" y="794"/>
                    <a:pt x="619" y="794"/>
                  </a:cubicBezTo>
                </a:path>
              </a:pathLst>
            </a:custGeom>
            <a:noFill/>
            <a:ln w="12700" cap="rnd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Oval 180"/>
            <p:cNvSpPr>
              <a:spLocks noChangeArrowheads="1"/>
            </p:cNvSpPr>
            <p:nvPr/>
          </p:nvSpPr>
          <p:spPr bwMode="auto">
            <a:xfrm>
              <a:off x="4729163" y="2767014"/>
              <a:ext cx="42862" cy="4286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214282" y="2214554"/>
            <a:ext cx="2000264" cy="2500330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207" name="Ultimate"/>
          <p:cNvSpPr>
            <a:spLocks noChangeArrowheads="1"/>
          </p:cNvSpPr>
          <p:nvPr/>
        </p:nvSpPr>
        <p:spPr bwMode="auto">
          <a:xfrm>
            <a:off x="285720" y="2285992"/>
            <a:ext cx="185738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006666"/>
                </a:solidFill>
                <a:latin typeface="+mn-lt"/>
              </a:rPr>
              <a:t> Научно-методическое сопровождение</a:t>
            </a:r>
          </a:p>
          <a:p>
            <a:pPr algn="ctr"/>
            <a:r>
              <a:rPr lang="ru-RU" altLang="ru-RU" sz="1600" b="1" dirty="0" smtClean="0">
                <a:solidFill>
                  <a:srgbClr val="006666"/>
                </a:solidFill>
                <a:latin typeface="+mn-lt"/>
              </a:rPr>
              <a:t> профессионального роста педагога </a:t>
            </a:r>
          </a:p>
          <a:p>
            <a:pPr algn="ctr"/>
            <a:r>
              <a:rPr lang="ru-RU" altLang="ru-RU" sz="1600" b="1" dirty="0" smtClean="0">
                <a:solidFill>
                  <a:srgbClr val="006666"/>
                </a:solidFill>
                <a:latin typeface="+mn-lt"/>
              </a:rPr>
              <a:t>на основе формирования </a:t>
            </a:r>
            <a:r>
              <a:rPr lang="ru-RU" altLang="ru-RU" sz="1600" b="1" dirty="0" err="1" smtClean="0">
                <a:solidFill>
                  <a:srgbClr val="006666"/>
                </a:solidFill>
                <a:latin typeface="+mn-lt"/>
              </a:rPr>
              <a:t>тьюторской</a:t>
            </a:r>
            <a:r>
              <a:rPr lang="ru-RU" altLang="ru-RU" sz="1600" b="1" dirty="0" smtClean="0">
                <a:solidFill>
                  <a:srgbClr val="006666"/>
                </a:solidFill>
                <a:latin typeface="+mn-lt"/>
              </a:rPr>
              <a:t> позиции</a:t>
            </a:r>
            <a:endParaRPr kumimoji="0" lang="ru-RU" altLang="ru-RU" sz="1600" b="1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8" name="Rectangle 1"/>
          <p:cNvSpPr>
            <a:spLocks noChangeArrowheads="1"/>
          </p:cNvSpPr>
          <p:nvPr/>
        </p:nvSpPr>
        <p:spPr bwMode="auto">
          <a:xfrm>
            <a:off x="4116683" y="2702976"/>
            <a:ext cx="107950" cy="48895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" name="Rectangle 3"/>
          <p:cNvSpPr>
            <a:spLocks noChangeArrowheads="1"/>
          </p:cNvSpPr>
          <p:nvPr/>
        </p:nvSpPr>
        <p:spPr bwMode="auto">
          <a:xfrm>
            <a:off x="5608140" y="3551866"/>
            <a:ext cx="107950" cy="48683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Hexagon 3"/>
          <p:cNvGrpSpPr/>
          <p:nvPr/>
        </p:nvGrpSpPr>
        <p:grpSpPr>
          <a:xfrm>
            <a:off x="4789618" y="3325382"/>
            <a:ext cx="673100" cy="1037167"/>
            <a:chOff x="5219701" y="2836863"/>
            <a:chExt cx="673100" cy="777875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5219701" y="2836863"/>
              <a:ext cx="673100" cy="777875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12" y="0"/>
                </a:cxn>
                <a:cxn ang="0">
                  <a:pos x="424" y="122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2"/>
                </a:cxn>
              </a:cxnLst>
              <a:rect l="0" t="0" r="r" b="b"/>
              <a:pathLst>
                <a:path w="424" h="490">
                  <a:moveTo>
                    <a:pt x="0" y="122"/>
                  </a:moveTo>
                  <a:lnTo>
                    <a:pt x="212" y="0"/>
                  </a:lnTo>
                  <a:lnTo>
                    <a:pt x="424" y="122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20"/>
            <p:cNvSpPr>
              <a:spLocks/>
            </p:cNvSpPr>
            <p:nvPr/>
          </p:nvSpPr>
          <p:spPr bwMode="auto">
            <a:xfrm>
              <a:off x="5264151" y="3251200"/>
              <a:ext cx="123825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110" y="191"/>
                </a:cxn>
              </a:cxnLst>
              <a:rect l="0" t="0" r="r" b="b"/>
              <a:pathLst>
                <a:path w="110" h="191">
                  <a:moveTo>
                    <a:pt x="0" y="0"/>
                  </a:moveTo>
                  <a:cubicBezTo>
                    <a:pt x="0" y="57"/>
                    <a:pt x="0" y="111"/>
                    <a:pt x="0" y="127"/>
                  </a:cubicBezTo>
                  <a:cubicBezTo>
                    <a:pt x="14" y="135"/>
                    <a:pt x="60" y="162"/>
                    <a:pt x="110" y="191"/>
                  </a:cubicBezTo>
                </a:path>
              </a:pathLst>
            </a:custGeom>
            <a:grp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Hexagon 1"/>
          <p:cNvGrpSpPr/>
          <p:nvPr/>
        </p:nvGrpSpPr>
        <p:grpSpPr>
          <a:xfrm>
            <a:off x="4336552" y="2428868"/>
            <a:ext cx="673100" cy="1037167"/>
            <a:chOff x="4024313" y="766763"/>
            <a:chExt cx="673100" cy="7778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22" name="Freeform 23"/>
            <p:cNvSpPr>
              <a:spLocks/>
            </p:cNvSpPr>
            <p:nvPr/>
          </p:nvSpPr>
          <p:spPr bwMode="auto">
            <a:xfrm>
              <a:off x="4024313" y="766763"/>
              <a:ext cx="673100" cy="777875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12" y="0"/>
                </a:cxn>
                <a:cxn ang="0">
                  <a:pos x="424" y="122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2"/>
                </a:cxn>
              </a:cxnLst>
              <a:rect l="0" t="0" r="r" b="b"/>
              <a:pathLst>
                <a:path w="424" h="490">
                  <a:moveTo>
                    <a:pt x="0" y="122"/>
                  </a:moveTo>
                  <a:lnTo>
                    <a:pt x="212" y="0"/>
                  </a:lnTo>
                  <a:lnTo>
                    <a:pt x="424" y="122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12700" cap="rnd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4"/>
            <p:cNvSpPr>
              <a:spLocks/>
            </p:cNvSpPr>
            <p:nvPr/>
          </p:nvSpPr>
          <p:spPr bwMode="auto">
            <a:xfrm>
              <a:off x="4222751" y="1412875"/>
              <a:ext cx="274638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71"/>
                </a:cxn>
                <a:cxn ang="0">
                  <a:pos x="244" y="0"/>
                </a:cxn>
              </a:cxnLst>
              <a:rect l="0" t="0" r="r" b="b"/>
              <a:pathLst>
                <a:path w="244" h="71">
                  <a:moveTo>
                    <a:pt x="0" y="0"/>
                  </a:moveTo>
                  <a:cubicBezTo>
                    <a:pt x="54" y="32"/>
                    <a:pt x="107" y="62"/>
                    <a:pt x="122" y="71"/>
                  </a:cubicBezTo>
                  <a:cubicBezTo>
                    <a:pt x="138" y="62"/>
                    <a:pt x="190" y="32"/>
                    <a:pt x="244" y="0"/>
                  </a:cubicBezTo>
                </a:path>
              </a:pathLst>
            </a:custGeom>
            <a:noFill/>
            <a:ln w="12700" cap="rnd">
              <a:solidFill>
                <a:schemeClr val="accent4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Line elements"/>
          <p:cNvGrpSpPr/>
          <p:nvPr/>
        </p:nvGrpSpPr>
        <p:grpSpPr>
          <a:xfrm>
            <a:off x="4912023" y="2539040"/>
            <a:ext cx="147637" cy="154517"/>
            <a:chOff x="3489326" y="1571625"/>
            <a:chExt cx="147637" cy="115888"/>
          </a:xfrm>
        </p:grpSpPr>
        <p:sp>
          <p:nvSpPr>
            <p:cNvPr id="231" name="Line 25"/>
            <p:cNvSpPr>
              <a:spLocks noChangeShapeType="1"/>
            </p:cNvSpPr>
            <p:nvPr/>
          </p:nvSpPr>
          <p:spPr bwMode="auto">
            <a:xfrm>
              <a:off x="3489326" y="1571625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6"/>
            <p:cNvSpPr>
              <a:spLocks/>
            </p:cNvSpPr>
            <p:nvPr/>
          </p:nvSpPr>
          <p:spPr bwMode="auto">
            <a:xfrm>
              <a:off x="3563938" y="1571625"/>
              <a:ext cx="73025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6" y="0"/>
                </a:cxn>
              </a:cxnLst>
              <a:rect l="0" t="0" r="r" b="b"/>
              <a:pathLst>
                <a:path w="46" h="73">
                  <a:moveTo>
                    <a:pt x="0" y="73"/>
                  </a:moveTo>
                  <a:lnTo>
                    <a:pt x="0" y="27"/>
                  </a:lnTo>
                  <a:lnTo>
                    <a:pt x="46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Line elements"/>
          <p:cNvGrpSpPr/>
          <p:nvPr/>
        </p:nvGrpSpPr>
        <p:grpSpPr>
          <a:xfrm>
            <a:off x="5458914" y="2287924"/>
            <a:ext cx="149226" cy="154517"/>
            <a:chOff x="5481638" y="4071938"/>
            <a:chExt cx="149226" cy="115888"/>
          </a:xfrm>
        </p:grpSpPr>
        <p:sp>
          <p:nvSpPr>
            <p:cNvPr id="252" name="Line 31"/>
            <p:cNvSpPr>
              <a:spLocks noChangeShapeType="1"/>
            </p:cNvSpPr>
            <p:nvPr/>
          </p:nvSpPr>
          <p:spPr bwMode="auto">
            <a:xfrm flipV="1">
              <a:off x="5481638" y="4144963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32"/>
            <p:cNvSpPr>
              <a:spLocks/>
            </p:cNvSpPr>
            <p:nvPr/>
          </p:nvSpPr>
          <p:spPr bwMode="auto">
            <a:xfrm>
              <a:off x="5556251" y="4071938"/>
              <a:ext cx="74613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7" y="73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lnTo>
                    <a:pt x="0" y="46"/>
                  </a:lnTo>
                  <a:lnTo>
                    <a:pt x="47" y="73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Secondary lines 3"/>
          <p:cNvGrpSpPr/>
          <p:nvPr/>
        </p:nvGrpSpPr>
        <p:grpSpPr>
          <a:xfrm>
            <a:off x="5260478" y="3310567"/>
            <a:ext cx="347663" cy="637116"/>
            <a:chOff x="5681663" y="2836863"/>
            <a:chExt cx="347663" cy="477837"/>
          </a:xfrm>
        </p:grpSpPr>
        <p:sp>
          <p:nvSpPr>
            <p:cNvPr id="255" name="Line 33"/>
            <p:cNvSpPr>
              <a:spLocks noChangeShapeType="1"/>
            </p:cNvSpPr>
            <p:nvPr/>
          </p:nvSpPr>
          <p:spPr bwMode="auto">
            <a:xfrm>
              <a:off x="5880101" y="2952750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34"/>
            <p:cNvSpPr>
              <a:spLocks/>
            </p:cNvSpPr>
            <p:nvPr/>
          </p:nvSpPr>
          <p:spPr bwMode="auto">
            <a:xfrm>
              <a:off x="5954713" y="2952750"/>
              <a:ext cx="74613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7" y="0"/>
                </a:cxn>
              </a:cxnLst>
              <a:rect l="0" t="0" r="r" b="b"/>
              <a:pathLst>
                <a:path w="47" h="73">
                  <a:moveTo>
                    <a:pt x="0" y="73"/>
                  </a:moveTo>
                  <a:lnTo>
                    <a:pt x="0" y="27"/>
                  </a:lnTo>
                  <a:lnTo>
                    <a:pt x="47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Line 35"/>
            <p:cNvSpPr>
              <a:spLocks noChangeShapeType="1"/>
            </p:cNvSpPr>
            <p:nvPr/>
          </p:nvSpPr>
          <p:spPr bwMode="auto">
            <a:xfrm flipH="1">
              <a:off x="5954714" y="3107531"/>
              <a:ext cx="0" cy="11509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Line 36"/>
            <p:cNvSpPr>
              <a:spLocks noChangeShapeType="1"/>
            </p:cNvSpPr>
            <p:nvPr/>
          </p:nvSpPr>
          <p:spPr bwMode="auto">
            <a:xfrm>
              <a:off x="5954713" y="3251200"/>
              <a:ext cx="0" cy="635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Line 37"/>
            <p:cNvSpPr>
              <a:spLocks noChangeShapeType="1"/>
            </p:cNvSpPr>
            <p:nvPr/>
          </p:nvSpPr>
          <p:spPr bwMode="auto">
            <a:xfrm flipH="1" flipV="1">
              <a:off x="5743576" y="2873375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Line 38"/>
            <p:cNvSpPr>
              <a:spLocks noChangeShapeType="1"/>
            </p:cNvSpPr>
            <p:nvPr/>
          </p:nvSpPr>
          <p:spPr bwMode="auto">
            <a:xfrm flipH="1" flipV="1">
              <a:off x="5681663" y="2836863"/>
              <a:ext cx="26988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Secondary lines 1"/>
          <p:cNvGrpSpPr/>
          <p:nvPr/>
        </p:nvGrpSpPr>
        <p:grpSpPr>
          <a:xfrm>
            <a:off x="4214485" y="2367591"/>
            <a:ext cx="352425" cy="651932"/>
            <a:chOff x="3889376" y="763588"/>
            <a:chExt cx="352425" cy="488949"/>
          </a:xfrm>
        </p:grpSpPr>
        <p:sp>
          <p:nvSpPr>
            <p:cNvPr id="262" name="Line 39"/>
            <p:cNvSpPr>
              <a:spLocks noChangeShapeType="1"/>
            </p:cNvSpPr>
            <p:nvPr/>
          </p:nvSpPr>
          <p:spPr bwMode="auto">
            <a:xfrm>
              <a:off x="3889376" y="882650"/>
              <a:ext cx="73025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40"/>
            <p:cNvSpPr>
              <a:spLocks/>
            </p:cNvSpPr>
            <p:nvPr/>
          </p:nvSpPr>
          <p:spPr bwMode="auto">
            <a:xfrm>
              <a:off x="3962401" y="882650"/>
              <a:ext cx="73025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6" y="0"/>
                </a:cxn>
              </a:cxnLst>
              <a:rect l="0" t="0" r="r" b="b"/>
              <a:pathLst>
                <a:path w="46" h="73">
                  <a:moveTo>
                    <a:pt x="0" y="73"/>
                  </a:moveTo>
                  <a:lnTo>
                    <a:pt x="0" y="27"/>
                  </a:lnTo>
                  <a:lnTo>
                    <a:pt x="46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Line 41"/>
            <p:cNvSpPr>
              <a:spLocks noChangeShapeType="1"/>
            </p:cNvSpPr>
            <p:nvPr/>
          </p:nvSpPr>
          <p:spPr bwMode="auto">
            <a:xfrm>
              <a:off x="3962401" y="1035050"/>
              <a:ext cx="0" cy="1031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Line 42"/>
            <p:cNvSpPr>
              <a:spLocks noChangeShapeType="1"/>
            </p:cNvSpPr>
            <p:nvPr/>
          </p:nvSpPr>
          <p:spPr bwMode="auto">
            <a:xfrm>
              <a:off x="3962401" y="1179512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Line 43"/>
            <p:cNvSpPr>
              <a:spLocks noChangeShapeType="1"/>
            </p:cNvSpPr>
            <p:nvPr/>
          </p:nvSpPr>
          <p:spPr bwMode="auto">
            <a:xfrm flipV="1">
              <a:off x="4089401" y="800100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Line 44"/>
            <p:cNvSpPr>
              <a:spLocks noChangeShapeType="1"/>
            </p:cNvSpPr>
            <p:nvPr/>
          </p:nvSpPr>
          <p:spPr bwMode="auto">
            <a:xfrm flipV="1">
              <a:off x="4213226" y="763588"/>
              <a:ext cx="28575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9" name="TextBox 358"/>
          <p:cNvSpPr txBox="1"/>
          <p:nvPr/>
        </p:nvSpPr>
        <p:spPr>
          <a:xfrm>
            <a:off x="2285984" y="2571744"/>
            <a:ext cx="1687939" cy="9194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Hexagon 3"/>
          <p:cNvGrpSpPr/>
          <p:nvPr/>
        </p:nvGrpSpPr>
        <p:grpSpPr>
          <a:xfrm>
            <a:off x="4914736" y="5820833"/>
            <a:ext cx="673100" cy="1037167"/>
            <a:chOff x="5219701" y="2836863"/>
            <a:chExt cx="673100" cy="7778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65" name="Freeform 19"/>
            <p:cNvSpPr>
              <a:spLocks/>
            </p:cNvSpPr>
            <p:nvPr/>
          </p:nvSpPr>
          <p:spPr bwMode="auto">
            <a:xfrm>
              <a:off x="5219701" y="2836863"/>
              <a:ext cx="673100" cy="777875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12" y="0"/>
                </a:cxn>
                <a:cxn ang="0">
                  <a:pos x="424" y="122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2"/>
                </a:cxn>
              </a:cxnLst>
              <a:rect l="0" t="0" r="r" b="b"/>
              <a:pathLst>
                <a:path w="424" h="490">
                  <a:moveTo>
                    <a:pt x="0" y="122"/>
                  </a:moveTo>
                  <a:lnTo>
                    <a:pt x="212" y="0"/>
                  </a:lnTo>
                  <a:lnTo>
                    <a:pt x="424" y="122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12700" cap="rnd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0"/>
            <p:cNvSpPr>
              <a:spLocks/>
            </p:cNvSpPr>
            <p:nvPr/>
          </p:nvSpPr>
          <p:spPr bwMode="auto">
            <a:xfrm>
              <a:off x="5264151" y="3251200"/>
              <a:ext cx="123825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110" y="191"/>
                </a:cxn>
              </a:cxnLst>
              <a:rect l="0" t="0" r="r" b="b"/>
              <a:pathLst>
                <a:path w="110" h="191">
                  <a:moveTo>
                    <a:pt x="0" y="0"/>
                  </a:moveTo>
                  <a:cubicBezTo>
                    <a:pt x="0" y="57"/>
                    <a:pt x="0" y="111"/>
                    <a:pt x="0" y="127"/>
                  </a:cubicBezTo>
                  <a:cubicBezTo>
                    <a:pt x="14" y="135"/>
                    <a:pt x="60" y="162"/>
                    <a:pt x="110" y="191"/>
                  </a:cubicBezTo>
                </a:path>
              </a:pathLst>
            </a:custGeom>
            <a:noFill/>
            <a:ln w="12700" cap="rnd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Secondary lines 3"/>
          <p:cNvGrpSpPr/>
          <p:nvPr/>
        </p:nvGrpSpPr>
        <p:grpSpPr>
          <a:xfrm>
            <a:off x="5716091" y="5972274"/>
            <a:ext cx="347663" cy="637116"/>
            <a:chOff x="5681663" y="2836863"/>
            <a:chExt cx="347663" cy="477837"/>
          </a:xfrm>
        </p:grpSpPr>
        <p:sp>
          <p:nvSpPr>
            <p:cNvPr id="376" name="Line 33"/>
            <p:cNvSpPr>
              <a:spLocks noChangeShapeType="1"/>
            </p:cNvSpPr>
            <p:nvPr/>
          </p:nvSpPr>
          <p:spPr bwMode="auto">
            <a:xfrm>
              <a:off x="5880101" y="2952750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4"/>
            <p:cNvSpPr>
              <a:spLocks/>
            </p:cNvSpPr>
            <p:nvPr/>
          </p:nvSpPr>
          <p:spPr bwMode="auto">
            <a:xfrm>
              <a:off x="5954713" y="2952750"/>
              <a:ext cx="74613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7" y="0"/>
                </a:cxn>
              </a:cxnLst>
              <a:rect l="0" t="0" r="r" b="b"/>
              <a:pathLst>
                <a:path w="47" h="73">
                  <a:moveTo>
                    <a:pt x="0" y="73"/>
                  </a:moveTo>
                  <a:lnTo>
                    <a:pt x="0" y="27"/>
                  </a:lnTo>
                  <a:lnTo>
                    <a:pt x="47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Line 35"/>
            <p:cNvSpPr>
              <a:spLocks noChangeShapeType="1"/>
            </p:cNvSpPr>
            <p:nvPr/>
          </p:nvSpPr>
          <p:spPr bwMode="auto">
            <a:xfrm flipH="1">
              <a:off x="5954714" y="3107531"/>
              <a:ext cx="0" cy="11509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Line 36"/>
            <p:cNvSpPr>
              <a:spLocks noChangeShapeType="1"/>
            </p:cNvSpPr>
            <p:nvPr/>
          </p:nvSpPr>
          <p:spPr bwMode="auto">
            <a:xfrm>
              <a:off x="5954713" y="3251200"/>
              <a:ext cx="0" cy="635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Line 37"/>
            <p:cNvSpPr>
              <a:spLocks noChangeShapeType="1"/>
            </p:cNvSpPr>
            <p:nvPr/>
          </p:nvSpPr>
          <p:spPr bwMode="auto">
            <a:xfrm flipH="1" flipV="1">
              <a:off x="5743576" y="2873375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Line 38"/>
            <p:cNvSpPr>
              <a:spLocks noChangeShapeType="1"/>
            </p:cNvSpPr>
            <p:nvPr/>
          </p:nvSpPr>
          <p:spPr bwMode="auto">
            <a:xfrm flipH="1" flipV="1">
              <a:off x="5681663" y="2836863"/>
              <a:ext cx="26988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2" name="Rectangle 3"/>
          <p:cNvSpPr>
            <a:spLocks noChangeArrowheads="1"/>
          </p:cNvSpPr>
          <p:nvPr/>
        </p:nvSpPr>
        <p:spPr bwMode="auto">
          <a:xfrm>
            <a:off x="6063753" y="6235799"/>
            <a:ext cx="107950" cy="48683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Hexagon 2"/>
          <p:cNvGrpSpPr/>
          <p:nvPr/>
        </p:nvGrpSpPr>
        <p:grpSpPr>
          <a:xfrm>
            <a:off x="4702472" y="5119326"/>
            <a:ext cx="673100" cy="1037167"/>
            <a:chOff x="3227388" y="2146300"/>
            <a:chExt cx="673100" cy="7778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84" name="Freeform 21"/>
            <p:cNvSpPr>
              <a:spLocks/>
            </p:cNvSpPr>
            <p:nvPr/>
          </p:nvSpPr>
          <p:spPr bwMode="auto">
            <a:xfrm>
              <a:off x="3227388" y="2146300"/>
              <a:ext cx="673100" cy="77787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12" y="0"/>
                </a:cxn>
                <a:cxn ang="0">
                  <a:pos x="424" y="123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3"/>
                </a:cxn>
              </a:cxnLst>
              <a:rect l="0" t="0" r="r" b="b"/>
              <a:pathLst>
                <a:path w="424" h="490">
                  <a:moveTo>
                    <a:pt x="0" y="123"/>
                  </a:moveTo>
                  <a:lnTo>
                    <a:pt x="212" y="0"/>
                  </a:lnTo>
                  <a:lnTo>
                    <a:pt x="424" y="123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12700" cap="rnd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22"/>
            <p:cNvSpPr>
              <a:spLocks/>
            </p:cNvSpPr>
            <p:nvPr/>
          </p:nvSpPr>
          <p:spPr bwMode="auto">
            <a:xfrm>
              <a:off x="3719513" y="2546350"/>
              <a:ext cx="136525" cy="236538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121" y="139"/>
                </a:cxn>
                <a:cxn ang="0">
                  <a:pos x="121" y="0"/>
                </a:cxn>
              </a:cxnLst>
              <a:rect l="0" t="0" r="r" b="b"/>
              <a:pathLst>
                <a:path w="121" h="209">
                  <a:moveTo>
                    <a:pt x="0" y="209"/>
                  </a:moveTo>
                  <a:cubicBezTo>
                    <a:pt x="54" y="178"/>
                    <a:pt x="105" y="148"/>
                    <a:pt x="121" y="139"/>
                  </a:cubicBezTo>
                  <a:cubicBezTo>
                    <a:pt x="121" y="121"/>
                    <a:pt x="121" y="62"/>
                    <a:pt x="121" y="0"/>
                  </a:cubicBezTo>
                </a:path>
              </a:pathLst>
            </a:custGeom>
            <a:noFill/>
            <a:ln w="12700" cap="rnd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Secondary lines 2"/>
          <p:cNvGrpSpPr/>
          <p:nvPr/>
        </p:nvGrpSpPr>
        <p:grpSpPr>
          <a:xfrm>
            <a:off x="4577059" y="5580759"/>
            <a:ext cx="344488" cy="630767"/>
            <a:chOff x="3090863" y="2449513"/>
            <a:chExt cx="344488" cy="473075"/>
          </a:xfrm>
        </p:grpSpPr>
        <p:sp>
          <p:nvSpPr>
            <p:cNvPr id="387" name="Line 45"/>
            <p:cNvSpPr>
              <a:spLocks noChangeShapeType="1"/>
            </p:cNvSpPr>
            <p:nvPr/>
          </p:nvSpPr>
          <p:spPr bwMode="auto">
            <a:xfrm flipV="1">
              <a:off x="3090863" y="2765425"/>
              <a:ext cx="73025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46"/>
            <p:cNvSpPr>
              <a:spLocks/>
            </p:cNvSpPr>
            <p:nvPr/>
          </p:nvSpPr>
          <p:spPr bwMode="auto">
            <a:xfrm>
              <a:off x="3163888" y="2692400"/>
              <a:ext cx="74613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7" y="73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lnTo>
                    <a:pt x="0" y="46"/>
                  </a:lnTo>
                  <a:lnTo>
                    <a:pt x="47" y="73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Line 47"/>
            <p:cNvSpPr>
              <a:spLocks noChangeShapeType="1"/>
            </p:cNvSpPr>
            <p:nvPr/>
          </p:nvSpPr>
          <p:spPr bwMode="auto">
            <a:xfrm>
              <a:off x="3284538" y="2833688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Line 48"/>
            <p:cNvSpPr>
              <a:spLocks noChangeShapeType="1"/>
            </p:cNvSpPr>
            <p:nvPr/>
          </p:nvSpPr>
          <p:spPr bwMode="auto">
            <a:xfrm>
              <a:off x="3408363" y="2906713"/>
              <a:ext cx="26988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Line 49"/>
            <p:cNvSpPr>
              <a:spLocks noChangeShapeType="1"/>
            </p:cNvSpPr>
            <p:nvPr/>
          </p:nvSpPr>
          <p:spPr bwMode="auto">
            <a:xfrm flipV="1">
              <a:off x="3163888" y="2546350"/>
              <a:ext cx="0" cy="777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Line 50"/>
            <p:cNvSpPr>
              <a:spLocks noChangeShapeType="1"/>
            </p:cNvSpPr>
            <p:nvPr/>
          </p:nvSpPr>
          <p:spPr bwMode="auto">
            <a:xfrm flipV="1">
              <a:off x="3163888" y="2449513"/>
              <a:ext cx="0" cy="3175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4" name="Rectangle 4"/>
          <p:cNvSpPr>
            <a:spLocks noChangeArrowheads="1"/>
          </p:cNvSpPr>
          <p:nvPr/>
        </p:nvSpPr>
        <p:spPr bwMode="auto">
          <a:xfrm>
            <a:off x="4484984" y="5466458"/>
            <a:ext cx="107950" cy="4868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" name="TextBox 398"/>
          <p:cNvSpPr txBox="1"/>
          <p:nvPr/>
        </p:nvSpPr>
        <p:spPr>
          <a:xfrm>
            <a:off x="2214546" y="5359339"/>
            <a:ext cx="2176150" cy="919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5895667" y="3331733"/>
            <a:ext cx="2684658" cy="6469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Line elements"/>
          <p:cNvGrpSpPr/>
          <p:nvPr/>
        </p:nvGrpSpPr>
        <p:grpSpPr>
          <a:xfrm>
            <a:off x="5904210" y="4994373"/>
            <a:ext cx="147637" cy="154517"/>
            <a:chOff x="3489326" y="3382963"/>
            <a:chExt cx="147637" cy="115888"/>
          </a:xfrm>
        </p:grpSpPr>
        <p:sp>
          <p:nvSpPr>
            <p:cNvPr id="141" name="Line 29"/>
            <p:cNvSpPr>
              <a:spLocks noChangeShapeType="1"/>
            </p:cNvSpPr>
            <p:nvPr/>
          </p:nvSpPr>
          <p:spPr bwMode="auto">
            <a:xfrm flipV="1">
              <a:off x="3489326" y="3455988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3563938" y="3382963"/>
              <a:ext cx="73025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73"/>
                </a:cxn>
              </a:cxnLst>
              <a:rect l="0" t="0" r="r" b="b"/>
              <a:pathLst>
                <a:path w="46" h="73">
                  <a:moveTo>
                    <a:pt x="0" y="0"/>
                  </a:moveTo>
                  <a:lnTo>
                    <a:pt x="0" y="46"/>
                  </a:lnTo>
                  <a:lnTo>
                    <a:pt x="46" y="73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Line elements"/>
          <p:cNvGrpSpPr/>
          <p:nvPr/>
        </p:nvGrpSpPr>
        <p:grpSpPr>
          <a:xfrm>
            <a:off x="5009653" y="4457798"/>
            <a:ext cx="147637" cy="154517"/>
            <a:chOff x="3489326" y="1571625"/>
            <a:chExt cx="147637" cy="115888"/>
          </a:xfrm>
        </p:grpSpPr>
        <p:sp>
          <p:nvSpPr>
            <p:cNvPr id="144" name="Line 25"/>
            <p:cNvSpPr>
              <a:spLocks noChangeShapeType="1"/>
            </p:cNvSpPr>
            <p:nvPr/>
          </p:nvSpPr>
          <p:spPr bwMode="auto">
            <a:xfrm>
              <a:off x="3489326" y="1571625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26"/>
            <p:cNvSpPr>
              <a:spLocks/>
            </p:cNvSpPr>
            <p:nvPr/>
          </p:nvSpPr>
          <p:spPr bwMode="auto">
            <a:xfrm>
              <a:off x="3563938" y="1571625"/>
              <a:ext cx="73025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6" y="0"/>
                </a:cxn>
              </a:cxnLst>
              <a:rect l="0" t="0" r="r" b="b"/>
              <a:pathLst>
                <a:path w="46" h="73">
                  <a:moveTo>
                    <a:pt x="0" y="73"/>
                  </a:moveTo>
                  <a:lnTo>
                    <a:pt x="0" y="27"/>
                  </a:lnTo>
                  <a:lnTo>
                    <a:pt x="46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Hexagon 3"/>
          <p:cNvGrpSpPr/>
          <p:nvPr/>
        </p:nvGrpSpPr>
        <p:grpSpPr>
          <a:xfrm>
            <a:off x="5567659" y="1488116"/>
            <a:ext cx="673100" cy="1037167"/>
            <a:chOff x="5219701" y="2836863"/>
            <a:chExt cx="673100" cy="7778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7" name="Freeform 19"/>
            <p:cNvSpPr>
              <a:spLocks/>
            </p:cNvSpPr>
            <p:nvPr/>
          </p:nvSpPr>
          <p:spPr bwMode="auto">
            <a:xfrm>
              <a:off x="5219701" y="2836863"/>
              <a:ext cx="673100" cy="777875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12" y="0"/>
                </a:cxn>
                <a:cxn ang="0">
                  <a:pos x="424" y="122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2"/>
                </a:cxn>
              </a:cxnLst>
              <a:rect l="0" t="0" r="r" b="b"/>
              <a:pathLst>
                <a:path w="424" h="490">
                  <a:moveTo>
                    <a:pt x="0" y="122"/>
                  </a:moveTo>
                  <a:lnTo>
                    <a:pt x="212" y="0"/>
                  </a:lnTo>
                  <a:lnTo>
                    <a:pt x="424" y="122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0"/>
            <p:cNvSpPr>
              <a:spLocks/>
            </p:cNvSpPr>
            <p:nvPr/>
          </p:nvSpPr>
          <p:spPr bwMode="auto">
            <a:xfrm>
              <a:off x="5264151" y="3251200"/>
              <a:ext cx="123825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110" y="191"/>
                </a:cxn>
              </a:cxnLst>
              <a:rect l="0" t="0" r="r" b="b"/>
              <a:pathLst>
                <a:path w="110" h="191">
                  <a:moveTo>
                    <a:pt x="0" y="0"/>
                  </a:moveTo>
                  <a:cubicBezTo>
                    <a:pt x="0" y="57"/>
                    <a:pt x="0" y="111"/>
                    <a:pt x="0" y="127"/>
                  </a:cubicBezTo>
                  <a:cubicBezTo>
                    <a:pt x="14" y="135"/>
                    <a:pt x="60" y="162"/>
                    <a:pt x="110" y="191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Secondary lines 3"/>
          <p:cNvGrpSpPr/>
          <p:nvPr/>
        </p:nvGrpSpPr>
        <p:grpSpPr>
          <a:xfrm>
            <a:off x="6057767" y="1433083"/>
            <a:ext cx="347663" cy="637116"/>
            <a:chOff x="5681663" y="2836863"/>
            <a:chExt cx="347663" cy="477837"/>
          </a:xfrm>
        </p:grpSpPr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5880101" y="2952750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34"/>
            <p:cNvSpPr>
              <a:spLocks/>
            </p:cNvSpPr>
            <p:nvPr/>
          </p:nvSpPr>
          <p:spPr bwMode="auto">
            <a:xfrm>
              <a:off x="5954713" y="2952750"/>
              <a:ext cx="74613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7" y="0"/>
                </a:cxn>
              </a:cxnLst>
              <a:rect l="0" t="0" r="r" b="b"/>
              <a:pathLst>
                <a:path w="47" h="73">
                  <a:moveTo>
                    <a:pt x="0" y="73"/>
                  </a:moveTo>
                  <a:lnTo>
                    <a:pt x="0" y="27"/>
                  </a:lnTo>
                  <a:lnTo>
                    <a:pt x="47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Line 35"/>
            <p:cNvSpPr>
              <a:spLocks noChangeShapeType="1"/>
            </p:cNvSpPr>
            <p:nvPr/>
          </p:nvSpPr>
          <p:spPr bwMode="auto">
            <a:xfrm flipH="1">
              <a:off x="5954714" y="3107531"/>
              <a:ext cx="0" cy="11509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Line 36"/>
            <p:cNvSpPr>
              <a:spLocks noChangeShapeType="1"/>
            </p:cNvSpPr>
            <p:nvPr/>
          </p:nvSpPr>
          <p:spPr bwMode="auto">
            <a:xfrm>
              <a:off x="5954713" y="3251200"/>
              <a:ext cx="0" cy="635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H="1" flipV="1">
              <a:off x="5743576" y="2873375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H="1" flipV="1">
              <a:off x="5681663" y="2836863"/>
              <a:ext cx="26988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6" name="Rectangle 3"/>
          <p:cNvSpPr>
            <a:spLocks noChangeArrowheads="1"/>
          </p:cNvSpPr>
          <p:nvPr/>
        </p:nvSpPr>
        <p:spPr bwMode="auto">
          <a:xfrm>
            <a:off x="6405429" y="1682850"/>
            <a:ext cx="107950" cy="4868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TextBox 156"/>
          <p:cNvSpPr txBox="1"/>
          <p:nvPr/>
        </p:nvSpPr>
        <p:spPr>
          <a:xfrm>
            <a:off x="6647795" y="1535594"/>
            <a:ext cx="1932531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6429388" y="5643578"/>
            <a:ext cx="2537793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6" name="Правильный пятиугольник 165"/>
          <p:cNvSpPr/>
          <p:nvPr/>
        </p:nvSpPr>
        <p:spPr>
          <a:xfrm>
            <a:off x="2961778" y="4303350"/>
            <a:ext cx="1133474" cy="1277408"/>
          </a:xfrm>
          <a:prstGeom prst="pentagon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8" name="Правильный пятиугольник 167"/>
          <p:cNvSpPr/>
          <p:nvPr/>
        </p:nvSpPr>
        <p:spPr>
          <a:xfrm>
            <a:off x="3071802" y="1500174"/>
            <a:ext cx="1015571" cy="1114424"/>
          </a:xfrm>
          <a:prstGeom prst="pentagon">
            <a:avLst/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2" name="Правильный пятиугольник 171"/>
          <p:cNvSpPr/>
          <p:nvPr/>
        </p:nvSpPr>
        <p:spPr>
          <a:xfrm>
            <a:off x="7643834" y="4500570"/>
            <a:ext cx="992249" cy="1147232"/>
          </a:xfrm>
          <a:prstGeom prst="pentagon">
            <a:avLst/>
          </a:prstGeom>
          <a:solidFill>
            <a:srgbClr val="E3F9F8">
              <a:alpha val="47059"/>
            </a:srgbClr>
          </a:solidFill>
          <a:ln w="317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авильный пятиугольник 168"/>
          <p:cNvSpPr/>
          <p:nvPr/>
        </p:nvSpPr>
        <p:spPr>
          <a:xfrm>
            <a:off x="8151751" y="681666"/>
            <a:ext cx="992249" cy="1147232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Мои документы\Логотипы\логотипы\08b1b15051db3c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785794"/>
            <a:ext cx="1000100" cy="1017059"/>
          </a:xfrm>
          <a:prstGeom prst="pentagon">
            <a:avLst/>
          </a:prstGeom>
          <a:noFill/>
        </p:spPr>
      </p:pic>
      <p:sp>
        <p:nvSpPr>
          <p:cNvPr id="173" name="Правильный пятиугольник 172"/>
          <p:cNvSpPr/>
          <p:nvPr/>
        </p:nvSpPr>
        <p:spPr>
          <a:xfrm>
            <a:off x="8151751" y="2722034"/>
            <a:ext cx="992249" cy="1147232"/>
          </a:xfrm>
          <a:prstGeom prst="pentagon">
            <a:avLst/>
          </a:prstGeom>
          <a:solidFill>
            <a:schemeClr val="accent3">
              <a:lumMod val="20000"/>
              <a:lumOff val="80000"/>
              <a:alpha val="47059"/>
            </a:schemeClr>
          </a:solidFill>
          <a:ln w="31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7" name="Picture 3" descr="C:\Users\gupalova\Desktop\39596134acc8c4dde5820b829fbbf3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4311" y="3144405"/>
            <a:ext cx="577592" cy="930691"/>
          </a:xfrm>
          <a:prstGeom prst="rect">
            <a:avLst/>
          </a:prstGeom>
          <a:noFill/>
        </p:spPr>
      </p:pic>
      <p:pic>
        <p:nvPicPr>
          <p:cNvPr id="2051" name="Picture 3" descr="D:\Мои документы\Логотипы\логотипы\лого лут итог_ЛОГО ЛУТ прозрач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4643446"/>
            <a:ext cx="715215" cy="944271"/>
          </a:xfrm>
          <a:prstGeom prst="rect">
            <a:avLst/>
          </a:prstGeom>
          <a:noFill/>
        </p:spPr>
      </p:pic>
      <p:sp>
        <p:nvSpPr>
          <p:cNvPr id="111" name="Ultimate"/>
          <p:cNvSpPr>
            <a:spLocks noChangeArrowheads="1"/>
          </p:cNvSpPr>
          <p:nvPr/>
        </p:nvSpPr>
        <p:spPr bwMode="auto">
          <a:xfrm>
            <a:off x="2357422" y="2643182"/>
            <a:ext cx="164307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Цифровой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образовательный ресурс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Тьюпарк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»</a:t>
            </a:r>
          </a:p>
        </p:txBody>
      </p:sp>
      <p:sp>
        <p:nvSpPr>
          <p:cNvPr id="112" name="Ultimate"/>
          <p:cNvSpPr>
            <a:spLocks noChangeArrowheads="1"/>
          </p:cNvSpPr>
          <p:nvPr/>
        </p:nvSpPr>
        <p:spPr bwMode="auto">
          <a:xfrm>
            <a:off x="2000232" y="5572140"/>
            <a:ext cx="2444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Nexa Bold" pitchFamily="50" charset="0"/>
                <a:cs typeface="Arial" pitchFamily="34" charset="0"/>
              </a:rPr>
              <a:t>Краевая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Nexa Bold" pitchFamily="50" charset="0"/>
                <a:cs typeface="Arial" pitchFamily="34" charset="0"/>
              </a:rPr>
              <a:t>тьюторская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Nexa Bold" pitchFamily="50" charset="0"/>
                <a:cs typeface="Arial" pitchFamily="34" charset="0"/>
              </a:rPr>
              <a:t> научно-практическая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Nexa Bold" pitchFamily="50" charset="0"/>
                <a:cs typeface="Arial" pitchFamily="34" charset="0"/>
              </a:rPr>
              <a:t> конференция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Nexa Bold" pitchFamily="50" charset="0"/>
              <a:cs typeface="Arial" pitchFamily="34" charset="0"/>
            </a:endParaRPr>
          </a:p>
        </p:txBody>
      </p:sp>
      <p:sp>
        <p:nvSpPr>
          <p:cNvPr id="113" name="Ultimate"/>
          <p:cNvSpPr>
            <a:spLocks noChangeArrowheads="1"/>
          </p:cNvSpPr>
          <p:nvPr/>
        </p:nvSpPr>
        <p:spPr bwMode="auto">
          <a:xfrm>
            <a:off x="6817487" y="1682850"/>
            <a:ext cx="1626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solidFill>
                  <a:srgbClr val="663300"/>
                </a:solidFill>
                <a:latin typeface="Nexa Bold" pitchFamily="50" charset="0"/>
              </a:rPr>
              <a:t>ПДС «Школа </a:t>
            </a:r>
            <a:r>
              <a:rPr lang="ru-RU" altLang="ru-RU" sz="1400" b="1" dirty="0" err="1" smtClean="0">
                <a:solidFill>
                  <a:srgbClr val="663300"/>
                </a:solidFill>
                <a:latin typeface="Nexa Bold" pitchFamily="50" charset="0"/>
              </a:rPr>
              <a:t>тьютора</a:t>
            </a:r>
            <a:r>
              <a:rPr lang="ru-RU" altLang="ru-RU" sz="1400" b="1" dirty="0" smtClean="0">
                <a:solidFill>
                  <a:srgbClr val="663300"/>
                </a:solidFill>
                <a:latin typeface="Nexa Bold" pitchFamily="50" charset="0"/>
              </a:rPr>
              <a:t>»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Nexa Bold" pitchFamily="50" charset="0"/>
              <a:cs typeface="Arial" pitchFamily="34" charset="0"/>
            </a:endParaRPr>
          </a:p>
        </p:txBody>
      </p:sp>
      <p:sp>
        <p:nvSpPr>
          <p:cNvPr id="114" name="Ultimate"/>
          <p:cNvSpPr>
            <a:spLocks noChangeArrowheads="1"/>
          </p:cNvSpPr>
          <p:nvPr/>
        </p:nvSpPr>
        <p:spPr bwMode="auto">
          <a:xfrm>
            <a:off x="5999403" y="3466035"/>
            <a:ext cx="24449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Nexa Bold" pitchFamily="50" charset="0"/>
                <a:cs typeface="Arial" pitchFamily="34" charset="0"/>
              </a:rPr>
              <a:t>Образовательная сессия  «Шаг в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800080"/>
                </a:solidFill>
                <a:effectLst/>
                <a:latin typeface="Nexa Bold" pitchFamily="50" charset="0"/>
                <a:cs typeface="Arial" pitchFamily="34" charset="0"/>
              </a:rPr>
              <a:t>тьюторство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Nexa Bold" pitchFamily="50" charset="0"/>
                <a:cs typeface="Arial" pitchFamily="34" charset="0"/>
              </a:rPr>
              <a:t>»</a:t>
            </a:r>
          </a:p>
        </p:txBody>
      </p:sp>
      <p:sp>
        <p:nvSpPr>
          <p:cNvPr id="115" name="Ultimate"/>
          <p:cNvSpPr>
            <a:spLocks noChangeArrowheads="1"/>
          </p:cNvSpPr>
          <p:nvPr/>
        </p:nvSpPr>
        <p:spPr bwMode="auto">
          <a:xfrm>
            <a:off x="6357950" y="5786454"/>
            <a:ext cx="2444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rgbClr val="21938E"/>
                </a:solidFill>
                <a:effectLst/>
                <a:latin typeface="Nexa Bold" pitchFamily="50" charset="0"/>
                <a:cs typeface="Arial" pitchFamily="34" charset="0"/>
              </a:rPr>
              <a:t>IX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1938E"/>
                </a:solidFill>
                <a:effectLst/>
                <a:latin typeface="Nexa Bold" pitchFamily="50" charset="0"/>
                <a:cs typeface="Arial" pitchFamily="34" charset="0"/>
              </a:rPr>
              <a:t>Международый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21938E"/>
                </a:solidFill>
                <a:effectLst/>
                <a:latin typeface="Nexa Bold" pitchFamily="50" charset="0"/>
                <a:cs typeface="Arial" pitchFamily="34" charset="0"/>
              </a:rPr>
              <a:t> форум «Летний университет </a:t>
            </a:r>
            <a:r>
              <a:rPr kumimoji="0" lang="ru-RU" altLang="ru-RU" sz="1400" b="1" i="0" u="none" strike="noStrike" cap="none" normalizeH="0" dirty="0" err="1" smtClean="0">
                <a:ln>
                  <a:noFill/>
                </a:ln>
                <a:solidFill>
                  <a:srgbClr val="21938E"/>
                </a:solidFill>
                <a:effectLst/>
                <a:latin typeface="Nexa Bold" pitchFamily="50" charset="0"/>
                <a:cs typeface="Arial" pitchFamily="34" charset="0"/>
              </a:rPr>
              <a:t>тьюторства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21938E"/>
                </a:solidFill>
                <a:effectLst/>
                <a:latin typeface="Nexa Bold" pitchFamily="50" charset="0"/>
                <a:cs typeface="Arial" pitchFamily="34" charset="0"/>
              </a:rPr>
              <a:t>»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21938E"/>
              </a:solidFill>
              <a:effectLst/>
              <a:latin typeface="Nexa Bold" pitchFamily="50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357686" y="2142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Образовательные события</a:t>
            </a:r>
            <a:endParaRPr lang="ru-RU" sz="2000" dirty="0">
              <a:ln w="3175" cmpd="sng">
                <a:solidFill>
                  <a:srgbClr val="006666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2009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14678" y="928670"/>
            <a:ext cx="4572032" cy="785818"/>
          </a:xfrm>
          <a:prstGeom prst="roundRect">
            <a:avLst/>
          </a:prstGeom>
          <a:solidFill>
            <a:srgbClr val="D9FF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2000240"/>
            <a:ext cx="7000924" cy="4714908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5984" y="1785926"/>
            <a:ext cx="435771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285728"/>
            <a:ext cx="471490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3175" cmpd="sng">
                  <a:noFill/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</a:t>
            </a:r>
            <a:endParaRPr lang="ru-RU" sz="2800" b="1" cap="none" spc="300" dirty="0">
              <a:ln w="3175" cmpd="sng">
                <a:noFill/>
                <a:prstDash val="solid"/>
                <a:miter lim="800000"/>
              </a:ln>
              <a:solidFill>
                <a:srgbClr val="00808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071678"/>
            <a:ext cx="6786610" cy="464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Разработана </a:t>
            </a:r>
            <a:r>
              <a:rPr lang="ru-RU" dirty="0" smtClean="0"/>
              <a:t>программа  и проведены курсы ПК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Открыто Региональное отделение МТА в Краснодарском крае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Открыт краевой ресурсный центр по теме проекта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Проведен IX Международный форум «Летний университет </a:t>
            </a:r>
            <a:r>
              <a:rPr lang="ru-RU" dirty="0" err="1" smtClean="0"/>
              <a:t>тьюторства</a:t>
            </a:r>
            <a:r>
              <a:rPr lang="ru-RU" dirty="0" smtClean="0"/>
              <a:t>»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Проводится ежегодная краевая </a:t>
            </a:r>
            <a:r>
              <a:rPr lang="ru-RU" dirty="0" err="1" smtClean="0"/>
              <a:t>тьюторская</a:t>
            </a:r>
            <a:r>
              <a:rPr lang="ru-RU" dirty="0" smtClean="0"/>
              <a:t> научно-практическая конференция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Разработан, апробирован и сертифицирован ЦОР «</a:t>
            </a:r>
            <a:r>
              <a:rPr lang="ru-RU" dirty="0" err="1" smtClean="0"/>
              <a:t>Тьюпарк</a:t>
            </a:r>
            <a:r>
              <a:rPr lang="ru-RU" dirty="0" smtClean="0"/>
              <a:t>»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Реализуются </a:t>
            </a:r>
            <a:r>
              <a:rPr lang="ru-RU" dirty="0" err="1" smtClean="0"/>
              <a:t>тьюторские</a:t>
            </a:r>
            <a:r>
              <a:rPr lang="ru-RU" dirty="0" smtClean="0"/>
              <a:t> практики на трех уровнях образования (ДО, ОО, СПО)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Распространяется опыт на различных уровнях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Объединяется и увеличивается </a:t>
            </a:r>
            <a:r>
              <a:rPr lang="ru-RU" dirty="0" err="1" smtClean="0"/>
              <a:t>тьюторское</a:t>
            </a:r>
            <a:r>
              <a:rPr lang="ru-RU" dirty="0" smtClean="0"/>
              <a:t> сообщество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Повышается профессиональный уровень педагогов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Имеются продукты инновационной деятельности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Разработан и апробирован мониторинг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 err="1" smtClean="0"/>
              <a:t>тьюторской</a:t>
            </a:r>
            <a:r>
              <a:rPr lang="ru-RU" dirty="0" smtClean="0"/>
              <a:t> позиции педагогов.</a:t>
            </a:r>
            <a:endParaRPr lang="ru-RU" dirty="0"/>
          </a:p>
        </p:txBody>
      </p:sp>
      <p:pic>
        <p:nvPicPr>
          <p:cNvPr id="13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213717" cy="1213717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28992" y="928670"/>
            <a:ext cx="4786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66"/>
                </a:solidFill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решены в полном объеме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66"/>
                </a:solidFill>
                <a:ea typeface="Times New Roman" pitchFamily="18" charset="0"/>
                <a:cs typeface="Times New Roman" pitchFamily="18" charset="0"/>
              </a:rPr>
              <a:t>достигнуты </a:t>
            </a:r>
            <a:r>
              <a:rPr lang="ru-RU" sz="2000" b="1" dirty="0" smtClean="0">
                <a:solidFill>
                  <a:srgbClr val="006666"/>
                </a:solidFill>
                <a:ea typeface="Times New Roman" pitchFamily="18" charset="0"/>
                <a:cs typeface="Times New Roman" pitchFamily="18" charset="0"/>
              </a:rPr>
              <a:t>следующие результаты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4714884"/>
            <a:ext cx="1714480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177168"/>
              </a:avLst>
            </a:prstTxWarp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2017-2020</a:t>
            </a: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43900" y="714356"/>
            <a:ext cx="4074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44" y="1857364"/>
            <a:ext cx="8786874" cy="4857784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pic>
        <p:nvPicPr>
          <p:cNvPr id="9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213717" cy="12137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7686" y="21429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Продукты инновационной деятельности</a:t>
            </a:r>
            <a:endParaRPr lang="ru-RU" sz="2400" dirty="0">
              <a:ln w="3175" cmpd="sng">
                <a:solidFill>
                  <a:srgbClr val="006666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000240"/>
            <a:ext cx="8501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1.Модель </a:t>
            </a:r>
            <a:r>
              <a:rPr lang="ru-RU" sz="1400" b="1" dirty="0" smtClean="0">
                <a:solidFill>
                  <a:srgbClr val="006666"/>
                </a:solidFill>
              </a:rPr>
              <a:t>организационно-педагогических условий формирования 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тьюторской</a:t>
            </a:r>
            <a:r>
              <a:rPr lang="ru-RU" sz="1400" b="1" dirty="0" smtClean="0">
                <a:solidFill>
                  <a:srgbClr val="006666"/>
                </a:solidFill>
              </a:rPr>
              <a:t> позиции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2.Цифровой </a:t>
            </a:r>
            <a:r>
              <a:rPr lang="ru-RU" sz="1400" b="1" dirty="0" smtClean="0">
                <a:solidFill>
                  <a:srgbClr val="006666"/>
                </a:solidFill>
              </a:rPr>
              <a:t>образовательный ресурс (</a:t>
            </a:r>
            <a:r>
              <a:rPr lang="ru-RU" sz="1400" b="1" dirty="0" err="1" smtClean="0">
                <a:solidFill>
                  <a:srgbClr val="006666"/>
                </a:solidFill>
              </a:rPr>
              <a:t>он-лайн</a:t>
            </a:r>
            <a:r>
              <a:rPr lang="ru-RU" sz="1400" b="1" dirty="0" smtClean="0">
                <a:solidFill>
                  <a:srgbClr val="006666"/>
                </a:solidFill>
              </a:rPr>
              <a:t> игра «</a:t>
            </a:r>
            <a:r>
              <a:rPr lang="ru-RU" sz="1400" b="1" dirty="0" err="1" smtClean="0">
                <a:solidFill>
                  <a:srgbClr val="006666"/>
                </a:solidFill>
              </a:rPr>
              <a:t>Тьюпарк</a:t>
            </a:r>
            <a:r>
              <a:rPr lang="ru-RU" sz="1400" b="1" dirty="0" smtClean="0">
                <a:solidFill>
                  <a:srgbClr val="006666"/>
                </a:solidFill>
              </a:rPr>
              <a:t>») </a:t>
            </a:r>
            <a:r>
              <a:rPr lang="ru-RU" sz="1400" b="1" u="sng" dirty="0" smtClean="0">
                <a:solidFill>
                  <a:srgbClr val="006666"/>
                </a:solidFill>
                <a:hlinkClick r:id="rId3"/>
              </a:rPr>
              <a:t>http://tupark.ru/</a:t>
            </a:r>
            <a:r>
              <a:rPr lang="ru-RU" sz="1400" b="1" dirty="0" smtClean="0">
                <a:solidFill>
                  <a:srgbClr val="006666"/>
                </a:solidFill>
              </a:rPr>
              <a:t>  </a:t>
            </a:r>
            <a:r>
              <a:rPr lang="ru-RU" sz="1400" b="1" dirty="0" smtClean="0">
                <a:solidFill>
                  <a:srgbClr val="006666"/>
                </a:solidFill>
              </a:rPr>
              <a:t> </a:t>
            </a:r>
            <a:endParaRPr lang="ru-RU" sz="1400" b="1" dirty="0" smtClean="0">
              <a:solidFill>
                <a:srgbClr val="006666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3. </a:t>
            </a:r>
            <a:r>
              <a:rPr lang="ru-RU" sz="1400" b="1" dirty="0" smtClean="0">
                <a:solidFill>
                  <a:srgbClr val="006666"/>
                </a:solidFill>
              </a:rPr>
              <a:t>Методическая разработка  «Цифровой  образовательный  ресурс «</a:t>
            </a:r>
            <a:r>
              <a:rPr lang="ru-RU" sz="1400" b="1" dirty="0" err="1" smtClean="0">
                <a:solidFill>
                  <a:srgbClr val="006666"/>
                </a:solidFill>
              </a:rPr>
              <a:t>Тьюпарк</a:t>
            </a:r>
            <a:r>
              <a:rPr lang="ru-RU" sz="1400" b="1" dirty="0" smtClean="0">
                <a:solidFill>
                  <a:srgbClr val="006666"/>
                </a:solidFill>
              </a:rPr>
              <a:t>»  как методический инструментарий формирования 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тьюторской</a:t>
            </a:r>
            <a:r>
              <a:rPr lang="ru-RU" sz="1400" b="1" dirty="0" smtClean="0">
                <a:solidFill>
                  <a:srgbClr val="006666"/>
                </a:solidFill>
              </a:rPr>
              <a:t> позиции педагога».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4. </a:t>
            </a:r>
            <a:r>
              <a:rPr lang="ru-RU" sz="1400" b="1" dirty="0" smtClean="0">
                <a:solidFill>
                  <a:srgbClr val="006666"/>
                </a:solidFill>
              </a:rPr>
              <a:t>Библиотека цифровых электронных информационных ресурсов по теме проекта.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5</a:t>
            </a:r>
            <a:r>
              <a:rPr lang="ru-RU" sz="1400" b="1" dirty="0" smtClean="0">
                <a:solidFill>
                  <a:srgbClr val="006666"/>
                </a:solidFill>
              </a:rPr>
              <a:t>. </a:t>
            </a:r>
            <a:r>
              <a:rPr lang="ru-RU" sz="1400" b="1" dirty="0" smtClean="0">
                <a:solidFill>
                  <a:srgbClr val="006666"/>
                </a:solidFill>
              </a:rPr>
              <a:t>Дополнительная профессиональная программа повышения квалификации «Введение в теорию и практику 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тьюторства</a:t>
            </a:r>
            <a:r>
              <a:rPr lang="ru-RU" sz="1400" b="1" dirty="0" smtClean="0">
                <a:solidFill>
                  <a:srgbClr val="006666"/>
                </a:solidFill>
              </a:rPr>
              <a:t>».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6.Сборники </a:t>
            </a:r>
            <a:r>
              <a:rPr lang="ru-RU" sz="1400" b="1" dirty="0" smtClean="0">
                <a:solidFill>
                  <a:srgbClr val="006666"/>
                </a:solidFill>
              </a:rPr>
              <a:t>по итогам ежегодной краевой  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тьюторской</a:t>
            </a:r>
            <a:r>
              <a:rPr lang="ru-RU" sz="1400" b="1" dirty="0" smtClean="0">
                <a:solidFill>
                  <a:srgbClr val="006666"/>
                </a:solidFill>
              </a:rPr>
              <a:t> научно-практической конференции </a:t>
            </a:r>
            <a:r>
              <a:rPr lang="ru-RU" sz="1400" b="1" dirty="0" smtClean="0">
                <a:solidFill>
                  <a:srgbClr val="006666"/>
                </a:solidFill>
              </a:rPr>
              <a:t> «Реализация </a:t>
            </a:r>
            <a:r>
              <a:rPr lang="ru-RU" sz="1400" b="1" dirty="0" smtClean="0">
                <a:solidFill>
                  <a:srgbClr val="006666"/>
                </a:solidFill>
              </a:rPr>
              <a:t>ФГОС как механизм развития профессиональной компетентности </a:t>
            </a:r>
            <a:r>
              <a:rPr lang="ru-RU" sz="1400" b="1" dirty="0" smtClean="0">
                <a:solidFill>
                  <a:srgbClr val="006666"/>
                </a:solidFill>
              </a:rPr>
              <a:t>педагога: инновационные </a:t>
            </a:r>
            <a:r>
              <a:rPr lang="ru-RU" sz="1400" b="1" dirty="0" smtClean="0">
                <a:solidFill>
                  <a:srgbClr val="006666"/>
                </a:solidFill>
              </a:rPr>
              <a:t>технологии, 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тьюторские</a:t>
            </a:r>
            <a:r>
              <a:rPr lang="ru-RU" sz="1400" b="1" dirty="0" smtClean="0">
                <a:solidFill>
                  <a:srgbClr val="006666"/>
                </a:solidFill>
              </a:rPr>
              <a:t> практики» (2017, 2018, 2019, 2020 гг.)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8.Ролик «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Тьюторская</a:t>
            </a:r>
            <a:r>
              <a:rPr lang="ru-RU" sz="1400" b="1" dirty="0" smtClean="0">
                <a:solidFill>
                  <a:srgbClr val="006666"/>
                </a:solidFill>
              </a:rPr>
              <a:t> позиция».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6666"/>
                </a:solidFill>
              </a:rPr>
              <a:t>9.Сборнико по итогам реализации проекта «Формирование </a:t>
            </a:r>
            <a:r>
              <a:rPr lang="ru-RU" sz="1400" b="1" dirty="0" err="1" smtClean="0">
                <a:solidFill>
                  <a:srgbClr val="006666"/>
                </a:solidFill>
              </a:rPr>
              <a:t>тьюторской</a:t>
            </a:r>
            <a:r>
              <a:rPr lang="ru-RU" sz="1400" b="1" dirty="0" smtClean="0">
                <a:solidFill>
                  <a:srgbClr val="006666"/>
                </a:solidFill>
              </a:rPr>
              <a:t> позиции на основе технологии </a:t>
            </a:r>
            <a:r>
              <a:rPr lang="ru-RU" sz="1400" b="1" dirty="0" err="1" smtClean="0">
                <a:solidFill>
                  <a:srgbClr val="006666"/>
                </a:solidFill>
              </a:rPr>
              <a:t>геймификации</a:t>
            </a:r>
            <a:r>
              <a:rPr lang="ru-RU" sz="1400" b="1" dirty="0" smtClean="0">
                <a:solidFill>
                  <a:srgbClr val="006666"/>
                </a:solidFill>
              </a:rPr>
              <a:t> как фактор профессионального развития в  условиях научно-методического сопровождения педагогов муниципальной системы образования».  </a:t>
            </a:r>
            <a:endParaRPr lang="ru-RU" sz="1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rrow A"/>
          <p:cNvGrpSpPr/>
          <p:nvPr/>
        </p:nvGrpSpPr>
        <p:grpSpPr>
          <a:xfrm>
            <a:off x="928662" y="1785926"/>
            <a:ext cx="7133571" cy="1500198"/>
            <a:chOff x="1519635" y="959643"/>
            <a:chExt cx="2995613" cy="1162051"/>
          </a:xfrm>
        </p:grpSpPr>
        <p:sp>
          <p:nvSpPr>
            <p:cNvPr id="83" name="Freeform 262"/>
            <p:cNvSpPr>
              <a:spLocks/>
            </p:cNvSpPr>
            <p:nvPr/>
          </p:nvSpPr>
          <p:spPr bwMode="auto">
            <a:xfrm>
              <a:off x="1548210" y="988219"/>
              <a:ext cx="262748" cy="1104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368"/>
                </a:cxn>
                <a:cxn ang="0">
                  <a:pos x="0" y="736"/>
                </a:cxn>
              </a:cxnLst>
              <a:rect l="0" t="0" r="r" b="b"/>
              <a:pathLst>
                <a:path w="368" h="736">
                  <a:moveTo>
                    <a:pt x="0" y="0"/>
                  </a:moveTo>
                  <a:cubicBezTo>
                    <a:pt x="203" y="0"/>
                    <a:pt x="368" y="165"/>
                    <a:pt x="368" y="368"/>
                  </a:cubicBezTo>
                  <a:cubicBezTo>
                    <a:pt x="368" y="571"/>
                    <a:pt x="203" y="736"/>
                    <a:pt x="0" y="736"/>
                  </a:cubicBezTo>
                </a:path>
              </a:pathLst>
            </a:custGeom>
            <a:noFill/>
            <a:ln w="12700" cap="rnd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263"/>
            <p:cNvSpPr>
              <a:spLocks/>
            </p:cNvSpPr>
            <p:nvPr/>
          </p:nvSpPr>
          <p:spPr bwMode="auto">
            <a:xfrm>
              <a:off x="1776810" y="988219"/>
              <a:ext cx="2738438" cy="1104900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1377" y="696"/>
                </a:cxn>
                <a:cxn ang="0">
                  <a:pos x="1725" y="348"/>
                </a:cxn>
                <a:cxn ang="0">
                  <a:pos x="1377" y="0"/>
                </a:cxn>
                <a:cxn ang="0">
                  <a:pos x="0" y="0"/>
                </a:cxn>
              </a:cxnLst>
              <a:rect l="0" t="0" r="r" b="b"/>
              <a:pathLst>
                <a:path w="1725" h="696">
                  <a:moveTo>
                    <a:pt x="0" y="696"/>
                  </a:moveTo>
                  <a:lnTo>
                    <a:pt x="1377" y="696"/>
                  </a:lnTo>
                  <a:lnTo>
                    <a:pt x="1725" y="348"/>
                  </a:lnTo>
                  <a:lnTo>
                    <a:pt x="137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Oval 264"/>
            <p:cNvSpPr>
              <a:spLocks noChangeArrowheads="1"/>
            </p:cNvSpPr>
            <p:nvPr/>
          </p:nvSpPr>
          <p:spPr bwMode="auto">
            <a:xfrm>
              <a:off x="1519635" y="959643"/>
              <a:ext cx="57150" cy="5873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Oval 265"/>
            <p:cNvSpPr>
              <a:spLocks noChangeArrowheads="1"/>
            </p:cNvSpPr>
            <p:nvPr/>
          </p:nvSpPr>
          <p:spPr bwMode="auto">
            <a:xfrm>
              <a:off x="1519635" y="2062956"/>
              <a:ext cx="57150" cy="5873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Secondary lines A"/>
          <p:cNvGrpSpPr/>
          <p:nvPr/>
        </p:nvGrpSpPr>
        <p:grpSpPr>
          <a:xfrm>
            <a:off x="1366323" y="2007203"/>
            <a:ext cx="2133573" cy="1136045"/>
            <a:chOff x="1903810" y="1040606"/>
            <a:chExt cx="2028825" cy="1000125"/>
          </a:xfrm>
        </p:grpSpPr>
        <p:sp>
          <p:nvSpPr>
            <p:cNvPr id="88" name="Line 266"/>
            <p:cNvSpPr>
              <a:spLocks noChangeShapeType="1"/>
            </p:cNvSpPr>
            <p:nvPr/>
          </p:nvSpPr>
          <p:spPr bwMode="auto">
            <a:xfrm>
              <a:off x="3904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267"/>
            <p:cNvSpPr>
              <a:spLocks noChangeShapeType="1"/>
            </p:cNvSpPr>
            <p:nvPr/>
          </p:nvSpPr>
          <p:spPr bwMode="auto">
            <a:xfrm>
              <a:off x="38310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268"/>
            <p:cNvSpPr>
              <a:spLocks noChangeShapeType="1"/>
            </p:cNvSpPr>
            <p:nvPr/>
          </p:nvSpPr>
          <p:spPr bwMode="auto">
            <a:xfrm>
              <a:off x="3754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269"/>
            <p:cNvSpPr>
              <a:spLocks noChangeShapeType="1"/>
            </p:cNvSpPr>
            <p:nvPr/>
          </p:nvSpPr>
          <p:spPr bwMode="auto">
            <a:xfrm>
              <a:off x="3681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270"/>
            <p:cNvSpPr>
              <a:spLocks noChangeShapeType="1"/>
            </p:cNvSpPr>
            <p:nvPr/>
          </p:nvSpPr>
          <p:spPr bwMode="auto">
            <a:xfrm>
              <a:off x="36087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271"/>
            <p:cNvSpPr>
              <a:spLocks noChangeShapeType="1"/>
            </p:cNvSpPr>
            <p:nvPr/>
          </p:nvSpPr>
          <p:spPr bwMode="auto">
            <a:xfrm>
              <a:off x="35325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Line 272"/>
            <p:cNvSpPr>
              <a:spLocks noChangeShapeType="1"/>
            </p:cNvSpPr>
            <p:nvPr/>
          </p:nvSpPr>
          <p:spPr bwMode="auto">
            <a:xfrm>
              <a:off x="34595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273"/>
            <p:cNvSpPr>
              <a:spLocks noChangeShapeType="1"/>
            </p:cNvSpPr>
            <p:nvPr/>
          </p:nvSpPr>
          <p:spPr bwMode="auto">
            <a:xfrm>
              <a:off x="33865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Line 274"/>
            <p:cNvSpPr>
              <a:spLocks noChangeShapeType="1"/>
            </p:cNvSpPr>
            <p:nvPr/>
          </p:nvSpPr>
          <p:spPr bwMode="auto">
            <a:xfrm>
              <a:off x="33103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275"/>
            <p:cNvSpPr>
              <a:spLocks noChangeShapeType="1"/>
            </p:cNvSpPr>
            <p:nvPr/>
          </p:nvSpPr>
          <p:spPr bwMode="auto">
            <a:xfrm>
              <a:off x="32373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276"/>
            <p:cNvSpPr>
              <a:spLocks noChangeShapeType="1"/>
            </p:cNvSpPr>
            <p:nvPr/>
          </p:nvSpPr>
          <p:spPr bwMode="auto">
            <a:xfrm>
              <a:off x="31642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277"/>
            <p:cNvSpPr>
              <a:spLocks noChangeShapeType="1"/>
            </p:cNvSpPr>
            <p:nvPr/>
          </p:nvSpPr>
          <p:spPr bwMode="auto">
            <a:xfrm>
              <a:off x="30880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278"/>
            <p:cNvSpPr>
              <a:spLocks noChangeShapeType="1"/>
            </p:cNvSpPr>
            <p:nvPr/>
          </p:nvSpPr>
          <p:spPr bwMode="auto">
            <a:xfrm>
              <a:off x="3015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279"/>
            <p:cNvSpPr>
              <a:spLocks noChangeShapeType="1"/>
            </p:cNvSpPr>
            <p:nvPr/>
          </p:nvSpPr>
          <p:spPr bwMode="auto">
            <a:xfrm>
              <a:off x="29420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Line 280"/>
            <p:cNvSpPr>
              <a:spLocks noChangeShapeType="1"/>
            </p:cNvSpPr>
            <p:nvPr/>
          </p:nvSpPr>
          <p:spPr bwMode="auto">
            <a:xfrm>
              <a:off x="2865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Line 281"/>
            <p:cNvSpPr>
              <a:spLocks noChangeShapeType="1"/>
            </p:cNvSpPr>
            <p:nvPr/>
          </p:nvSpPr>
          <p:spPr bwMode="auto">
            <a:xfrm>
              <a:off x="2792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Line 282"/>
            <p:cNvSpPr>
              <a:spLocks noChangeShapeType="1"/>
            </p:cNvSpPr>
            <p:nvPr/>
          </p:nvSpPr>
          <p:spPr bwMode="auto">
            <a:xfrm>
              <a:off x="27197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Line 283"/>
            <p:cNvSpPr>
              <a:spLocks noChangeShapeType="1"/>
            </p:cNvSpPr>
            <p:nvPr/>
          </p:nvSpPr>
          <p:spPr bwMode="auto">
            <a:xfrm>
              <a:off x="26435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Line 284"/>
            <p:cNvSpPr>
              <a:spLocks noChangeShapeType="1"/>
            </p:cNvSpPr>
            <p:nvPr/>
          </p:nvSpPr>
          <p:spPr bwMode="auto">
            <a:xfrm>
              <a:off x="25705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285"/>
            <p:cNvSpPr>
              <a:spLocks noChangeShapeType="1"/>
            </p:cNvSpPr>
            <p:nvPr/>
          </p:nvSpPr>
          <p:spPr bwMode="auto">
            <a:xfrm>
              <a:off x="2495947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286"/>
            <p:cNvSpPr>
              <a:spLocks noChangeShapeType="1"/>
            </p:cNvSpPr>
            <p:nvPr/>
          </p:nvSpPr>
          <p:spPr bwMode="auto">
            <a:xfrm>
              <a:off x="24213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Line 287"/>
            <p:cNvSpPr>
              <a:spLocks noChangeShapeType="1"/>
            </p:cNvSpPr>
            <p:nvPr/>
          </p:nvSpPr>
          <p:spPr bwMode="auto">
            <a:xfrm>
              <a:off x="23483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Line 288"/>
            <p:cNvSpPr>
              <a:spLocks noChangeShapeType="1"/>
            </p:cNvSpPr>
            <p:nvPr/>
          </p:nvSpPr>
          <p:spPr bwMode="auto">
            <a:xfrm>
              <a:off x="2273697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Line 289"/>
            <p:cNvSpPr>
              <a:spLocks noChangeShapeType="1"/>
            </p:cNvSpPr>
            <p:nvPr/>
          </p:nvSpPr>
          <p:spPr bwMode="auto">
            <a:xfrm>
              <a:off x="21990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290"/>
            <p:cNvSpPr>
              <a:spLocks noChangeShapeType="1"/>
            </p:cNvSpPr>
            <p:nvPr/>
          </p:nvSpPr>
          <p:spPr bwMode="auto">
            <a:xfrm>
              <a:off x="2126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Line 291"/>
            <p:cNvSpPr>
              <a:spLocks noChangeShapeType="1"/>
            </p:cNvSpPr>
            <p:nvPr/>
          </p:nvSpPr>
          <p:spPr bwMode="auto">
            <a:xfrm>
              <a:off x="2051447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Line 292"/>
            <p:cNvSpPr>
              <a:spLocks noChangeShapeType="1"/>
            </p:cNvSpPr>
            <p:nvPr/>
          </p:nvSpPr>
          <p:spPr bwMode="auto">
            <a:xfrm>
              <a:off x="1976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Line 293"/>
            <p:cNvSpPr>
              <a:spLocks noChangeShapeType="1"/>
            </p:cNvSpPr>
            <p:nvPr/>
          </p:nvSpPr>
          <p:spPr bwMode="auto">
            <a:xfrm>
              <a:off x="1903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Line 294"/>
            <p:cNvSpPr>
              <a:spLocks noChangeShapeType="1"/>
            </p:cNvSpPr>
            <p:nvPr/>
          </p:nvSpPr>
          <p:spPr bwMode="auto">
            <a:xfrm flipV="1">
              <a:off x="3904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Line 295"/>
            <p:cNvSpPr>
              <a:spLocks noChangeShapeType="1"/>
            </p:cNvSpPr>
            <p:nvPr/>
          </p:nvSpPr>
          <p:spPr bwMode="auto">
            <a:xfrm flipV="1">
              <a:off x="38310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Line 296"/>
            <p:cNvSpPr>
              <a:spLocks noChangeShapeType="1"/>
            </p:cNvSpPr>
            <p:nvPr/>
          </p:nvSpPr>
          <p:spPr bwMode="auto">
            <a:xfrm flipV="1">
              <a:off x="3754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297"/>
            <p:cNvSpPr>
              <a:spLocks noChangeShapeType="1"/>
            </p:cNvSpPr>
            <p:nvPr/>
          </p:nvSpPr>
          <p:spPr bwMode="auto">
            <a:xfrm flipV="1">
              <a:off x="3681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Line 298"/>
            <p:cNvSpPr>
              <a:spLocks noChangeShapeType="1"/>
            </p:cNvSpPr>
            <p:nvPr/>
          </p:nvSpPr>
          <p:spPr bwMode="auto">
            <a:xfrm flipV="1">
              <a:off x="36087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Line 299"/>
            <p:cNvSpPr>
              <a:spLocks noChangeShapeType="1"/>
            </p:cNvSpPr>
            <p:nvPr/>
          </p:nvSpPr>
          <p:spPr bwMode="auto">
            <a:xfrm flipV="1">
              <a:off x="35325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Line 300"/>
            <p:cNvSpPr>
              <a:spLocks noChangeShapeType="1"/>
            </p:cNvSpPr>
            <p:nvPr/>
          </p:nvSpPr>
          <p:spPr bwMode="auto">
            <a:xfrm flipV="1">
              <a:off x="34595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Line 301"/>
            <p:cNvSpPr>
              <a:spLocks noChangeShapeType="1"/>
            </p:cNvSpPr>
            <p:nvPr/>
          </p:nvSpPr>
          <p:spPr bwMode="auto">
            <a:xfrm flipV="1">
              <a:off x="33865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Line 302"/>
            <p:cNvSpPr>
              <a:spLocks noChangeShapeType="1"/>
            </p:cNvSpPr>
            <p:nvPr/>
          </p:nvSpPr>
          <p:spPr bwMode="auto">
            <a:xfrm flipV="1">
              <a:off x="33103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Line 303"/>
            <p:cNvSpPr>
              <a:spLocks noChangeShapeType="1"/>
            </p:cNvSpPr>
            <p:nvPr/>
          </p:nvSpPr>
          <p:spPr bwMode="auto">
            <a:xfrm flipV="1">
              <a:off x="32373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Line 304"/>
            <p:cNvSpPr>
              <a:spLocks noChangeShapeType="1"/>
            </p:cNvSpPr>
            <p:nvPr/>
          </p:nvSpPr>
          <p:spPr bwMode="auto">
            <a:xfrm flipV="1">
              <a:off x="31642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305"/>
            <p:cNvSpPr>
              <a:spLocks noChangeShapeType="1"/>
            </p:cNvSpPr>
            <p:nvPr/>
          </p:nvSpPr>
          <p:spPr bwMode="auto">
            <a:xfrm flipV="1">
              <a:off x="30880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Line 306"/>
            <p:cNvSpPr>
              <a:spLocks noChangeShapeType="1"/>
            </p:cNvSpPr>
            <p:nvPr/>
          </p:nvSpPr>
          <p:spPr bwMode="auto">
            <a:xfrm flipV="1">
              <a:off x="3015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Line 307"/>
            <p:cNvSpPr>
              <a:spLocks noChangeShapeType="1"/>
            </p:cNvSpPr>
            <p:nvPr/>
          </p:nvSpPr>
          <p:spPr bwMode="auto">
            <a:xfrm flipV="1">
              <a:off x="29420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Line 308"/>
            <p:cNvSpPr>
              <a:spLocks noChangeShapeType="1"/>
            </p:cNvSpPr>
            <p:nvPr/>
          </p:nvSpPr>
          <p:spPr bwMode="auto">
            <a:xfrm flipV="1">
              <a:off x="2865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Line 309"/>
            <p:cNvSpPr>
              <a:spLocks noChangeShapeType="1"/>
            </p:cNvSpPr>
            <p:nvPr/>
          </p:nvSpPr>
          <p:spPr bwMode="auto">
            <a:xfrm flipV="1">
              <a:off x="2792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Line 310"/>
            <p:cNvSpPr>
              <a:spLocks noChangeShapeType="1"/>
            </p:cNvSpPr>
            <p:nvPr/>
          </p:nvSpPr>
          <p:spPr bwMode="auto">
            <a:xfrm flipV="1">
              <a:off x="27197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Line 311"/>
            <p:cNvSpPr>
              <a:spLocks noChangeShapeType="1"/>
            </p:cNvSpPr>
            <p:nvPr/>
          </p:nvSpPr>
          <p:spPr bwMode="auto">
            <a:xfrm flipV="1">
              <a:off x="26435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Line 312"/>
            <p:cNvSpPr>
              <a:spLocks noChangeShapeType="1"/>
            </p:cNvSpPr>
            <p:nvPr/>
          </p:nvSpPr>
          <p:spPr bwMode="auto">
            <a:xfrm flipV="1">
              <a:off x="25705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Line 313"/>
            <p:cNvSpPr>
              <a:spLocks noChangeShapeType="1"/>
            </p:cNvSpPr>
            <p:nvPr/>
          </p:nvSpPr>
          <p:spPr bwMode="auto">
            <a:xfrm flipV="1">
              <a:off x="2495947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Line 314"/>
            <p:cNvSpPr>
              <a:spLocks noChangeShapeType="1"/>
            </p:cNvSpPr>
            <p:nvPr/>
          </p:nvSpPr>
          <p:spPr bwMode="auto">
            <a:xfrm flipV="1">
              <a:off x="24213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Line 315"/>
            <p:cNvSpPr>
              <a:spLocks noChangeShapeType="1"/>
            </p:cNvSpPr>
            <p:nvPr/>
          </p:nvSpPr>
          <p:spPr bwMode="auto">
            <a:xfrm flipV="1">
              <a:off x="23483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Line 316"/>
            <p:cNvSpPr>
              <a:spLocks noChangeShapeType="1"/>
            </p:cNvSpPr>
            <p:nvPr/>
          </p:nvSpPr>
          <p:spPr bwMode="auto">
            <a:xfrm flipV="1">
              <a:off x="2273697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Line 317"/>
            <p:cNvSpPr>
              <a:spLocks noChangeShapeType="1"/>
            </p:cNvSpPr>
            <p:nvPr/>
          </p:nvSpPr>
          <p:spPr bwMode="auto">
            <a:xfrm flipV="1">
              <a:off x="21990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Line 318"/>
            <p:cNvSpPr>
              <a:spLocks noChangeShapeType="1"/>
            </p:cNvSpPr>
            <p:nvPr/>
          </p:nvSpPr>
          <p:spPr bwMode="auto">
            <a:xfrm flipV="1">
              <a:off x="2126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Line 319"/>
            <p:cNvSpPr>
              <a:spLocks noChangeShapeType="1"/>
            </p:cNvSpPr>
            <p:nvPr/>
          </p:nvSpPr>
          <p:spPr bwMode="auto">
            <a:xfrm flipV="1">
              <a:off x="2051447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Line 320"/>
            <p:cNvSpPr>
              <a:spLocks noChangeShapeType="1"/>
            </p:cNvSpPr>
            <p:nvPr/>
          </p:nvSpPr>
          <p:spPr bwMode="auto">
            <a:xfrm flipV="1">
              <a:off x="1976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Line 321"/>
            <p:cNvSpPr>
              <a:spLocks noChangeShapeType="1"/>
            </p:cNvSpPr>
            <p:nvPr/>
          </p:nvSpPr>
          <p:spPr bwMode="auto">
            <a:xfrm flipV="1">
              <a:off x="1903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5" name="Rectangle 9"/>
          <p:cNvSpPr>
            <a:spLocks noChangeArrowheads="1"/>
          </p:cNvSpPr>
          <p:nvPr/>
        </p:nvSpPr>
        <p:spPr bwMode="auto">
          <a:xfrm>
            <a:off x="1713472" y="2045303"/>
            <a:ext cx="4720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Arrow A"/>
          <p:cNvGrpSpPr/>
          <p:nvPr/>
        </p:nvGrpSpPr>
        <p:grpSpPr>
          <a:xfrm>
            <a:off x="928662" y="3429000"/>
            <a:ext cx="7858180" cy="1255059"/>
            <a:chOff x="1548210" y="988219"/>
            <a:chExt cx="2967038" cy="1104900"/>
          </a:xfrm>
        </p:grpSpPr>
        <p:sp>
          <p:nvSpPr>
            <p:cNvPr id="228" name="Freeform 262"/>
            <p:cNvSpPr>
              <a:spLocks/>
            </p:cNvSpPr>
            <p:nvPr/>
          </p:nvSpPr>
          <p:spPr bwMode="auto">
            <a:xfrm>
              <a:off x="1548210" y="988219"/>
              <a:ext cx="255745" cy="1104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368"/>
                </a:cxn>
                <a:cxn ang="0">
                  <a:pos x="0" y="736"/>
                </a:cxn>
              </a:cxnLst>
              <a:rect l="0" t="0" r="r" b="b"/>
              <a:pathLst>
                <a:path w="368" h="736">
                  <a:moveTo>
                    <a:pt x="0" y="0"/>
                  </a:moveTo>
                  <a:cubicBezTo>
                    <a:pt x="203" y="0"/>
                    <a:pt x="368" y="165"/>
                    <a:pt x="368" y="368"/>
                  </a:cubicBezTo>
                  <a:cubicBezTo>
                    <a:pt x="368" y="571"/>
                    <a:pt x="203" y="736"/>
                    <a:pt x="0" y="736"/>
                  </a:cubicBez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63"/>
            <p:cNvSpPr>
              <a:spLocks/>
            </p:cNvSpPr>
            <p:nvPr/>
          </p:nvSpPr>
          <p:spPr bwMode="auto">
            <a:xfrm>
              <a:off x="1776810" y="988219"/>
              <a:ext cx="2738438" cy="1104900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1377" y="696"/>
                </a:cxn>
                <a:cxn ang="0">
                  <a:pos x="1725" y="348"/>
                </a:cxn>
                <a:cxn ang="0">
                  <a:pos x="1377" y="0"/>
                </a:cxn>
                <a:cxn ang="0">
                  <a:pos x="0" y="0"/>
                </a:cxn>
              </a:cxnLst>
              <a:rect l="0" t="0" r="r" b="b"/>
              <a:pathLst>
                <a:path w="1725" h="696">
                  <a:moveTo>
                    <a:pt x="0" y="696"/>
                  </a:moveTo>
                  <a:lnTo>
                    <a:pt x="1377" y="696"/>
                  </a:lnTo>
                  <a:lnTo>
                    <a:pt x="1725" y="348"/>
                  </a:lnTo>
                  <a:lnTo>
                    <a:pt x="137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0" name="Rectangle 9"/>
          <p:cNvSpPr>
            <a:spLocks noChangeArrowheads="1"/>
          </p:cNvSpPr>
          <p:nvPr/>
        </p:nvSpPr>
        <p:spPr bwMode="auto">
          <a:xfrm>
            <a:off x="1493321" y="3484474"/>
            <a:ext cx="52842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Arrow A"/>
          <p:cNvGrpSpPr/>
          <p:nvPr/>
        </p:nvGrpSpPr>
        <p:grpSpPr>
          <a:xfrm>
            <a:off x="886144" y="5361470"/>
            <a:ext cx="8163933" cy="1255059"/>
            <a:chOff x="1548210" y="988219"/>
            <a:chExt cx="2967038" cy="1104900"/>
          </a:xfrm>
        </p:grpSpPr>
        <p:sp>
          <p:nvSpPr>
            <p:cNvPr id="373" name="Freeform 262"/>
            <p:cNvSpPr>
              <a:spLocks/>
            </p:cNvSpPr>
            <p:nvPr/>
          </p:nvSpPr>
          <p:spPr bwMode="auto">
            <a:xfrm>
              <a:off x="1548210" y="988219"/>
              <a:ext cx="232248" cy="1104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368"/>
                </a:cxn>
                <a:cxn ang="0">
                  <a:pos x="0" y="736"/>
                </a:cxn>
              </a:cxnLst>
              <a:rect l="0" t="0" r="r" b="b"/>
              <a:pathLst>
                <a:path w="368" h="736">
                  <a:moveTo>
                    <a:pt x="0" y="0"/>
                  </a:moveTo>
                  <a:cubicBezTo>
                    <a:pt x="203" y="0"/>
                    <a:pt x="368" y="165"/>
                    <a:pt x="368" y="368"/>
                  </a:cubicBezTo>
                  <a:cubicBezTo>
                    <a:pt x="368" y="571"/>
                    <a:pt x="203" y="736"/>
                    <a:pt x="0" y="736"/>
                  </a:cubicBezTo>
                </a:path>
              </a:pathLst>
            </a:custGeom>
            <a:noFill/>
            <a:ln w="12700" cap="rnd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63"/>
            <p:cNvSpPr>
              <a:spLocks/>
            </p:cNvSpPr>
            <p:nvPr/>
          </p:nvSpPr>
          <p:spPr bwMode="auto">
            <a:xfrm>
              <a:off x="1693965" y="988219"/>
              <a:ext cx="2821283" cy="1104900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1377" y="696"/>
                </a:cxn>
                <a:cxn ang="0">
                  <a:pos x="1725" y="348"/>
                </a:cxn>
                <a:cxn ang="0">
                  <a:pos x="1377" y="0"/>
                </a:cxn>
                <a:cxn ang="0">
                  <a:pos x="0" y="0"/>
                </a:cxn>
              </a:cxnLst>
              <a:rect l="0" t="0" r="r" b="b"/>
              <a:pathLst>
                <a:path w="1725" h="696">
                  <a:moveTo>
                    <a:pt x="0" y="696"/>
                  </a:moveTo>
                  <a:lnTo>
                    <a:pt x="1377" y="696"/>
                  </a:lnTo>
                  <a:lnTo>
                    <a:pt x="1725" y="348"/>
                  </a:lnTo>
                  <a:lnTo>
                    <a:pt x="137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Secondary lines A"/>
          <p:cNvGrpSpPr/>
          <p:nvPr/>
        </p:nvGrpSpPr>
        <p:grpSpPr>
          <a:xfrm>
            <a:off x="1203884" y="5431320"/>
            <a:ext cx="2133573" cy="1136045"/>
            <a:chOff x="1903810" y="1040606"/>
            <a:chExt cx="2028825" cy="1000125"/>
          </a:xfrm>
        </p:grpSpPr>
        <p:sp>
          <p:nvSpPr>
            <p:cNvPr id="378" name="Line 266"/>
            <p:cNvSpPr>
              <a:spLocks noChangeShapeType="1"/>
            </p:cNvSpPr>
            <p:nvPr/>
          </p:nvSpPr>
          <p:spPr bwMode="auto">
            <a:xfrm>
              <a:off x="3904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Line 267"/>
            <p:cNvSpPr>
              <a:spLocks noChangeShapeType="1"/>
            </p:cNvSpPr>
            <p:nvPr/>
          </p:nvSpPr>
          <p:spPr bwMode="auto">
            <a:xfrm>
              <a:off x="38310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Line 268"/>
            <p:cNvSpPr>
              <a:spLocks noChangeShapeType="1"/>
            </p:cNvSpPr>
            <p:nvPr/>
          </p:nvSpPr>
          <p:spPr bwMode="auto">
            <a:xfrm>
              <a:off x="3754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Line 269"/>
            <p:cNvSpPr>
              <a:spLocks noChangeShapeType="1"/>
            </p:cNvSpPr>
            <p:nvPr/>
          </p:nvSpPr>
          <p:spPr bwMode="auto">
            <a:xfrm>
              <a:off x="3681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Line 270"/>
            <p:cNvSpPr>
              <a:spLocks noChangeShapeType="1"/>
            </p:cNvSpPr>
            <p:nvPr/>
          </p:nvSpPr>
          <p:spPr bwMode="auto">
            <a:xfrm>
              <a:off x="36087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Line 271"/>
            <p:cNvSpPr>
              <a:spLocks noChangeShapeType="1"/>
            </p:cNvSpPr>
            <p:nvPr/>
          </p:nvSpPr>
          <p:spPr bwMode="auto">
            <a:xfrm>
              <a:off x="35325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Line 272"/>
            <p:cNvSpPr>
              <a:spLocks noChangeShapeType="1"/>
            </p:cNvSpPr>
            <p:nvPr/>
          </p:nvSpPr>
          <p:spPr bwMode="auto">
            <a:xfrm>
              <a:off x="34595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Line 273"/>
            <p:cNvSpPr>
              <a:spLocks noChangeShapeType="1"/>
            </p:cNvSpPr>
            <p:nvPr/>
          </p:nvSpPr>
          <p:spPr bwMode="auto">
            <a:xfrm>
              <a:off x="33865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Line 274"/>
            <p:cNvSpPr>
              <a:spLocks noChangeShapeType="1"/>
            </p:cNvSpPr>
            <p:nvPr/>
          </p:nvSpPr>
          <p:spPr bwMode="auto">
            <a:xfrm>
              <a:off x="33103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Line 275"/>
            <p:cNvSpPr>
              <a:spLocks noChangeShapeType="1"/>
            </p:cNvSpPr>
            <p:nvPr/>
          </p:nvSpPr>
          <p:spPr bwMode="auto">
            <a:xfrm>
              <a:off x="32373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Line 276"/>
            <p:cNvSpPr>
              <a:spLocks noChangeShapeType="1"/>
            </p:cNvSpPr>
            <p:nvPr/>
          </p:nvSpPr>
          <p:spPr bwMode="auto">
            <a:xfrm>
              <a:off x="31642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Line 277"/>
            <p:cNvSpPr>
              <a:spLocks noChangeShapeType="1"/>
            </p:cNvSpPr>
            <p:nvPr/>
          </p:nvSpPr>
          <p:spPr bwMode="auto">
            <a:xfrm>
              <a:off x="30880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Line 278"/>
            <p:cNvSpPr>
              <a:spLocks noChangeShapeType="1"/>
            </p:cNvSpPr>
            <p:nvPr/>
          </p:nvSpPr>
          <p:spPr bwMode="auto">
            <a:xfrm>
              <a:off x="3015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Line 279"/>
            <p:cNvSpPr>
              <a:spLocks noChangeShapeType="1"/>
            </p:cNvSpPr>
            <p:nvPr/>
          </p:nvSpPr>
          <p:spPr bwMode="auto">
            <a:xfrm>
              <a:off x="294203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Line 280"/>
            <p:cNvSpPr>
              <a:spLocks noChangeShapeType="1"/>
            </p:cNvSpPr>
            <p:nvPr/>
          </p:nvSpPr>
          <p:spPr bwMode="auto">
            <a:xfrm>
              <a:off x="2865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Line 281"/>
            <p:cNvSpPr>
              <a:spLocks noChangeShapeType="1"/>
            </p:cNvSpPr>
            <p:nvPr/>
          </p:nvSpPr>
          <p:spPr bwMode="auto">
            <a:xfrm>
              <a:off x="2792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Line 282"/>
            <p:cNvSpPr>
              <a:spLocks noChangeShapeType="1"/>
            </p:cNvSpPr>
            <p:nvPr/>
          </p:nvSpPr>
          <p:spPr bwMode="auto">
            <a:xfrm>
              <a:off x="2719785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Line 283"/>
            <p:cNvSpPr>
              <a:spLocks noChangeShapeType="1"/>
            </p:cNvSpPr>
            <p:nvPr/>
          </p:nvSpPr>
          <p:spPr bwMode="auto">
            <a:xfrm>
              <a:off x="26435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Line 284"/>
            <p:cNvSpPr>
              <a:spLocks noChangeShapeType="1"/>
            </p:cNvSpPr>
            <p:nvPr/>
          </p:nvSpPr>
          <p:spPr bwMode="auto">
            <a:xfrm>
              <a:off x="25705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Line 285"/>
            <p:cNvSpPr>
              <a:spLocks noChangeShapeType="1"/>
            </p:cNvSpPr>
            <p:nvPr/>
          </p:nvSpPr>
          <p:spPr bwMode="auto">
            <a:xfrm>
              <a:off x="2495947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Line 286"/>
            <p:cNvSpPr>
              <a:spLocks noChangeShapeType="1"/>
            </p:cNvSpPr>
            <p:nvPr/>
          </p:nvSpPr>
          <p:spPr bwMode="auto">
            <a:xfrm>
              <a:off x="24213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Line 287"/>
            <p:cNvSpPr>
              <a:spLocks noChangeShapeType="1"/>
            </p:cNvSpPr>
            <p:nvPr/>
          </p:nvSpPr>
          <p:spPr bwMode="auto">
            <a:xfrm>
              <a:off x="23483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Line 288"/>
            <p:cNvSpPr>
              <a:spLocks noChangeShapeType="1"/>
            </p:cNvSpPr>
            <p:nvPr/>
          </p:nvSpPr>
          <p:spPr bwMode="auto">
            <a:xfrm>
              <a:off x="2273697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Line 289"/>
            <p:cNvSpPr>
              <a:spLocks noChangeShapeType="1"/>
            </p:cNvSpPr>
            <p:nvPr/>
          </p:nvSpPr>
          <p:spPr bwMode="auto">
            <a:xfrm>
              <a:off x="219908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Line 290"/>
            <p:cNvSpPr>
              <a:spLocks noChangeShapeType="1"/>
            </p:cNvSpPr>
            <p:nvPr/>
          </p:nvSpPr>
          <p:spPr bwMode="auto">
            <a:xfrm>
              <a:off x="212606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Line 291"/>
            <p:cNvSpPr>
              <a:spLocks noChangeShapeType="1"/>
            </p:cNvSpPr>
            <p:nvPr/>
          </p:nvSpPr>
          <p:spPr bwMode="auto">
            <a:xfrm>
              <a:off x="2051447" y="104060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Line 292"/>
            <p:cNvSpPr>
              <a:spLocks noChangeShapeType="1"/>
            </p:cNvSpPr>
            <p:nvPr/>
          </p:nvSpPr>
          <p:spPr bwMode="auto">
            <a:xfrm>
              <a:off x="1976835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Line 293"/>
            <p:cNvSpPr>
              <a:spLocks noChangeShapeType="1"/>
            </p:cNvSpPr>
            <p:nvPr/>
          </p:nvSpPr>
          <p:spPr bwMode="auto">
            <a:xfrm>
              <a:off x="1903810" y="104060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Line 294"/>
            <p:cNvSpPr>
              <a:spLocks noChangeShapeType="1"/>
            </p:cNvSpPr>
            <p:nvPr/>
          </p:nvSpPr>
          <p:spPr bwMode="auto">
            <a:xfrm flipV="1">
              <a:off x="3904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Line 295"/>
            <p:cNvSpPr>
              <a:spLocks noChangeShapeType="1"/>
            </p:cNvSpPr>
            <p:nvPr/>
          </p:nvSpPr>
          <p:spPr bwMode="auto">
            <a:xfrm flipV="1">
              <a:off x="38310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Line 296"/>
            <p:cNvSpPr>
              <a:spLocks noChangeShapeType="1"/>
            </p:cNvSpPr>
            <p:nvPr/>
          </p:nvSpPr>
          <p:spPr bwMode="auto">
            <a:xfrm flipV="1">
              <a:off x="3754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Line 297"/>
            <p:cNvSpPr>
              <a:spLocks noChangeShapeType="1"/>
            </p:cNvSpPr>
            <p:nvPr/>
          </p:nvSpPr>
          <p:spPr bwMode="auto">
            <a:xfrm flipV="1">
              <a:off x="3681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Line 298"/>
            <p:cNvSpPr>
              <a:spLocks noChangeShapeType="1"/>
            </p:cNvSpPr>
            <p:nvPr/>
          </p:nvSpPr>
          <p:spPr bwMode="auto">
            <a:xfrm flipV="1">
              <a:off x="36087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Line 299"/>
            <p:cNvSpPr>
              <a:spLocks noChangeShapeType="1"/>
            </p:cNvSpPr>
            <p:nvPr/>
          </p:nvSpPr>
          <p:spPr bwMode="auto">
            <a:xfrm flipV="1">
              <a:off x="35325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Line 300"/>
            <p:cNvSpPr>
              <a:spLocks noChangeShapeType="1"/>
            </p:cNvSpPr>
            <p:nvPr/>
          </p:nvSpPr>
          <p:spPr bwMode="auto">
            <a:xfrm flipV="1">
              <a:off x="34595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Line 301"/>
            <p:cNvSpPr>
              <a:spLocks noChangeShapeType="1"/>
            </p:cNvSpPr>
            <p:nvPr/>
          </p:nvSpPr>
          <p:spPr bwMode="auto">
            <a:xfrm flipV="1">
              <a:off x="33865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Line 302"/>
            <p:cNvSpPr>
              <a:spLocks noChangeShapeType="1"/>
            </p:cNvSpPr>
            <p:nvPr/>
          </p:nvSpPr>
          <p:spPr bwMode="auto">
            <a:xfrm flipV="1">
              <a:off x="33103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Line 303"/>
            <p:cNvSpPr>
              <a:spLocks noChangeShapeType="1"/>
            </p:cNvSpPr>
            <p:nvPr/>
          </p:nvSpPr>
          <p:spPr bwMode="auto">
            <a:xfrm flipV="1">
              <a:off x="32373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Line 304"/>
            <p:cNvSpPr>
              <a:spLocks noChangeShapeType="1"/>
            </p:cNvSpPr>
            <p:nvPr/>
          </p:nvSpPr>
          <p:spPr bwMode="auto">
            <a:xfrm flipV="1">
              <a:off x="31642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Line 305"/>
            <p:cNvSpPr>
              <a:spLocks noChangeShapeType="1"/>
            </p:cNvSpPr>
            <p:nvPr/>
          </p:nvSpPr>
          <p:spPr bwMode="auto">
            <a:xfrm flipV="1">
              <a:off x="30880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Line 306"/>
            <p:cNvSpPr>
              <a:spLocks noChangeShapeType="1"/>
            </p:cNvSpPr>
            <p:nvPr/>
          </p:nvSpPr>
          <p:spPr bwMode="auto">
            <a:xfrm flipV="1">
              <a:off x="3015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Line 307"/>
            <p:cNvSpPr>
              <a:spLocks noChangeShapeType="1"/>
            </p:cNvSpPr>
            <p:nvPr/>
          </p:nvSpPr>
          <p:spPr bwMode="auto">
            <a:xfrm flipV="1">
              <a:off x="294203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Line 308"/>
            <p:cNvSpPr>
              <a:spLocks noChangeShapeType="1"/>
            </p:cNvSpPr>
            <p:nvPr/>
          </p:nvSpPr>
          <p:spPr bwMode="auto">
            <a:xfrm flipV="1">
              <a:off x="2865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Line 309"/>
            <p:cNvSpPr>
              <a:spLocks noChangeShapeType="1"/>
            </p:cNvSpPr>
            <p:nvPr/>
          </p:nvSpPr>
          <p:spPr bwMode="auto">
            <a:xfrm flipV="1">
              <a:off x="2792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Line 310"/>
            <p:cNvSpPr>
              <a:spLocks noChangeShapeType="1"/>
            </p:cNvSpPr>
            <p:nvPr/>
          </p:nvSpPr>
          <p:spPr bwMode="auto">
            <a:xfrm flipV="1">
              <a:off x="2719785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Line 311"/>
            <p:cNvSpPr>
              <a:spLocks noChangeShapeType="1"/>
            </p:cNvSpPr>
            <p:nvPr/>
          </p:nvSpPr>
          <p:spPr bwMode="auto">
            <a:xfrm flipV="1">
              <a:off x="26435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Line 312"/>
            <p:cNvSpPr>
              <a:spLocks noChangeShapeType="1"/>
            </p:cNvSpPr>
            <p:nvPr/>
          </p:nvSpPr>
          <p:spPr bwMode="auto">
            <a:xfrm flipV="1">
              <a:off x="25705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Line 313"/>
            <p:cNvSpPr>
              <a:spLocks noChangeShapeType="1"/>
            </p:cNvSpPr>
            <p:nvPr/>
          </p:nvSpPr>
          <p:spPr bwMode="auto">
            <a:xfrm flipV="1">
              <a:off x="2495947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Line 314"/>
            <p:cNvSpPr>
              <a:spLocks noChangeShapeType="1"/>
            </p:cNvSpPr>
            <p:nvPr/>
          </p:nvSpPr>
          <p:spPr bwMode="auto">
            <a:xfrm flipV="1">
              <a:off x="24213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Line 315"/>
            <p:cNvSpPr>
              <a:spLocks noChangeShapeType="1"/>
            </p:cNvSpPr>
            <p:nvPr/>
          </p:nvSpPr>
          <p:spPr bwMode="auto">
            <a:xfrm flipV="1">
              <a:off x="23483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Line 316"/>
            <p:cNvSpPr>
              <a:spLocks noChangeShapeType="1"/>
            </p:cNvSpPr>
            <p:nvPr/>
          </p:nvSpPr>
          <p:spPr bwMode="auto">
            <a:xfrm flipV="1">
              <a:off x="2273697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Line 317"/>
            <p:cNvSpPr>
              <a:spLocks noChangeShapeType="1"/>
            </p:cNvSpPr>
            <p:nvPr/>
          </p:nvSpPr>
          <p:spPr bwMode="auto">
            <a:xfrm flipV="1">
              <a:off x="219908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Line 318"/>
            <p:cNvSpPr>
              <a:spLocks noChangeShapeType="1"/>
            </p:cNvSpPr>
            <p:nvPr/>
          </p:nvSpPr>
          <p:spPr bwMode="auto">
            <a:xfrm flipV="1">
              <a:off x="212606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Line 319"/>
            <p:cNvSpPr>
              <a:spLocks noChangeShapeType="1"/>
            </p:cNvSpPr>
            <p:nvPr/>
          </p:nvSpPr>
          <p:spPr bwMode="auto">
            <a:xfrm flipV="1">
              <a:off x="2051447" y="2012156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Line 320"/>
            <p:cNvSpPr>
              <a:spLocks noChangeShapeType="1"/>
            </p:cNvSpPr>
            <p:nvPr/>
          </p:nvSpPr>
          <p:spPr bwMode="auto">
            <a:xfrm flipV="1">
              <a:off x="1976835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Line 321"/>
            <p:cNvSpPr>
              <a:spLocks noChangeShapeType="1"/>
            </p:cNvSpPr>
            <p:nvPr/>
          </p:nvSpPr>
          <p:spPr bwMode="auto">
            <a:xfrm flipV="1">
              <a:off x="1903810" y="2012156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5" name="Rectangle 9"/>
          <p:cNvSpPr>
            <a:spLocks noChangeArrowheads="1"/>
          </p:cNvSpPr>
          <p:nvPr/>
        </p:nvSpPr>
        <p:spPr bwMode="auto">
          <a:xfrm>
            <a:off x="1571604" y="5500702"/>
            <a:ext cx="67745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Тьюторское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сопровождение одаренных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детей, педагогов, проектной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baseline="0" dirty="0" smtClean="0">
                <a:cs typeface="Arial" pitchFamily="34" charset="0"/>
              </a:rPr>
              <a:t>Появление </a:t>
            </a:r>
            <a:r>
              <a:rPr lang="ru-RU" sz="1400" baseline="0" dirty="0" err="1" smtClean="0">
                <a:cs typeface="Arial" pitchFamily="34" charset="0"/>
              </a:rPr>
              <a:t>тьюторских</a:t>
            </a:r>
            <a:r>
              <a:rPr lang="ru-RU" sz="1400" baseline="0" dirty="0" smtClean="0">
                <a:cs typeface="Arial" pitchFamily="34" charset="0"/>
              </a:rPr>
              <a:t> служб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Инновационный проект «Школьный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effectLst/>
                <a:cs typeface="Arial" pitchFamily="34" charset="0"/>
              </a:rPr>
              <a:t>Инфотьютор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dirty="0" smtClean="0">
                <a:cs typeface="Arial" pitchFamily="34" charset="0"/>
              </a:rPr>
              <a:t>С</a:t>
            </a:r>
            <a:r>
              <a:rPr lang="ru-RU" sz="1400" baseline="0" dirty="0" smtClean="0">
                <a:cs typeface="Arial" pitchFamily="34" charset="0"/>
              </a:rPr>
              <a:t>амообразование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Диссеминация </a:t>
            </a:r>
            <a:endParaRPr kumimoji="0" lang="ru-RU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55" name="Oval 265"/>
          <p:cNvSpPr>
            <a:spLocks noChangeArrowheads="1"/>
          </p:cNvSpPr>
          <p:nvPr/>
        </p:nvSpPr>
        <p:spPr bwMode="auto">
          <a:xfrm>
            <a:off x="727908" y="3317525"/>
            <a:ext cx="83971" cy="667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7" name="Oval 265"/>
          <p:cNvSpPr>
            <a:spLocks noChangeArrowheads="1"/>
          </p:cNvSpPr>
          <p:nvPr/>
        </p:nvSpPr>
        <p:spPr bwMode="auto">
          <a:xfrm>
            <a:off x="800301" y="5328664"/>
            <a:ext cx="83971" cy="667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" name="TextBox 221"/>
          <p:cNvSpPr txBox="1"/>
          <p:nvPr/>
        </p:nvSpPr>
        <p:spPr>
          <a:xfrm>
            <a:off x="564137" y="2082358"/>
            <a:ext cx="105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МКУ «ЦРО»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86952" y="3579246"/>
            <a:ext cx="10587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МСО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г.Геленджика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16858" y="5686652"/>
            <a:ext cx="1157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ПАРТНЕРЫ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1" name="Rectangle 9"/>
          <p:cNvSpPr>
            <a:spLocks noChangeArrowheads="1"/>
          </p:cNvSpPr>
          <p:nvPr/>
        </p:nvSpPr>
        <p:spPr bwMode="auto">
          <a:xfrm>
            <a:off x="1592823" y="2064590"/>
            <a:ext cx="59795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dirty="0" smtClean="0">
                <a:cs typeface="Arial" pitchFamily="34" charset="0"/>
              </a:rPr>
              <a:t>Разработана программа  и проведены курсы ПК</a:t>
            </a:r>
          </a:p>
          <a:p>
            <a:pPr marL="180975" marR="0" lvl="0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Является Региональным отделением МТА (в Краснодарском крае)</a:t>
            </a:r>
          </a:p>
          <a:p>
            <a:pPr marL="180975" indent="-95250">
              <a:buFont typeface="Wingdings" pitchFamily="2" charset="2"/>
              <a:buChar char="ü"/>
            </a:pPr>
            <a:r>
              <a:rPr lang="ru-RU" sz="1400" dirty="0" smtClean="0">
                <a:cs typeface="Arial" pitchFamily="34" charset="0"/>
              </a:rPr>
              <a:t>Проведен IX Международный форум «Летний университет </a:t>
            </a:r>
            <a:r>
              <a:rPr lang="ru-RU" sz="1400" dirty="0" err="1" smtClean="0">
                <a:cs typeface="Arial" pitchFamily="34" charset="0"/>
              </a:rPr>
              <a:t>тьюторства</a:t>
            </a:r>
            <a:r>
              <a:rPr lang="ru-RU" sz="1400" dirty="0" smtClean="0">
                <a:cs typeface="Arial" pitchFamily="34" charset="0"/>
              </a:rPr>
              <a:t>» </a:t>
            </a:r>
          </a:p>
          <a:p>
            <a:pPr marL="180975" indent="-95250">
              <a:buFont typeface="Wingdings" pitchFamily="2" charset="2"/>
              <a:buChar char="ü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Сертифицирован ЦОР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Тьюпарк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»</a:t>
            </a:r>
          </a:p>
          <a:p>
            <a:pPr marL="180975" indent="-95250">
              <a:buFont typeface="Wingdings" pitchFamily="2" charset="2"/>
              <a:buChar char="ü"/>
            </a:pPr>
            <a:r>
              <a:rPr lang="ru-RU" sz="1400" dirty="0" smtClean="0">
                <a:cs typeface="Arial" pitchFamily="34" charset="0"/>
              </a:rPr>
              <a:t>Является краевым ресурсным центром</a:t>
            </a:r>
            <a:endParaRPr kumimoji="0" lang="ru-RU" sz="1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571604" y="3500438"/>
            <a:ext cx="6341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cs typeface="Arial" pitchFamily="34" charset="0"/>
              </a:rPr>
              <a:t>Реализация </a:t>
            </a:r>
            <a:r>
              <a:rPr lang="ru-RU" sz="1400" dirty="0" err="1" smtClean="0">
                <a:cs typeface="Arial" pitchFamily="34" charset="0"/>
              </a:rPr>
              <a:t>тьюторских</a:t>
            </a:r>
            <a:r>
              <a:rPr lang="ru-RU" sz="1400" dirty="0" smtClean="0">
                <a:cs typeface="Arial" pitchFamily="34" charset="0"/>
              </a:rPr>
              <a:t> практик на трех уровнях образования (ДО, ОО, СПО)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cs typeface="Arial" pitchFamily="34" charset="0"/>
              </a:rPr>
              <a:t>Пройдена программа подготовки и получен статус Региональных экспертов в сфере </a:t>
            </a:r>
            <a:r>
              <a:rPr lang="ru-RU" sz="1400" dirty="0" err="1" smtClean="0">
                <a:cs typeface="Arial" pitchFamily="34" charset="0"/>
              </a:rPr>
              <a:t>тьюторства</a:t>
            </a:r>
            <a:r>
              <a:rPr lang="ru-RU" sz="1400" dirty="0" smtClean="0">
                <a:cs typeface="Arial" pitchFamily="34" charset="0"/>
              </a:rPr>
              <a:t> и индивидуализации (2 человека)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cs typeface="Arial" pitchFamily="34" charset="0"/>
              </a:rPr>
              <a:t>Распространение опыта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cs typeface="Arial" pitchFamily="34" charset="0"/>
              </a:rPr>
              <a:t>Увеличение и объединение </a:t>
            </a:r>
            <a:r>
              <a:rPr lang="ru-RU" sz="1400" dirty="0" err="1" smtClean="0">
                <a:cs typeface="Arial" pitchFamily="34" charset="0"/>
              </a:rPr>
              <a:t>тьюторского</a:t>
            </a:r>
            <a:r>
              <a:rPr lang="ru-RU" sz="1400" dirty="0" smtClean="0">
                <a:cs typeface="Arial" pitchFamily="34" charset="0"/>
              </a:rPr>
              <a:t> сообщества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dirty="0" smtClean="0">
              <a:cs typeface="Arial" pitchFamily="34" charset="0"/>
            </a:endParaRPr>
          </a:p>
        </p:txBody>
      </p:sp>
      <p:sp>
        <p:nvSpPr>
          <p:cNvPr id="226" name="Oval 62"/>
          <p:cNvSpPr>
            <a:spLocks noChangeArrowheads="1"/>
          </p:cNvSpPr>
          <p:nvPr/>
        </p:nvSpPr>
        <p:spPr bwMode="auto">
          <a:xfrm>
            <a:off x="142844" y="3786191"/>
            <a:ext cx="142876" cy="142876"/>
          </a:xfrm>
          <a:prstGeom prst="ellips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" name="Oval 62"/>
          <p:cNvSpPr>
            <a:spLocks noChangeArrowheads="1"/>
          </p:cNvSpPr>
          <p:nvPr/>
        </p:nvSpPr>
        <p:spPr bwMode="auto">
          <a:xfrm>
            <a:off x="285720" y="2285992"/>
            <a:ext cx="117475" cy="160867"/>
          </a:xfrm>
          <a:prstGeom prst="ellipse">
            <a:avLst/>
          </a:prstGeom>
          <a:noFill/>
          <a:ln w="12700" cap="flat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" name="Oval 62"/>
          <p:cNvSpPr>
            <a:spLocks noChangeArrowheads="1"/>
          </p:cNvSpPr>
          <p:nvPr/>
        </p:nvSpPr>
        <p:spPr bwMode="auto">
          <a:xfrm>
            <a:off x="214282" y="5786454"/>
            <a:ext cx="117475" cy="160867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4" name="Прямоугольник 303"/>
          <p:cNvSpPr/>
          <p:nvPr/>
        </p:nvSpPr>
        <p:spPr>
          <a:xfrm>
            <a:off x="4286248" y="142852"/>
            <a:ext cx="450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Эффективность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2000240"/>
            <a:ext cx="7500990" cy="4643470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Распространение опыта по теме проекта:</a:t>
            </a:r>
            <a:br>
              <a:rPr lang="ru-RU" sz="2400" b="1" spc="300" dirty="0" smtClean="0">
                <a:ln w="3175" cmpd="sng">
                  <a:solidFill>
                    <a:srgbClr val="006666"/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400" dirty="0">
              <a:ln w="3175" cmpd="sng">
                <a:solidFill>
                  <a:srgbClr val="006666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213717" cy="12137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15272" y="5286388"/>
            <a:ext cx="1283838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2017- 2020</a:t>
            </a:r>
            <a:r>
              <a:rPr lang="ru-RU" sz="20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0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0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1285860"/>
            <a:ext cx="4074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143116"/>
            <a:ext cx="7429552" cy="44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краевая </a:t>
            </a:r>
            <a:r>
              <a:rPr lang="ru-RU" sz="1400" dirty="0" err="1" smtClean="0">
                <a:solidFill>
                  <a:srgbClr val="009999"/>
                </a:solidFill>
              </a:rPr>
              <a:t>тьюторская</a:t>
            </a:r>
            <a:r>
              <a:rPr lang="ru-RU" sz="1400" dirty="0" smtClean="0">
                <a:solidFill>
                  <a:srgbClr val="009999"/>
                </a:solidFill>
              </a:rPr>
              <a:t> научно-практическая конференция «Реализация ФГОС как механизм развития профессиональной компетентности педагога: инновационные технологии, лучшие образовательные практики»- 2017, 2018, 2019, 2020 г.г, г.Геленджик;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краевой семинар «Введение в </a:t>
            </a:r>
            <a:r>
              <a:rPr lang="ru-RU" sz="1400" dirty="0" err="1" smtClean="0">
                <a:solidFill>
                  <a:srgbClr val="009999"/>
                </a:solidFill>
              </a:rPr>
              <a:t>тьюторство</a:t>
            </a:r>
            <a:r>
              <a:rPr lang="ru-RU" sz="1400" dirty="0" smtClean="0">
                <a:solidFill>
                  <a:srgbClr val="009999"/>
                </a:solidFill>
              </a:rPr>
              <a:t>»- 2019 , 2020 г.г, г.Геленджик;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международный форум «Летний университет </a:t>
            </a:r>
            <a:r>
              <a:rPr lang="ru-RU" sz="1400" dirty="0" err="1" smtClean="0">
                <a:solidFill>
                  <a:srgbClr val="009999"/>
                </a:solidFill>
              </a:rPr>
              <a:t>тьюторства</a:t>
            </a:r>
            <a:r>
              <a:rPr lang="ru-RU" sz="1400" dirty="0" smtClean="0">
                <a:solidFill>
                  <a:srgbClr val="009999"/>
                </a:solidFill>
              </a:rPr>
              <a:t>»-2019г., г.Томск; 2020 г., г.Геленджик;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Международная научно-практическая конференция  «</a:t>
            </a:r>
            <a:r>
              <a:rPr lang="ru-RU" sz="1400" dirty="0" err="1" smtClean="0">
                <a:solidFill>
                  <a:srgbClr val="009999"/>
                </a:solidFill>
              </a:rPr>
              <a:t>Тьюторство</a:t>
            </a:r>
            <a:r>
              <a:rPr lang="ru-RU" sz="1400" dirty="0" smtClean="0">
                <a:solidFill>
                  <a:srgbClr val="009999"/>
                </a:solidFill>
              </a:rPr>
              <a:t> в открытом образовательном пространстве»-2019, 2020 гг., г.Москва;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IX Всероссийская научная конференция молодых ученых, аспирантов и студентов «Проблемы автоматизации. Региональное управление. Связь и автоматика» («ПАРУСА-2020»), 2020г., г.Геленджик;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краевой конкурс  муниципальных методических команд Краснодарского края, 2020 г.;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межмуниципальный круглый стол «Точки опоры – лучшие практики муниципальных образований как плацдармы для дальнейшего сотрудничества. МО </a:t>
            </a:r>
            <a:r>
              <a:rPr lang="ru-RU" sz="1400" dirty="0" err="1" smtClean="0">
                <a:solidFill>
                  <a:srgbClr val="009999"/>
                </a:solidFill>
              </a:rPr>
              <a:t>г-к</a:t>
            </a:r>
            <a:r>
              <a:rPr lang="ru-RU" sz="1400" dirty="0" smtClean="0">
                <a:solidFill>
                  <a:srgbClr val="009999"/>
                </a:solidFill>
              </a:rPr>
              <a:t> Геленджик: «</a:t>
            </a:r>
            <a:r>
              <a:rPr lang="ru-RU" sz="1400" dirty="0" err="1" smtClean="0">
                <a:solidFill>
                  <a:srgbClr val="009999"/>
                </a:solidFill>
              </a:rPr>
              <a:t>Тьюторское</a:t>
            </a:r>
            <a:r>
              <a:rPr lang="ru-RU" sz="1400" dirty="0" smtClean="0">
                <a:solidFill>
                  <a:srgbClr val="009999"/>
                </a:solidFill>
              </a:rPr>
              <a:t> сопровождение как механизм профессионального самоопределения детей», октябрь 2020 г.;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9999"/>
                </a:solidFill>
              </a:rPr>
              <a:t>ПДС «Школа </a:t>
            </a:r>
            <a:r>
              <a:rPr lang="ru-RU" sz="1400" dirty="0" err="1" smtClean="0">
                <a:solidFill>
                  <a:srgbClr val="009999"/>
                </a:solidFill>
              </a:rPr>
              <a:t>тьютора</a:t>
            </a:r>
            <a:r>
              <a:rPr lang="ru-RU" sz="1400" dirty="0" smtClean="0">
                <a:solidFill>
                  <a:srgbClr val="009999"/>
                </a:solidFill>
              </a:rPr>
              <a:t>», 2017-2021 гг., г.Геленджик.</a:t>
            </a:r>
            <a:endParaRPr lang="ru-RU" sz="1400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286388"/>
            <a:ext cx="1213717" cy="12137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000372"/>
            <a:ext cx="742753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Приглашаем к сотрудничеству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b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МКУ «Центр развития образования»</a:t>
            </a:r>
            <a:b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 Геленджик</a:t>
            </a:r>
            <a:b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cro2gel@mail.ru</a:t>
            </a:r>
            <a:b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www.cro-gel.ru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66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7" name="Picture 1" descr="D:\Мои документы\КИП\отчеты по КИПу\20\Новая папка\gelendzhic19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42852"/>
            <a:ext cx="6429420" cy="3582915"/>
          </a:xfrm>
          <a:prstGeom prst="rect">
            <a:avLst/>
          </a:prstGeom>
          <a:noFill/>
        </p:spPr>
      </p:pic>
      <p:pic>
        <p:nvPicPr>
          <p:cNvPr id="6" name="Picture 4" descr="G:\Гелендж лог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66817">
            <a:off x="7202273" y="564012"/>
            <a:ext cx="1847127" cy="1013281"/>
          </a:xfrm>
          <a:prstGeom prst="rect">
            <a:avLst/>
          </a:prstGeom>
          <a:noFill/>
        </p:spPr>
      </p:pic>
      <p:pic>
        <p:nvPicPr>
          <p:cNvPr id="7" name="Picture 2" descr="G:\инс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3" y="5572141"/>
            <a:ext cx="1214446" cy="77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500166" y="1785926"/>
            <a:ext cx="2857520" cy="785818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368412"/>
          </a:xfrm>
          <a:prstGeom prst="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2" descr="C:\Documents and Settings\Администратор\Сетевая Капранова\Логотип прозрач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213717" cy="1213717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785926"/>
            <a:ext cx="8358216" cy="371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800" b="1" i="1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85926"/>
            <a:ext cx="3143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F7BA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F7BA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786058"/>
            <a:ext cx="2357454" cy="1428760"/>
          </a:xfrm>
          <a:prstGeom prst="roundRect">
            <a:avLst/>
          </a:prstGeom>
          <a:solidFill>
            <a:srgbClr val="2DA2B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dirty="0">
              <a:solidFill>
                <a:srgbClr val="00808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786058"/>
            <a:ext cx="2285984" cy="153272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Тьютор -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педагогическая профессия (должность)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2786058"/>
            <a:ext cx="2286016" cy="1428760"/>
          </a:xfrm>
          <a:prstGeom prst="roundRect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071810"/>
            <a:ext cx="2286016" cy="9787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2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Тьюторская</a:t>
            </a:r>
            <a:endParaRPr lang="ru-RU" sz="3200" b="1" cap="none" spc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 </a:t>
            </a:r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позиция</a:t>
            </a:r>
            <a:endParaRPr lang="ru-RU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13" name="Нашивка 12"/>
          <p:cNvSpPr/>
          <p:nvPr/>
        </p:nvSpPr>
        <p:spPr>
          <a:xfrm rot="7059985">
            <a:off x="2070018" y="2671915"/>
            <a:ext cx="708026" cy="263183"/>
          </a:xfrm>
          <a:prstGeom prst="chevron">
            <a:avLst/>
          </a:prstGeom>
          <a:solidFill>
            <a:srgbClr val="CC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3528596">
            <a:off x="2727944" y="2668267"/>
            <a:ext cx="708026" cy="263183"/>
          </a:xfrm>
          <a:prstGeom prst="chevron">
            <a:avLst/>
          </a:prstGeom>
          <a:solidFill>
            <a:srgbClr val="CC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86446" y="1857364"/>
            <a:ext cx="3143304" cy="3000396"/>
          </a:xfrm>
          <a:prstGeom prst="roundRect">
            <a:avLst/>
          </a:prstGeom>
          <a:solidFill>
            <a:srgbClr val="DDDDDD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2071678"/>
            <a:ext cx="2857520" cy="278537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Формирование </a:t>
            </a:r>
            <a:r>
              <a:rPr lang="ru-RU" sz="2500" b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тьюторской</a:t>
            </a:r>
            <a:r>
              <a:rPr lang="ru-RU" sz="25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/>
              </a:rPr>
              <a:t> позиции  в условиях муниципальной системы образования</a:t>
            </a:r>
            <a:endParaRPr lang="ru-RU" sz="25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/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5072066" y="3429000"/>
            <a:ext cx="708026" cy="263183"/>
          </a:xfrm>
          <a:prstGeom prst="chevron">
            <a:avLst/>
          </a:prstGeom>
          <a:solidFill>
            <a:srgbClr val="DDDDDD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44" y="4572008"/>
            <a:ext cx="4714908" cy="2000264"/>
          </a:xfrm>
          <a:prstGeom prst="roundRect">
            <a:avLst/>
          </a:prstGeom>
          <a:solidFill>
            <a:srgbClr val="CCFFFF"/>
          </a:solidFill>
          <a:ln>
            <a:solidFill>
              <a:srgbClr val="1F7BA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572008"/>
            <a:ext cx="5500725" cy="19759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ИНДИВИДУАЛИЗАЦИИ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прояснение образовательных интересов обучающихся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поиск образовательных ресурсов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создание и сопровождение ИОП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541" cmpd="sng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рефлексии обучающегося…</a:t>
            </a:r>
            <a:endParaRPr lang="ru-RU" b="1" cap="none" spc="0" dirty="0">
              <a:ln w="10541" cmpd="sng">
                <a:solidFill>
                  <a:srgbClr val="1F7BA9"/>
                </a:solidFill>
                <a:prstDash val="solid"/>
              </a:ln>
              <a:solidFill>
                <a:srgbClr val="1F7BA9"/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0068" y="428604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Муниципальное казенное учреждение</a:t>
            </a:r>
            <a:b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«Центр развития образования» </a:t>
            </a:r>
            <a:b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муниципального образования город-курорт Геленджик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5469" y="285728"/>
            <a:ext cx="83127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71866" y="3857628"/>
            <a:ext cx="8529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785794"/>
            <a:ext cx="5429288" cy="1643074"/>
          </a:xfrm>
          <a:prstGeom prst="roundRect">
            <a:avLst/>
          </a:prstGeom>
          <a:solidFill>
            <a:srgbClr val="CCFFFF"/>
          </a:solidFill>
          <a:ln>
            <a:solidFill>
              <a:srgbClr val="DDDDD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rgbClr val="1F7BA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ОБЪЕКТ</a:t>
            </a:r>
          </a:p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Профессиональное развитие педагогов</a:t>
            </a:r>
            <a:endParaRPr lang="ru-RU" sz="3200" b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143248"/>
            <a:ext cx="8715436" cy="3286148"/>
          </a:xfrm>
          <a:prstGeom prst="roundRect">
            <a:avLst/>
          </a:prstGeom>
          <a:solidFill>
            <a:srgbClr val="CCFFFF"/>
          </a:solidFill>
          <a:ln>
            <a:solidFill>
              <a:srgbClr val="DDDDD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rgbClr val="1F7BA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ПРЕДМЕТ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Модель формирования </a:t>
            </a:r>
            <a:r>
              <a:rPr lang="ru-RU" sz="3200" b="1" dirty="0" err="1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тьюторской</a:t>
            </a:r>
            <a:r>
              <a:rPr lang="ru-RU" sz="3200" b="1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позиции как фактора профессионального развития педагогов на основе технологии </a:t>
            </a:r>
            <a:r>
              <a:rPr lang="ru-RU" sz="3200" b="1" dirty="0" err="1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геймификации</a:t>
            </a:r>
            <a:r>
              <a:rPr lang="ru-RU" sz="3200" b="1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условиях научно-методического сопровождения</a:t>
            </a:r>
          </a:p>
          <a:p>
            <a:pPr algn="ctr">
              <a:buNone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2" y="357166"/>
            <a:ext cx="1225977" cy="1213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5469" y="285728"/>
            <a:ext cx="83127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71866" y="3857628"/>
            <a:ext cx="8529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285728"/>
            <a:ext cx="4286280" cy="2000264"/>
          </a:xfrm>
          <a:prstGeom prst="round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ln w="12700">
                <a:solidFill>
                  <a:srgbClr val="1F7BA9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Разработать и апробировать </a:t>
            </a:r>
          </a:p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модель</a:t>
            </a:r>
            <a:endParaRPr lang="ru-RU" sz="3200" b="1" dirty="0" smtClean="0">
              <a:ln w="12700">
                <a:solidFill>
                  <a:srgbClr val="DDDDDD"/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2" y="357166"/>
            <a:ext cx="1225977" cy="12137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85728"/>
            <a:ext cx="15001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rgbClr val="1F7BA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ЦЕЛЬ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2571744"/>
            <a:ext cx="6643734" cy="2571768"/>
          </a:xfrm>
          <a:prstGeom prst="roundRect">
            <a:avLst/>
          </a:prstGeom>
          <a:solidFill>
            <a:srgbClr val="DDDDD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1F7BA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714620"/>
            <a:ext cx="8143932" cy="2400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повышение уровня мотивации педагогов к саморазвитию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</a:rPr>
              <a:t> </a:t>
            </a: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овладение педагогами новыми технологиями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cs typeface="Times New Roman" pitchFamily="18" charset="0"/>
              </a:rPr>
              <a:t>формирование </a:t>
            </a:r>
            <a:r>
              <a:rPr lang="ru-RU" sz="2000" dirty="0" err="1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cs typeface="Times New Roman" pitchFamily="18" charset="0"/>
              </a:rPr>
              <a:t>тьюторской</a:t>
            </a: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cs typeface="Times New Roman" pitchFamily="18" charset="0"/>
              </a:rPr>
              <a:t> позиции педагогов</a:t>
            </a:r>
            <a:endParaRPr lang="ru-RU" sz="2000" dirty="0" smtClean="0">
              <a:ln w="3175">
                <a:solidFill>
                  <a:srgbClr val="1F7BA9"/>
                </a:solidFill>
                <a:prstDash val="solid"/>
              </a:ln>
              <a:solidFill>
                <a:srgbClr val="1F7BA9"/>
              </a:solidFill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освоение учителями новых функций </a:t>
            </a:r>
            <a:endParaRPr lang="ru-RU" sz="2000" dirty="0" smtClean="0">
              <a:ln w="3175">
                <a:solidFill>
                  <a:srgbClr val="1F7BA9"/>
                </a:solidFill>
                <a:prstDash val="solid"/>
              </a:ln>
              <a:solidFill>
                <a:srgbClr val="1F7BA9"/>
              </a:solidFill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3175">
                  <a:solidFill>
                    <a:srgbClr val="1F7BA9"/>
                  </a:solidFill>
                  <a:prstDash val="solid"/>
                </a:ln>
                <a:solidFill>
                  <a:srgbClr val="1F7BA9"/>
                </a:solidFill>
                <a:ea typeface="Times New Roman" pitchFamily="18" charset="0"/>
                <a:cs typeface="Times New Roman" pitchFamily="18" charset="0"/>
              </a:rPr>
              <a:t>интеграция  ресурсов МСО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5357826"/>
            <a:ext cx="8358246" cy="1000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500702"/>
            <a:ext cx="7929618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ПРОФЕССИОНАЛЬНОГО  УРОВНЯ </a:t>
            </a:r>
            <a:br>
              <a:rPr lang="ru-RU" sz="2400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2700">
                  <a:solidFill>
                    <a:srgbClr val="DDDDD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ПЕДАГОГОВ – УЧАСТНИКОВ ПРОЕКТА</a:t>
            </a:r>
            <a:endParaRPr lang="ru-RU" sz="2400" dirty="0">
              <a:ln w="12700">
                <a:solidFill>
                  <a:srgbClr val="DDDDDD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1213717" cy="121371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0"/>
            <a:ext cx="664373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Отчет 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 реализации проекта </a:t>
            </a:r>
            <a:b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краевой инновационной </a:t>
            </a:r>
            <a:r>
              <a:rPr kumimoji="0" lang="ru-RU" sz="2800" b="1" i="0" u="none" strike="noStrike" normalizeH="0" baseline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6666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площадки</a:t>
            </a:r>
            <a:endParaRPr kumimoji="0" lang="ru-RU" sz="2800" b="1" i="0" u="none" strike="noStrike" normalizeH="0" baseline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6666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074" name="Picture 2" descr="C:\Documents and Settings\Администратор\Рабочий стол\отчеты по КИПу\заставка иг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9699">
            <a:off x="250064" y="1942680"/>
            <a:ext cx="3197796" cy="227116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3500438"/>
          <a:ext cx="2266032" cy="3206768"/>
        </p:xfrm>
        <a:graphic>
          <a:graphicData uri="http://schemas.openxmlformats.org/presentationml/2006/ole">
            <p:oleObj spid="_x0000_s1026" name="Acrobat Document" r:id="rId5" imgW="5355000" imgH="7578000" progId="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9187" y="4714884"/>
            <a:ext cx="46748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00562" y="6550223"/>
            <a:ext cx="464343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КРАЕВОЙ СЕМИНАР  « ВВЕДЕНИЕ В ТЬЮТОРСТВО»</a:t>
            </a:r>
            <a:endParaRPr lang="ru-RU" sz="1400" b="1" dirty="0"/>
          </a:p>
        </p:txBody>
      </p:sp>
      <p:pic>
        <p:nvPicPr>
          <p:cNvPr id="14" name="Рисунок 13" descr="D:\Мои документы\КИП\отчеты по КИПу\20\Новая папка\20190729_09382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25402">
            <a:off x="190566" y="4476823"/>
            <a:ext cx="1923533" cy="192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20894832">
            <a:off x="402461" y="6329124"/>
            <a:ext cx="1920307" cy="3231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ЛУТ -2019, г.Томск</a:t>
            </a:r>
            <a:endParaRPr lang="ru-RU" sz="1500" dirty="0"/>
          </a:p>
        </p:txBody>
      </p:sp>
      <p:pic>
        <p:nvPicPr>
          <p:cNvPr id="11" name="Рисунок 10" descr="D:\Мои документы\КИП\отчеты по КИПу\20\Новая папка\20181031_0935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17518">
            <a:off x="6225185" y="2264213"/>
            <a:ext cx="2713446" cy="18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Администратор\Мои документы\Downloads\DSC_7050 копия надпись, стёр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1714488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21111956">
            <a:off x="3588846" y="4187247"/>
            <a:ext cx="5715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ДОПОЛНИТЕЛЬНАЯ ПРОФЕССИОНАЛЬНАЯ ПРОГРАММА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ПОВЫШЕНИЯ КВАЛИФИКАЦИИ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«ВВЕДЕНИЕ В ТЕОРИЮ И ПРАКТИКУ ТЬЮТОРСТВА»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D:\Мои документы\ТЬЮТОРЫ ЦРО\ЛУТ 2020\2 Фото ЛУТ 2020\23-24 07 20\IMG-20200724-WA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09543">
            <a:off x="2511837" y="4182442"/>
            <a:ext cx="1660916" cy="22145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799216">
            <a:off x="2341830" y="5959219"/>
            <a:ext cx="1681166" cy="5539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ЛУТ -</a:t>
            </a:r>
            <a:r>
              <a:rPr lang="ru-RU" sz="1500" dirty="0" smtClean="0"/>
              <a:t>2020, г.Геленджик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42852"/>
          <a:ext cx="650085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286388"/>
            <a:ext cx="1213717" cy="1213717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7072330" y="4143380"/>
            <a:ext cx="1926780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2017- 2020</a:t>
            </a: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cap="none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142852"/>
            <a:ext cx="17145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Й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b="1" spc="300" dirty="0" smtClean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139" y="4569159"/>
            <a:ext cx="1094861" cy="135927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3" name="Picture 2" descr="G:\логотип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546" y="3623791"/>
            <a:ext cx="1085919" cy="1038112"/>
          </a:xfrm>
          <a:prstGeom prst="rect">
            <a:avLst/>
          </a:prstGeom>
          <a:noFill/>
        </p:spPr>
      </p:pic>
      <p:grpSp>
        <p:nvGrpSpPr>
          <p:cNvPr id="2" name="Circle B"/>
          <p:cNvGrpSpPr/>
          <p:nvPr/>
        </p:nvGrpSpPr>
        <p:grpSpPr>
          <a:xfrm>
            <a:off x="5613236" y="3276657"/>
            <a:ext cx="1252538" cy="1665816"/>
            <a:chOff x="5327650" y="1613694"/>
            <a:chExt cx="1252538" cy="124936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5634038" y="1785144"/>
              <a:ext cx="152400" cy="889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1" y="0"/>
                </a:cxn>
              </a:cxnLst>
              <a:rect l="0" t="0" r="r" b="b"/>
              <a:pathLst>
                <a:path w="101" h="60">
                  <a:moveTo>
                    <a:pt x="0" y="60"/>
                  </a:moveTo>
                  <a:cubicBezTo>
                    <a:pt x="29" y="35"/>
                    <a:pt x="63" y="14"/>
                    <a:pt x="101" y="0"/>
                  </a:cubicBez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5492750" y="1943894"/>
              <a:ext cx="77788" cy="147637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52" y="0"/>
                </a:cxn>
              </a:cxnLst>
              <a:rect l="0" t="0" r="r" b="b"/>
              <a:pathLst>
                <a:path w="52" h="99">
                  <a:moveTo>
                    <a:pt x="0" y="99"/>
                  </a:moveTo>
                  <a:cubicBezTo>
                    <a:pt x="11" y="63"/>
                    <a:pt x="29" y="30"/>
                    <a:pt x="52" y="0"/>
                  </a:cubicBez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5327650" y="1613694"/>
              <a:ext cx="1252538" cy="1249362"/>
            </a:xfrm>
            <a:custGeom>
              <a:avLst/>
              <a:gdLst/>
              <a:ahLst/>
              <a:cxnLst>
                <a:cxn ang="0">
                  <a:pos x="64" y="531"/>
                </a:cxn>
                <a:cxn ang="0">
                  <a:pos x="302" y="63"/>
                </a:cxn>
                <a:cxn ang="0">
                  <a:pos x="771" y="302"/>
                </a:cxn>
                <a:cxn ang="0">
                  <a:pos x="532" y="770"/>
                </a:cxn>
                <a:cxn ang="0">
                  <a:pos x="64" y="531"/>
                </a:cxn>
              </a:cxnLst>
              <a:rect l="0" t="0" r="r" b="b"/>
              <a:pathLst>
                <a:path w="834" h="833">
                  <a:moveTo>
                    <a:pt x="64" y="531"/>
                  </a:moveTo>
                  <a:cubicBezTo>
                    <a:pt x="0" y="336"/>
                    <a:pt x="107" y="126"/>
                    <a:pt x="302" y="63"/>
                  </a:cubicBezTo>
                  <a:cubicBezTo>
                    <a:pt x="498" y="0"/>
                    <a:pt x="707" y="106"/>
                    <a:pt x="771" y="302"/>
                  </a:cubicBezTo>
                  <a:cubicBezTo>
                    <a:pt x="834" y="497"/>
                    <a:pt x="727" y="706"/>
                    <a:pt x="532" y="770"/>
                  </a:cubicBezTo>
                  <a:cubicBezTo>
                    <a:pt x="337" y="833"/>
                    <a:pt x="127" y="727"/>
                    <a:pt x="64" y="531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Secondary lines B"/>
          <p:cNvGrpSpPr/>
          <p:nvPr/>
        </p:nvGrpSpPr>
        <p:grpSpPr>
          <a:xfrm rot="1669118">
            <a:off x="4595562" y="2825462"/>
            <a:ext cx="2464205" cy="2136415"/>
            <a:chOff x="4464050" y="1496219"/>
            <a:chExt cx="2152650" cy="1349374"/>
          </a:xfrm>
        </p:grpSpPr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218238" y="2790031"/>
              <a:ext cx="100013" cy="5556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7"/>
                </a:cxn>
              </a:cxnLst>
              <a:rect l="0" t="0" r="r" b="b"/>
              <a:pathLst>
                <a:path w="67" h="37">
                  <a:moveTo>
                    <a:pt x="67" y="0"/>
                  </a:moveTo>
                  <a:cubicBezTo>
                    <a:pt x="46" y="14"/>
                    <a:pt x="24" y="27"/>
                    <a:pt x="0" y="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6396038" y="2694781"/>
              <a:ext cx="36513" cy="381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7" y="9"/>
                    <a:pt x="8" y="17"/>
                    <a:pt x="0" y="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6502400" y="2277269"/>
              <a:ext cx="114300" cy="3333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222"/>
                </a:cxn>
              </a:cxnLst>
              <a:rect l="0" t="0" r="r" b="b"/>
              <a:pathLst>
                <a:path w="76" h="222">
                  <a:moveTo>
                    <a:pt x="76" y="0"/>
                  </a:moveTo>
                  <a:cubicBezTo>
                    <a:pt x="71" y="80"/>
                    <a:pt x="44" y="157"/>
                    <a:pt x="0" y="22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491038" y="1496219"/>
              <a:ext cx="2093913" cy="536575"/>
            </a:xfrm>
            <a:custGeom>
              <a:avLst/>
              <a:gdLst/>
              <a:ahLst/>
              <a:cxnLst>
                <a:cxn ang="0">
                  <a:pos x="1395" y="358"/>
                </a:cxn>
                <a:cxn ang="0">
                  <a:pos x="839" y="75"/>
                </a:cxn>
                <a:cxn ang="0">
                  <a:pos x="0" y="348"/>
                </a:cxn>
              </a:cxnLst>
              <a:rect l="0" t="0" r="r" b="b"/>
              <a:pathLst>
                <a:path w="1395" h="358">
                  <a:moveTo>
                    <a:pt x="1395" y="358"/>
                  </a:moveTo>
                  <a:cubicBezTo>
                    <a:pt x="1319" y="127"/>
                    <a:pt x="1071" y="0"/>
                    <a:pt x="839" y="75"/>
                  </a:cubicBez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6556375" y="2005806"/>
              <a:ext cx="55563" cy="55562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14" y="3"/>
                </a:cxn>
                <a:cxn ang="0">
                  <a:pos x="34" y="13"/>
                </a:cxn>
                <a:cxn ang="0">
                  <a:pos x="24" y="34"/>
                </a:cxn>
                <a:cxn ang="0">
                  <a:pos x="3" y="23"/>
                </a:cxn>
              </a:cxnLst>
              <a:rect l="0" t="0" r="r" b="b"/>
              <a:pathLst>
                <a:path w="37" h="37">
                  <a:moveTo>
                    <a:pt x="3" y="23"/>
                  </a:moveTo>
                  <a:cubicBezTo>
                    <a:pt x="0" y="15"/>
                    <a:pt x="5" y="5"/>
                    <a:pt x="14" y="3"/>
                  </a:cubicBezTo>
                  <a:cubicBezTo>
                    <a:pt x="22" y="0"/>
                    <a:pt x="31" y="4"/>
                    <a:pt x="34" y="13"/>
                  </a:cubicBezTo>
                  <a:cubicBezTo>
                    <a:pt x="37" y="22"/>
                    <a:pt x="32" y="31"/>
                    <a:pt x="24" y="34"/>
                  </a:cubicBezTo>
                  <a:cubicBezTo>
                    <a:pt x="15" y="37"/>
                    <a:pt x="6" y="32"/>
                    <a:pt x="3" y="2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464050" y="1989931"/>
              <a:ext cx="55563" cy="55562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3" y="3"/>
                </a:cxn>
                <a:cxn ang="0">
                  <a:pos x="34" y="14"/>
                </a:cxn>
                <a:cxn ang="0">
                  <a:pos x="23" y="34"/>
                </a:cxn>
                <a:cxn ang="0">
                  <a:pos x="3" y="24"/>
                </a:cxn>
              </a:cxnLst>
              <a:rect l="0" t="0" r="r" b="b"/>
              <a:pathLst>
                <a:path w="37" h="37">
                  <a:moveTo>
                    <a:pt x="3" y="24"/>
                  </a:moveTo>
                  <a:cubicBezTo>
                    <a:pt x="0" y="15"/>
                    <a:pt x="4" y="6"/>
                    <a:pt x="13" y="3"/>
                  </a:cubicBezTo>
                  <a:cubicBezTo>
                    <a:pt x="22" y="0"/>
                    <a:pt x="31" y="5"/>
                    <a:pt x="34" y="14"/>
                  </a:cubicBezTo>
                  <a:cubicBezTo>
                    <a:pt x="37" y="22"/>
                    <a:pt x="32" y="31"/>
                    <a:pt x="23" y="34"/>
                  </a:cubicBezTo>
                  <a:cubicBezTo>
                    <a:pt x="15" y="37"/>
                    <a:pt x="5" y="32"/>
                    <a:pt x="3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Circle D"/>
          <p:cNvGrpSpPr/>
          <p:nvPr/>
        </p:nvGrpSpPr>
        <p:grpSpPr>
          <a:xfrm>
            <a:off x="1320268" y="4354417"/>
            <a:ext cx="1265238" cy="1686983"/>
            <a:chOff x="3149600" y="3183731"/>
            <a:chExt cx="1265238" cy="12652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186238" y="3921919"/>
              <a:ext cx="68263" cy="1619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8"/>
                </a:cxn>
              </a:cxnLst>
              <a:rect l="0" t="0" r="r" b="b"/>
              <a:pathLst>
                <a:path w="46" h="108">
                  <a:moveTo>
                    <a:pt x="46" y="0"/>
                  </a:moveTo>
                  <a:cubicBezTo>
                    <a:pt x="38" y="38"/>
                    <a:pt x="23" y="74"/>
                    <a:pt x="0" y="108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241800" y="3663156"/>
              <a:ext cx="26988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10"/>
                </a:cxn>
              </a:cxnLst>
              <a:rect l="0" t="0" r="r" b="b"/>
              <a:pathLst>
                <a:path w="18" h="110">
                  <a:moveTo>
                    <a:pt x="0" y="0"/>
                  </a:moveTo>
                  <a:cubicBezTo>
                    <a:pt x="12" y="35"/>
                    <a:pt x="18" y="73"/>
                    <a:pt x="17" y="11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3149600" y="3183731"/>
              <a:ext cx="1265238" cy="1265237"/>
            </a:xfrm>
            <a:custGeom>
              <a:avLst/>
              <a:gdLst/>
              <a:ahLst/>
              <a:cxnLst>
                <a:cxn ang="0">
                  <a:pos x="640" y="121"/>
                </a:cxn>
                <a:cxn ang="0">
                  <a:pos x="722" y="640"/>
                </a:cxn>
                <a:cxn ang="0">
                  <a:pos x="203" y="722"/>
                </a:cxn>
                <a:cxn ang="0">
                  <a:pos x="121" y="203"/>
                </a:cxn>
                <a:cxn ang="0">
                  <a:pos x="640" y="121"/>
                </a:cxn>
              </a:cxnLst>
              <a:rect l="0" t="0" r="r" b="b"/>
              <a:pathLst>
                <a:path w="843" h="843">
                  <a:moveTo>
                    <a:pt x="640" y="121"/>
                  </a:moveTo>
                  <a:cubicBezTo>
                    <a:pt x="806" y="242"/>
                    <a:pt x="843" y="474"/>
                    <a:pt x="722" y="640"/>
                  </a:cubicBezTo>
                  <a:cubicBezTo>
                    <a:pt x="601" y="806"/>
                    <a:pt x="369" y="843"/>
                    <a:pt x="203" y="722"/>
                  </a:cubicBezTo>
                  <a:cubicBezTo>
                    <a:pt x="37" y="602"/>
                    <a:pt x="0" y="369"/>
                    <a:pt x="121" y="203"/>
                  </a:cubicBezTo>
                  <a:cubicBezTo>
                    <a:pt x="241" y="37"/>
                    <a:pt x="474" y="0"/>
                    <a:pt x="640" y="121"/>
                  </a:cubicBezTo>
                  <a:close/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Secondary lines D"/>
          <p:cNvGrpSpPr/>
          <p:nvPr/>
        </p:nvGrpSpPr>
        <p:grpSpPr>
          <a:xfrm rot="2052185">
            <a:off x="1150571" y="4191246"/>
            <a:ext cx="2374959" cy="2533587"/>
            <a:chOff x="3121025" y="3107531"/>
            <a:chExt cx="2003426" cy="1458913"/>
          </a:xfrm>
        </p:grpSpPr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3162300" y="3479006"/>
              <a:ext cx="50800" cy="10477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34" y="0"/>
                </a:cxn>
              </a:cxnLst>
              <a:rect l="0" t="0" r="r" b="b"/>
              <a:pathLst>
                <a:path w="34" h="70">
                  <a:moveTo>
                    <a:pt x="0" y="70"/>
                  </a:moveTo>
                  <a:cubicBezTo>
                    <a:pt x="9" y="46"/>
                    <a:pt x="20" y="23"/>
                    <a:pt x="3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3125788" y="3674269"/>
              <a:ext cx="11113" cy="52387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7" y="0"/>
                </a:cxn>
              </a:cxnLst>
              <a:rect l="0" t="0" r="r" b="b"/>
              <a:pathLst>
                <a:path w="7" h="35">
                  <a:moveTo>
                    <a:pt x="0" y="35"/>
                  </a:moveTo>
                  <a:cubicBezTo>
                    <a:pt x="2" y="24"/>
                    <a:pt x="4" y="12"/>
                    <a:pt x="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3121025" y="3837781"/>
              <a:ext cx="103188" cy="336550"/>
            </a:xfrm>
            <a:custGeom>
              <a:avLst/>
              <a:gdLst/>
              <a:ahLst/>
              <a:cxnLst>
                <a:cxn ang="0">
                  <a:pos x="69" y="224"/>
                </a:cxn>
                <a:cxn ang="0">
                  <a:pos x="0" y="0"/>
                </a:cxn>
              </a:cxnLst>
              <a:rect l="0" t="0" r="r" b="b"/>
              <a:pathLst>
                <a:path w="69" h="224">
                  <a:moveTo>
                    <a:pt x="69" y="224"/>
                  </a:moveTo>
                  <a:cubicBezTo>
                    <a:pt x="26" y="156"/>
                    <a:pt x="2" y="7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3392488" y="3134519"/>
              <a:ext cx="1704975" cy="1431925"/>
            </a:xfrm>
            <a:custGeom>
              <a:avLst/>
              <a:gdLst/>
              <a:ahLst/>
              <a:cxnLst>
                <a:cxn ang="0">
                  <a:pos x="0" y="811"/>
                </a:cxn>
                <a:cxn ang="0">
                  <a:pos x="616" y="714"/>
                </a:cxn>
                <a:cxn ang="0">
                  <a:pos x="1135" y="0"/>
                </a:cxn>
              </a:cxnLst>
              <a:rect l="0" t="0" r="r" b="b"/>
              <a:pathLst>
                <a:path w="1135" h="954">
                  <a:moveTo>
                    <a:pt x="0" y="811"/>
                  </a:moveTo>
                  <a:cubicBezTo>
                    <a:pt x="197" y="954"/>
                    <a:pt x="473" y="911"/>
                    <a:pt x="616" y="714"/>
                  </a:cubicBezTo>
                  <a:cubicBezTo>
                    <a:pt x="1135" y="0"/>
                    <a:pt x="1135" y="0"/>
                    <a:pt x="1135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3365500" y="4323556"/>
              <a:ext cx="55563" cy="55562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2" y="28"/>
                </a:cxn>
                <a:cxn ang="0">
                  <a:pos x="9" y="32"/>
                </a:cxn>
                <a:cxn ang="0">
                  <a:pos x="5" y="9"/>
                </a:cxn>
                <a:cxn ang="0">
                  <a:pos x="28" y="5"/>
                </a:cxn>
              </a:cxnLst>
              <a:rect l="0" t="0" r="r" b="b"/>
              <a:pathLst>
                <a:path w="37" h="37">
                  <a:moveTo>
                    <a:pt x="28" y="5"/>
                  </a:moveTo>
                  <a:cubicBezTo>
                    <a:pt x="35" y="10"/>
                    <a:pt x="37" y="21"/>
                    <a:pt x="32" y="28"/>
                  </a:cubicBezTo>
                  <a:cubicBezTo>
                    <a:pt x="26" y="35"/>
                    <a:pt x="16" y="37"/>
                    <a:pt x="9" y="32"/>
                  </a:cubicBezTo>
                  <a:cubicBezTo>
                    <a:pt x="1" y="26"/>
                    <a:pt x="0" y="16"/>
                    <a:pt x="5" y="9"/>
                  </a:cubicBezTo>
                  <a:cubicBezTo>
                    <a:pt x="10" y="1"/>
                    <a:pt x="21" y="0"/>
                    <a:pt x="28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5068888" y="3107531"/>
              <a:ext cx="55563" cy="55562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2" y="28"/>
                </a:cxn>
                <a:cxn ang="0">
                  <a:pos x="9" y="32"/>
                </a:cxn>
                <a:cxn ang="0">
                  <a:pos x="5" y="9"/>
                </a:cxn>
                <a:cxn ang="0">
                  <a:pos x="28" y="5"/>
                </a:cxn>
              </a:cxnLst>
              <a:rect l="0" t="0" r="r" b="b"/>
              <a:pathLst>
                <a:path w="37" h="37">
                  <a:moveTo>
                    <a:pt x="28" y="5"/>
                  </a:moveTo>
                  <a:cubicBezTo>
                    <a:pt x="36" y="10"/>
                    <a:pt x="37" y="21"/>
                    <a:pt x="32" y="28"/>
                  </a:cubicBezTo>
                  <a:cubicBezTo>
                    <a:pt x="27" y="35"/>
                    <a:pt x="16" y="37"/>
                    <a:pt x="9" y="32"/>
                  </a:cubicBezTo>
                  <a:cubicBezTo>
                    <a:pt x="2" y="26"/>
                    <a:pt x="0" y="16"/>
                    <a:pt x="5" y="9"/>
                  </a:cubicBezTo>
                  <a:cubicBezTo>
                    <a:pt x="11" y="1"/>
                    <a:pt x="21" y="0"/>
                    <a:pt x="28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Circle A"/>
          <p:cNvGrpSpPr/>
          <p:nvPr/>
        </p:nvGrpSpPr>
        <p:grpSpPr>
          <a:xfrm>
            <a:off x="3625933" y="721927"/>
            <a:ext cx="1117600" cy="1488016"/>
            <a:chOff x="4052888" y="705644"/>
            <a:chExt cx="1117600" cy="11160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129088" y="1285081"/>
              <a:ext cx="38100" cy="169862"/>
            </a:xfrm>
            <a:custGeom>
              <a:avLst/>
              <a:gdLst/>
              <a:ahLst/>
              <a:cxnLst>
                <a:cxn ang="0">
                  <a:pos x="26" y="114"/>
                </a:cxn>
                <a:cxn ang="0">
                  <a:pos x="0" y="0"/>
                </a:cxn>
              </a:cxnLst>
              <a:rect l="0" t="0" r="r" b="b"/>
              <a:pathLst>
                <a:path w="26" h="114">
                  <a:moveTo>
                    <a:pt x="26" y="114"/>
                  </a:moveTo>
                  <a:cubicBezTo>
                    <a:pt x="11" y="79"/>
                    <a:pt x="2" y="4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213225" y="1535906"/>
              <a:ext cx="115888" cy="120650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0" y="0"/>
                </a:cxn>
              </a:cxnLst>
              <a:rect l="0" t="0" r="r" b="b"/>
              <a:pathLst>
                <a:path w="78" h="80">
                  <a:moveTo>
                    <a:pt x="78" y="80"/>
                  </a:moveTo>
                  <a:cubicBezTo>
                    <a:pt x="48" y="58"/>
                    <a:pt x="21" y="31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auto">
            <a:xfrm>
              <a:off x="4052888" y="705644"/>
              <a:ext cx="1117600" cy="1116012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Secondary lines A"/>
          <p:cNvGrpSpPr/>
          <p:nvPr/>
        </p:nvGrpSpPr>
        <p:grpSpPr>
          <a:xfrm rot="577169">
            <a:off x="3335004" y="477886"/>
            <a:ext cx="1619593" cy="2930105"/>
            <a:chOff x="3925888" y="577056"/>
            <a:chExt cx="1344613" cy="2035175"/>
          </a:xfrm>
        </p:grpSpPr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5249863" y="1086644"/>
              <a:ext cx="20638" cy="114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76"/>
                </a:cxn>
              </a:cxnLst>
              <a:rect l="0" t="0" r="r" b="b"/>
              <a:pathLst>
                <a:path w="14" h="76">
                  <a:moveTo>
                    <a:pt x="0" y="0"/>
                  </a:moveTo>
                  <a:cubicBezTo>
                    <a:pt x="7" y="25"/>
                    <a:pt x="12" y="50"/>
                    <a:pt x="14" y="7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194300" y="950119"/>
              <a:ext cx="2381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2"/>
                </a:cxn>
              </a:cxnLst>
              <a:rect l="0" t="0" r="r" b="b"/>
              <a:pathLst>
                <a:path w="16" h="32">
                  <a:moveTo>
                    <a:pt x="0" y="0"/>
                  </a:moveTo>
                  <a:cubicBezTo>
                    <a:pt x="6" y="10"/>
                    <a:pt x="11" y="21"/>
                    <a:pt x="16" y="3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851400" y="646906"/>
              <a:ext cx="282575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141"/>
                </a:cxn>
              </a:cxnLst>
              <a:rect l="0" t="0" r="r" b="b"/>
              <a:pathLst>
                <a:path w="188" h="141">
                  <a:moveTo>
                    <a:pt x="0" y="0"/>
                  </a:moveTo>
                  <a:cubicBezTo>
                    <a:pt x="75" y="29"/>
                    <a:pt x="140" y="78"/>
                    <a:pt x="188" y="14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3949700" y="600869"/>
              <a:ext cx="661988" cy="1985962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0" y="441"/>
                </a:cxn>
                <a:cxn ang="0">
                  <a:pos x="0" y="1323"/>
                </a:cxn>
              </a:cxnLst>
              <a:rect l="0" t="0" r="r" b="b"/>
              <a:pathLst>
                <a:path w="441" h="1323">
                  <a:moveTo>
                    <a:pt x="441" y="0"/>
                  </a:moveTo>
                  <a:cubicBezTo>
                    <a:pt x="197" y="0"/>
                    <a:pt x="0" y="197"/>
                    <a:pt x="0" y="441"/>
                  </a:cubicBezTo>
                  <a:cubicBezTo>
                    <a:pt x="0" y="1323"/>
                    <a:pt x="0" y="1323"/>
                    <a:pt x="0" y="132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auto">
            <a:xfrm>
              <a:off x="4587875" y="577056"/>
              <a:ext cx="47625" cy="492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auto">
            <a:xfrm>
              <a:off x="3925888" y="2561431"/>
              <a:ext cx="49213" cy="5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" name="Dashed circle"/>
          <p:cNvSpPr/>
          <p:nvPr/>
        </p:nvSpPr>
        <p:spPr>
          <a:xfrm>
            <a:off x="3286116" y="2786058"/>
            <a:ext cx="2064043" cy="2313812"/>
          </a:xfrm>
          <a:prstGeom prst="ellipse">
            <a:avLst/>
          </a:prstGeom>
          <a:solidFill>
            <a:srgbClr val="CCCCFF">
              <a:alpha val="12157"/>
            </a:srgbClr>
          </a:solidFill>
          <a:ln w="12700" cap="rnd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Lines"/>
          <p:cNvGrpSpPr/>
          <p:nvPr/>
        </p:nvGrpSpPr>
        <p:grpSpPr>
          <a:xfrm>
            <a:off x="4858469" y="635300"/>
            <a:ext cx="1534401" cy="232561"/>
            <a:chOff x="5915721" y="1153626"/>
            <a:chExt cx="845070" cy="90084"/>
          </a:xfrm>
        </p:grpSpPr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6683921" y="1243710"/>
              <a:ext cx="76870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>
              <a:off x="5915721" y="1243710"/>
              <a:ext cx="77373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Line 6"/>
            <p:cNvSpPr>
              <a:spLocks noChangeShapeType="1"/>
            </p:cNvSpPr>
            <p:nvPr/>
          </p:nvSpPr>
          <p:spPr bwMode="auto">
            <a:xfrm>
              <a:off x="6149849" y="1153626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Lines"/>
          <p:cNvGrpSpPr/>
          <p:nvPr/>
        </p:nvGrpSpPr>
        <p:grpSpPr>
          <a:xfrm>
            <a:off x="680841" y="3023704"/>
            <a:ext cx="1253766" cy="194288"/>
            <a:chOff x="5915721" y="1153626"/>
            <a:chExt cx="845070" cy="90084"/>
          </a:xfrm>
        </p:grpSpPr>
        <p:sp>
          <p:nvSpPr>
            <p:cNvPr id="202" name="Line 4"/>
            <p:cNvSpPr>
              <a:spLocks noChangeShapeType="1"/>
            </p:cNvSpPr>
            <p:nvPr/>
          </p:nvSpPr>
          <p:spPr bwMode="auto">
            <a:xfrm>
              <a:off x="6683921" y="1243710"/>
              <a:ext cx="76870" cy="0"/>
            </a:xfrm>
            <a:prstGeom prst="line">
              <a:avLst/>
            </a:prstGeom>
            <a:noFill/>
            <a:ln w="12700" cap="rnd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3" name="Line 5"/>
            <p:cNvSpPr>
              <a:spLocks noChangeShapeType="1"/>
            </p:cNvSpPr>
            <p:nvPr/>
          </p:nvSpPr>
          <p:spPr bwMode="auto">
            <a:xfrm>
              <a:off x="5915721" y="1243710"/>
              <a:ext cx="77373" cy="0"/>
            </a:xfrm>
            <a:prstGeom prst="line">
              <a:avLst/>
            </a:prstGeom>
            <a:noFill/>
            <a:ln w="12700" cap="rnd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" name="Line 6"/>
            <p:cNvSpPr>
              <a:spLocks noChangeShapeType="1"/>
            </p:cNvSpPr>
            <p:nvPr/>
          </p:nvSpPr>
          <p:spPr bwMode="auto">
            <a:xfrm>
              <a:off x="6149850" y="1153626"/>
              <a:ext cx="373622" cy="0"/>
            </a:xfrm>
            <a:prstGeom prst="line">
              <a:avLst/>
            </a:prstGeom>
            <a:noFill/>
            <a:ln w="12700" cap="rnd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Lines"/>
          <p:cNvGrpSpPr/>
          <p:nvPr/>
        </p:nvGrpSpPr>
        <p:grpSpPr>
          <a:xfrm>
            <a:off x="7136820" y="4530105"/>
            <a:ext cx="1253766" cy="193159"/>
            <a:chOff x="5915721" y="1154150"/>
            <a:chExt cx="845070" cy="89560"/>
          </a:xfrm>
        </p:grpSpPr>
        <p:sp>
          <p:nvSpPr>
            <p:cNvPr id="216" name="Line 4"/>
            <p:cNvSpPr>
              <a:spLocks noChangeShapeType="1"/>
            </p:cNvSpPr>
            <p:nvPr/>
          </p:nvSpPr>
          <p:spPr bwMode="auto">
            <a:xfrm>
              <a:off x="6683921" y="1243710"/>
              <a:ext cx="76870" cy="0"/>
            </a:xfrm>
            <a:prstGeom prst="line">
              <a:avLst/>
            </a:pr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Line 5"/>
            <p:cNvSpPr>
              <a:spLocks noChangeShapeType="1"/>
            </p:cNvSpPr>
            <p:nvPr/>
          </p:nvSpPr>
          <p:spPr bwMode="auto">
            <a:xfrm>
              <a:off x="5915721" y="1243710"/>
              <a:ext cx="77373" cy="0"/>
            </a:xfrm>
            <a:prstGeom prst="line">
              <a:avLst/>
            </a:pr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Line 6"/>
            <p:cNvSpPr>
              <a:spLocks noChangeShapeType="1"/>
            </p:cNvSpPr>
            <p:nvPr/>
          </p:nvSpPr>
          <p:spPr bwMode="auto">
            <a:xfrm>
              <a:off x="6149849" y="1154150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0" name="Прямоугольник 219"/>
          <p:cNvSpPr/>
          <p:nvPr/>
        </p:nvSpPr>
        <p:spPr>
          <a:xfrm>
            <a:off x="3542223" y="1319265"/>
            <a:ext cx="10667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" name="Picture 3" descr="D:\Гупалова 15-19\15 Разное\ЛОГОТИПЫ\Логотип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00372"/>
            <a:ext cx="1744156" cy="1607817"/>
          </a:xfrm>
          <a:prstGeom prst="rect">
            <a:avLst/>
          </a:prstGeom>
          <a:noFill/>
        </p:spPr>
      </p:pic>
      <p:pic>
        <p:nvPicPr>
          <p:cNvPr id="12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270" y="947167"/>
            <a:ext cx="908872" cy="1094685"/>
          </a:xfrm>
          <a:prstGeom prst="rect">
            <a:avLst/>
          </a:prstGeom>
          <a:noFill/>
        </p:spPr>
      </p:pic>
      <p:sp>
        <p:nvSpPr>
          <p:cNvPr id="86" name="Ultimate"/>
          <p:cNvSpPr>
            <a:spLocks noChangeArrowheads="1"/>
          </p:cNvSpPr>
          <p:nvPr/>
        </p:nvSpPr>
        <p:spPr bwMode="auto">
          <a:xfrm>
            <a:off x="0" y="3500438"/>
            <a:ext cx="2965704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solidFill>
                  <a:srgbClr val="002060"/>
                </a:solidFill>
                <a:latin typeface="Nexa Bold" pitchFamily="50" charset="0"/>
              </a:rPr>
              <a:t>Региональное отделение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МОО</a:t>
            </a:r>
            <a:r>
              <a:rPr kumimoji="0" lang="ru-RU" altLang="ru-RU" sz="14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«Межрегиональная </a:t>
            </a:r>
            <a:r>
              <a:rPr kumimoji="0" lang="ru-RU" altLang="ru-RU" sz="1400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тьюторская</a:t>
            </a:r>
            <a:r>
              <a:rPr kumimoji="0" lang="ru-RU" altLang="ru-RU" sz="14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ассоциация»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 </a:t>
            </a:r>
          </a:p>
        </p:txBody>
      </p:sp>
      <p:sp>
        <p:nvSpPr>
          <p:cNvPr id="89" name="Ultimate"/>
          <p:cNvSpPr>
            <a:spLocks noChangeArrowheads="1"/>
          </p:cNvSpPr>
          <p:nvPr/>
        </p:nvSpPr>
        <p:spPr bwMode="auto">
          <a:xfrm>
            <a:off x="866834" y="3054777"/>
            <a:ext cx="881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2020</a:t>
            </a:r>
          </a:p>
        </p:txBody>
      </p:sp>
      <p:sp>
        <p:nvSpPr>
          <p:cNvPr id="90" name="Ultimate"/>
          <p:cNvSpPr>
            <a:spLocks noChangeArrowheads="1"/>
          </p:cNvSpPr>
          <p:nvPr/>
        </p:nvSpPr>
        <p:spPr bwMode="auto">
          <a:xfrm>
            <a:off x="5190244" y="635299"/>
            <a:ext cx="881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2017</a:t>
            </a:r>
          </a:p>
        </p:txBody>
      </p:sp>
      <p:sp>
        <p:nvSpPr>
          <p:cNvPr id="91" name="Ultimate"/>
          <p:cNvSpPr>
            <a:spLocks noChangeArrowheads="1"/>
          </p:cNvSpPr>
          <p:nvPr/>
        </p:nvSpPr>
        <p:spPr bwMode="auto">
          <a:xfrm>
            <a:off x="7295281" y="4594530"/>
            <a:ext cx="881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2019</a:t>
            </a:r>
          </a:p>
        </p:txBody>
      </p:sp>
      <p:sp>
        <p:nvSpPr>
          <p:cNvPr id="92" name="Ultimate"/>
          <p:cNvSpPr>
            <a:spLocks noChangeArrowheads="1"/>
          </p:cNvSpPr>
          <p:nvPr/>
        </p:nvSpPr>
        <p:spPr bwMode="auto">
          <a:xfrm>
            <a:off x="1000100" y="2500306"/>
            <a:ext cx="78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solidFill>
                  <a:srgbClr val="002060"/>
                </a:solidFill>
                <a:latin typeface="Nexa Bold" pitchFamily="50" charset="0"/>
              </a:rPr>
              <a:t>РО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exa Bold" pitchFamily="50" charset="0"/>
              <a:cs typeface="Arial" pitchFamily="34" charset="0"/>
            </a:endParaRPr>
          </a:p>
        </p:txBody>
      </p:sp>
      <p:sp>
        <p:nvSpPr>
          <p:cNvPr id="93" name="Ultimate"/>
          <p:cNvSpPr>
            <a:spLocks noChangeArrowheads="1"/>
          </p:cNvSpPr>
          <p:nvPr/>
        </p:nvSpPr>
        <p:spPr bwMode="auto">
          <a:xfrm>
            <a:off x="5180208" y="87070"/>
            <a:ext cx="78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solidFill>
                  <a:srgbClr val="002060"/>
                </a:solidFill>
                <a:latin typeface="Nexa Bold" pitchFamily="50" charset="0"/>
              </a:rPr>
              <a:t>КИП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exa Bold" pitchFamily="50" charset="0"/>
              <a:cs typeface="Arial" pitchFamily="34" charset="0"/>
            </a:endParaRPr>
          </a:p>
        </p:txBody>
      </p:sp>
      <p:sp>
        <p:nvSpPr>
          <p:cNvPr id="94" name="Ultimate"/>
          <p:cNvSpPr>
            <a:spLocks noChangeArrowheads="1"/>
          </p:cNvSpPr>
          <p:nvPr/>
        </p:nvSpPr>
        <p:spPr bwMode="auto">
          <a:xfrm>
            <a:off x="7388595" y="4013744"/>
            <a:ext cx="78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solidFill>
                  <a:srgbClr val="002060"/>
                </a:solidFill>
                <a:latin typeface="Nexa Bold" pitchFamily="50" charset="0"/>
              </a:rPr>
              <a:t>РС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exa Bold" pitchFamily="50" charset="0"/>
              <a:cs typeface="Arial" pitchFamily="34" charset="0"/>
            </a:endParaRPr>
          </a:p>
        </p:txBody>
      </p:sp>
      <p:sp>
        <p:nvSpPr>
          <p:cNvPr id="95" name="Ultimate"/>
          <p:cNvSpPr>
            <a:spLocks noChangeArrowheads="1"/>
          </p:cNvSpPr>
          <p:nvPr/>
        </p:nvSpPr>
        <p:spPr bwMode="auto">
          <a:xfrm>
            <a:off x="5180208" y="1036357"/>
            <a:ext cx="3670102" cy="14642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solidFill>
                  <a:srgbClr val="002060"/>
                </a:solidFill>
                <a:latin typeface="Nexa Bold" pitchFamily="50" charset="0"/>
              </a:rPr>
              <a:t>Краевая инновационная площадка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«Формирование </a:t>
            </a:r>
            <a:r>
              <a:rPr kumimoji="0" lang="ru-RU" altLang="ru-RU" sz="12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тьюторской</a:t>
            </a:r>
            <a:r>
              <a:rPr kumimoji="0" lang="ru-RU" altLang="ru-RU" sz="1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позиции на основе технологии </a:t>
            </a:r>
            <a:r>
              <a:rPr kumimoji="0" lang="ru-RU" altLang="ru-RU" sz="12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геймификации</a:t>
            </a:r>
            <a:r>
              <a:rPr kumimoji="0" lang="ru-RU" altLang="ru-RU" sz="1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как фактор профессионального развития в условиях научно-методического сопровождения педагогов муниципальной системы образования»</a:t>
            </a:r>
          </a:p>
        </p:txBody>
      </p:sp>
      <p:sp>
        <p:nvSpPr>
          <p:cNvPr id="96" name="Ultimate"/>
          <p:cNvSpPr>
            <a:spLocks noChangeArrowheads="1"/>
          </p:cNvSpPr>
          <p:nvPr/>
        </p:nvSpPr>
        <p:spPr bwMode="auto">
          <a:xfrm>
            <a:off x="4090321" y="5405763"/>
            <a:ext cx="4605096" cy="953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smtClean="0">
                <a:solidFill>
                  <a:srgbClr val="002060"/>
                </a:solidFill>
                <a:latin typeface="Nexa Bold" pitchFamily="50" charset="0"/>
              </a:rPr>
              <a:t>Краевой Ресурсный </a:t>
            </a:r>
            <a:r>
              <a:rPr lang="ru-RU" altLang="ru-RU" sz="1400" b="1" dirty="0" smtClean="0">
                <a:solidFill>
                  <a:srgbClr val="002060"/>
                </a:solidFill>
                <a:latin typeface="Nexa Bold" pitchFamily="50" charset="0"/>
              </a:rPr>
              <a:t>центр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«Научно-методическое сопровождение</a:t>
            </a:r>
            <a:r>
              <a:rPr kumimoji="0" lang="ru-RU" altLang="ru-RU" sz="14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профессионального роста педагога на основе формирования </a:t>
            </a:r>
            <a:r>
              <a:rPr kumimoji="0" lang="ru-RU" altLang="ru-RU" sz="1400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тьюторской</a:t>
            </a:r>
            <a:r>
              <a:rPr kumimoji="0" lang="ru-RU" altLang="ru-RU" sz="14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 позиции</a:t>
            </a:r>
            <a:r>
              <a:rPr kumimoji="0" lang="ru-RU" alt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exa Bold" pitchFamily="50" charset="0"/>
                <a:cs typeface="Arial" pitchFamily="34" charset="0"/>
              </a:rPr>
              <a:t>»  </a:t>
            </a:r>
          </a:p>
        </p:txBody>
      </p:sp>
      <p:grpSp>
        <p:nvGrpSpPr>
          <p:cNvPr id="13" name="Circle 3"/>
          <p:cNvGrpSpPr/>
          <p:nvPr/>
        </p:nvGrpSpPr>
        <p:grpSpPr>
          <a:xfrm>
            <a:off x="3230388" y="2687533"/>
            <a:ext cx="2413181" cy="2456688"/>
            <a:chOff x="4303713" y="2230438"/>
            <a:chExt cx="884237" cy="830263"/>
          </a:xfrm>
        </p:grpSpPr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4303713" y="2230438"/>
              <a:ext cx="822325" cy="830263"/>
            </a:xfrm>
            <a:custGeom>
              <a:avLst/>
              <a:gdLst/>
              <a:ahLst/>
              <a:cxnLst>
                <a:cxn ang="0">
                  <a:pos x="439" y="252"/>
                </a:cxn>
                <a:cxn ang="0">
                  <a:pos x="220" y="442"/>
                </a:cxn>
                <a:cxn ang="0">
                  <a:pos x="0" y="221"/>
                </a:cxn>
                <a:cxn ang="0">
                  <a:pos x="220" y="0"/>
                </a:cxn>
                <a:cxn ang="0">
                  <a:pos x="439" y="190"/>
                </a:cxn>
              </a:cxnLst>
              <a:rect l="0" t="0" r="r" b="b"/>
              <a:pathLst>
                <a:path w="439" h="442">
                  <a:moveTo>
                    <a:pt x="439" y="252"/>
                  </a:moveTo>
                  <a:cubicBezTo>
                    <a:pt x="423" y="359"/>
                    <a:pt x="331" y="442"/>
                    <a:pt x="220" y="442"/>
                  </a:cubicBezTo>
                  <a:cubicBezTo>
                    <a:pt x="98" y="442"/>
                    <a:pt x="0" y="343"/>
                    <a:pt x="0" y="221"/>
                  </a:cubicBezTo>
                  <a:cubicBezTo>
                    <a:pt x="0" y="99"/>
                    <a:pt x="98" y="0"/>
                    <a:pt x="220" y="0"/>
                  </a:cubicBezTo>
                  <a:cubicBezTo>
                    <a:pt x="331" y="0"/>
                    <a:pt x="423" y="83"/>
                    <a:pt x="439" y="190"/>
                  </a:cubicBezTo>
                </a:path>
              </a:pathLst>
            </a:custGeom>
            <a:noFill/>
            <a:ln w="127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Oval 89"/>
            <p:cNvSpPr>
              <a:spLocks noChangeArrowheads="1"/>
            </p:cNvSpPr>
            <p:nvPr/>
          </p:nvSpPr>
          <p:spPr bwMode="auto">
            <a:xfrm>
              <a:off x="5070475" y="2586038"/>
              <a:ext cx="117475" cy="120650"/>
            </a:xfrm>
            <a:prstGeom prst="ellipse">
              <a:avLst/>
            </a:prstGeom>
            <a:solidFill>
              <a:srgbClr val="EDE7EB">
                <a:alpha val="38824"/>
              </a:srgbClr>
            </a:solidFill>
            <a:ln w="12700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4368800" y="2300288"/>
              <a:ext cx="344488" cy="346075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84" y="0"/>
                </a:cxn>
              </a:cxnLst>
              <a:rect l="0" t="0" r="r" b="b"/>
              <a:pathLst>
                <a:path w="184" h="184">
                  <a:moveTo>
                    <a:pt x="0" y="184"/>
                  </a:moveTo>
                  <a:cubicBezTo>
                    <a:pt x="0" y="82"/>
                    <a:pt x="83" y="0"/>
                    <a:pt x="184" y="0"/>
                  </a:cubicBezTo>
                </a:path>
              </a:pathLst>
            </a:custGeom>
            <a:noFill/>
            <a:ln w="12700" cap="rnd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Oval 91"/>
            <p:cNvSpPr>
              <a:spLocks noChangeArrowheads="1"/>
            </p:cNvSpPr>
            <p:nvPr/>
          </p:nvSpPr>
          <p:spPr bwMode="auto">
            <a:xfrm>
              <a:off x="4681538" y="2268538"/>
              <a:ext cx="65088" cy="63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Oval 92"/>
            <p:cNvSpPr>
              <a:spLocks noChangeArrowheads="1"/>
            </p:cNvSpPr>
            <p:nvPr/>
          </p:nvSpPr>
          <p:spPr bwMode="auto">
            <a:xfrm>
              <a:off x="4337050" y="2614613"/>
              <a:ext cx="63500" cy="63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" name="Выгнутая вниз стрелка 83"/>
          <p:cNvSpPr/>
          <p:nvPr/>
        </p:nvSpPr>
        <p:spPr>
          <a:xfrm>
            <a:off x="3643306" y="4572008"/>
            <a:ext cx="1428760" cy="369332"/>
          </a:xfrm>
          <a:prstGeom prst="curvedUpArrow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Nexa Bold" pitchFamily="50" charset="0"/>
                <a:cs typeface="Arial" pitchFamily="34" charset="0"/>
              </a:rPr>
              <a:t>Геленджик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38386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ая прямоугольная выноска 28"/>
          <p:cNvSpPr/>
          <p:nvPr/>
        </p:nvSpPr>
        <p:spPr>
          <a:xfrm>
            <a:off x="5143504" y="5143512"/>
            <a:ext cx="1071570" cy="322565"/>
          </a:xfrm>
          <a:prstGeom prst="wedgeRoundRectCallout">
            <a:avLst>
              <a:gd name="adj1" fmla="val -8597"/>
              <a:gd name="adj2" fmla="val 33809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Геленджик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21425217">
            <a:off x="4009367" y="4959485"/>
            <a:ext cx="1201576" cy="379666"/>
          </a:xfrm>
          <a:prstGeom prst="wedgeRoundRectCallout">
            <a:avLst>
              <a:gd name="adj1" fmla="val -39506"/>
              <a:gd name="adj2" fmla="val 2797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Павловский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213717" cy="121371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642910" y="1714488"/>
          <a:ext cx="80010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14678" y="785794"/>
            <a:ext cx="51751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DA2B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Участники проекта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DA2B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214290"/>
            <a:ext cx="428628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rgbClr val="CCECFF"/>
                  </a:solidFill>
                  <a:prstDash val="solid"/>
                </a:ln>
                <a:solidFill>
                  <a:srgbClr val="006666"/>
                </a:solidFill>
              </a:rPr>
              <a:t>http://tupark.ru</a:t>
            </a:r>
            <a:endParaRPr lang="ru-RU" sz="2800" b="1" dirty="0" smtClean="0">
              <a:ln w="10541" cmpd="sng">
                <a:solidFill>
                  <a:srgbClr val="CCECFF"/>
                </a:solidFill>
                <a:prstDash val="solid"/>
              </a:ln>
              <a:solidFill>
                <a:srgbClr val="006666"/>
              </a:solidFill>
            </a:endParaRPr>
          </a:p>
          <a:p>
            <a:pPr algn="ctr"/>
            <a:endParaRPr lang="ru-RU" sz="2800" b="1" cap="none" spc="0" dirty="0">
              <a:ln w="10541" cmpd="sng">
                <a:solidFill>
                  <a:srgbClr val="CCECFF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" name="Picture 2" descr="C:\Documents and Settings\Администратор\Рабочий стол\Новая папка\parovozik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857884" y="6072206"/>
            <a:ext cx="1139274" cy="898328"/>
          </a:xfrm>
          <a:prstGeom prst="rect">
            <a:avLst/>
          </a:prstGeom>
          <a:noFill/>
        </p:spPr>
      </p:pic>
      <p:pic>
        <p:nvPicPr>
          <p:cNvPr id="22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6111698"/>
            <a:ext cx="709977" cy="746302"/>
          </a:xfrm>
          <a:prstGeom prst="rect">
            <a:avLst/>
          </a:prstGeom>
          <a:noFill/>
        </p:spPr>
      </p:pic>
      <p:pic>
        <p:nvPicPr>
          <p:cNvPr id="23" name="Picture 4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929330"/>
            <a:ext cx="709977" cy="746302"/>
          </a:xfrm>
          <a:prstGeom prst="rect">
            <a:avLst/>
          </a:prstGeom>
          <a:noFill/>
        </p:spPr>
      </p:pic>
      <p:pic>
        <p:nvPicPr>
          <p:cNvPr id="24" name="Picture 5" descr="C:\Documents and Settings\Администратор\Рабочий стол\Новая папка\vagonchik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6143620"/>
            <a:ext cx="709977" cy="714380"/>
          </a:xfrm>
          <a:prstGeom prst="rect">
            <a:avLst/>
          </a:prstGeom>
          <a:noFill/>
        </p:spPr>
      </p:pic>
      <p:pic>
        <p:nvPicPr>
          <p:cNvPr id="25" name="Picture 5" descr="C:\Documents and Settings\Администратор\Рабочий стол\Новая папка\vagonchik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5929330"/>
            <a:ext cx="709977" cy="714380"/>
          </a:xfrm>
          <a:prstGeom prst="rect">
            <a:avLst/>
          </a:prstGeom>
          <a:noFill/>
        </p:spPr>
      </p:pic>
      <p:pic>
        <p:nvPicPr>
          <p:cNvPr id="26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6111698"/>
            <a:ext cx="709977" cy="746302"/>
          </a:xfrm>
          <a:prstGeom prst="rect">
            <a:avLst/>
          </a:prstGeom>
          <a:noFill/>
        </p:spPr>
      </p:pic>
      <p:sp>
        <p:nvSpPr>
          <p:cNvPr id="33" name="Скругленная прямоугольная выноска 32"/>
          <p:cNvSpPr/>
          <p:nvPr/>
        </p:nvSpPr>
        <p:spPr>
          <a:xfrm rot="21073961">
            <a:off x="22799" y="5386595"/>
            <a:ext cx="1345700" cy="402312"/>
          </a:xfrm>
          <a:prstGeom prst="wedgeRoundRectCallout">
            <a:avLst>
              <a:gd name="adj1" fmla="val -19581"/>
              <a:gd name="adj2" fmla="val 179610"/>
              <a:gd name="adj3" fmla="val 16667"/>
            </a:avLst>
          </a:prstGeom>
          <a:solidFill>
            <a:srgbClr val="CCECFF"/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>
                <a:solidFill>
                  <a:schemeClr val="tx1"/>
                </a:solidFill>
              </a:rPr>
              <a:t>Курганинский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 rot="21425217">
            <a:off x="1010921" y="5600658"/>
            <a:ext cx="1133860" cy="454642"/>
          </a:xfrm>
          <a:prstGeom prst="wedgeRoundRectCallout">
            <a:avLst>
              <a:gd name="adj1" fmla="val -12168"/>
              <a:gd name="adj2" fmla="val 769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Мостовской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1853489" y="5085414"/>
            <a:ext cx="923455" cy="536879"/>
          </a:xfrm>
          <a:prstGeom prst="wedgeRoundRectCallout">
            <a:avLst>
              <a:gd name="adj1" fmla="val -17527"/>
              <a:gd name="adj2" fmla="val 1732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Сочи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 rot="21425217">
            <a:off x="2654871" y="5309080"/>
            <a:ext cx="905301" cy="483314"/>
          </a:xfrm>
          <a:prstGeom prst="wedgeRoundRectCallout">
            <a:avLst>
              <a:gd name="adj1" fmla="val -51863"/>
              <a:gd name="adj2" fmla="val 130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Динской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 rot="21425217">
            <a:off x="3437864" y="5459552"/>
            <a:ext cx="1201576" cy="379666"/>
          </a:xfrm>
          <a:prstGeom prst="wedgeRoundRectCallout">
            <a:avLst>
              <a:gd name="adj1" fmla="val -51937"/>
              <a:gd name="adj2" fmla="val 17117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Горячий ключ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7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6111698"/>
            <a:ext cx="709977" cy="746302"/>
          </a:xfrm>
          <a:prstGeom prst="rect">
            <a:avLst/>
          </a:prstGeom>
          <a:noFill/>
        </p:spPr>
      </p:pic>
      <p:pic>
        <p:nvPicPr>
          <p:cNvPr id="18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6111698"/>
            <a:ext cx="709977" cy="746302"/>
          </a:xfrm>
          <a:prstGeom prst="rect">
            <a:avLst/>
          </a:prstGeom>
          <a:noFill/>
        </p:spPr>
      </p:pic>
      <p:sp>
        <p:nvSpPr>
          <p:cNvPr id="27" name="Скругленная прямоугольная выноска 26"/>
          <p:cNvSpPr/>
          <p:nvPr/>
        </p:nvSpPr>
        <p:spPr>
          <a:xfrm rot="21425217">
            <a:off x="4652308" y="5602426"/>
            <a:ext cx="1201576" cy="379666"/>
          </a:xfrm>
          <a:prstGeom prst="wedgeRoundRectCallout">
            <a:avLst>
              <a:gd name="adj1" fmla="val -37123"/>
              <a:gd name="adj2" fmla="val 131495"/>
              <a:gd name="adj3" fmla="val 16667"/>
            </a:avLst>
          </a:prstGeom>
          <a:solidFill>
            <a:srgbClr val="FFFF00">
              <a:alpha val="39000"/>
            </a:srgbClr>
          </a:solidFill>
          <a:ln>
            <a:solidFill>
              <a:srgbClr val="DDDDD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Усть-Лабинск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8" name="Picture 3" descr="C:\Documents and Settings\Администратор\Рабочий стол\Новая папка\vagonchik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6111698"/>
            <a:ext cx="709977" cy="74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142852"/>
            <a:ext cx="4857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99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Результаты диагностик</a:t>
            </a:r>
            <a:endParaRPr lang="ru-RU" sz="2800" b="1" cap="none" spc="300" dirty="0">
              <a:ln w="1143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99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C:\Documents and Settings\Администратор\Сетевая Капранова\Логотип прозрач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213717" cy="1213717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0" y="2357430"/>
          <a:ext cx="49292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58" y="192880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КАРТА ОБРАЗОВАТЕЛЬНЫХ ЗАПРОСОВ ПО ТЕМЕ ПРОЕКТА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0" y="1428736"/>
          <a:ext cx="4357718" cy="23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7686" y="928670"/>
            <a:ext cx="464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 САМООЦЕНКИ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МЕТОДОЛОГИЧЕСКОЙ КУЛЬТУРЫ ПАЕДАГОГА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929190" y="4643446"/>
          <a:ext cx="3857652" cy="188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4286257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УРОВЕНЬ ВЛАДЕНИЯ ИКТ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949</Words>
  <PresentationFormat>Экран (4:3)</PresentationFormat>
  <Paragraphs>210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Acrobat Document</vt:lpstr>
      <vt:lpstr>Образовательный форум  Краснодарского края  «ИННОВАЦИОННЫЙ ПОИСК»  КРАЕВАЯ  ИННОВАЦИОННАЯ  ПЛОЩАДКА - 2017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Kapranova</dc:creator>
  <cp:lastModifiedBy>Kapranova</cp:lastModifiedBy>
  <cp:revision>253</cp:revision>
  <dcterms:modified xsi:type="dcterms:W3CDTF">2021-01-18T11:51:59Z</dcterms:modified>
</cp:coreProperties>
</file>