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84" r:id="rId9"/>
    <p:sldId id="263" r:id="rId10"/>
    <p:sldId id="267" r:id="rId11"/>
    <p:sldId id="268" r:id="rId12"/>
    <p:sldId id="266" r:id="rId13"/>
    <p:sldId id="271" r:id="rId14"/>
    <p:sldId id="283" r:id="rId15"/>
    <p:sldId id="270" r:id="rId16"/>
    <p:sldId id="273" r:id="rId17"/>
    <p:sldId id="274" r:id="rId18"/>
    <p:sldId id="275" r:id="rId19"/>
    <p:sldId id="272" r:id="rId20"/>
    <p:sldId id="277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0066"/>
    <a:srgbClr val="000099"/>
    <a:srgbClr val="0000CC"/>
    <a:srgbClr val="008000"/>
    <a:srgbClr val="0000FF"/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82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tacademy.ru/ed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МУНИЦИПАЛЬНОГО ОБРАЗОВАНИЯ ГОРОД КРАСНОДАР </a:t>
            </a:r>
            <a:r>
              <a:rPr lang="ru-RU" sz="16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ГИМНАЗИЯ</a:t>
            </a:r>
            <a:r>
              <a:rPr lang="ru-RU" sz="16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№ 87 </a:t>
            </a:r>
            <a:br>
              <a:rPr lang="ru-RU" sz="16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ИМЕНИ ГЕРОЯ СОВЕТСКОГО СОЮЗА</a:t>
            </a:r>
            <a:b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ЕМЕЛЬЯНА ГЕРАСИМЕНКО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928802"/>
            <a:ext cx="75724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Century" pitchFamily="18" charset="0"/>
              </a:rPr>
              <a:t>ОТЧЕТ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Century" pitchFamily="18" charset="0"/>
              </a:rPr>
              <a:t>О РАБОТЕ  КРАЕВОЙ ИННОВАЦИОННОЙ  ПЛОЩАДКИ</a:t>
            </a:r>
          </a:p>
          <a:p>
            <a:pPr algn="ctr"/>
            <a:r>
              <a:rPr lang="ru-RU" sz="2800" b="1" u="sng" dirty="0" smtClean="0">
                <a:solidFill>
                  <a:srgbClr val="3333FF"/>
                </a:solidFill>
                <a:latin typeface="Century" pitchFamily="18" charset="0"/>
              </a:rPr>
              <a:t>за 202</a:t>
            </a:r>
            <a:r>
              <a:rPr lang="en-US" sz="2800" b="1" u="sng" dirty="0" smtClean="0">
                <a:solidFill>
                  <a:srgbClr val="3333FF"/>
                </a:solidFill>
                <a:latin typeface="Century" pitchFamily="18" charset="0"/>
              </a:rPr>
              <a:t>2</a:t>
            </a:r>
            <a:r>
              <a:rPr lang="ru-RU" sz="2800" b="1" u="sng" dirty="0" smtClean="0">
                <a:solidFill>
                  <a:srgbClr val="3333FF"/>
                </a:solidFill>
                <a:latin typeface="Century" pitchFamily="18" charset="0"/>
              </a:rPr>
              <a:t> год</a:t>
            </a:r>
            <a:endParaRPr lang="ru-RU" sz="2800" b="1" u="sng" dirty="0" smtClean="0">
              <a:latin typeface="Century" pitchFamily="18" charset="0"/>
            </a:endParaRP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по теме: «Модель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профессионально-ориентированного самоопределения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учащихся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в сфере </a:t>
            </a:r>
            <a:r>
              <a:rPr lang="en-US" sz="3200" dirty="0" smtClean="0">
                <a:solidFill>
                  <a:srgbClr val="7030A0"/>
                </a:solidFill>
                <a:latin typeface="Century" pitchFamily="18" charset="0"/>
              </a:rPr>
              <a:t>IT </a:t>
            </a:r>
            <a:r>
              <a:rPr lang="ru-RU" sz="3200" dirty="0" smtClean="0">
                <a:solidFill>
                  <a:srgbClr val="7030A0"/>
                </a:solidFill>
                <a:latin typeface="Century" pitchFamily="18" charset="0"/>
              </a:rPr>
              <a:t>технологий»</a:t>
            </a:r>
            <a:endParaRPr lang="ru-RU" sz="3200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6223493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Book Antiqua" pitchFamily="18" charset="0"/>
              </a:rPr>
              <a:t>Краснодар, 2022г.</a:t>
            </a:r>
            <a:endParaRPr lang="ru-RU" b="1" dirty="0">
              <a:solidFill>
                <a:srgbClr val="0000FF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0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Объект 1"/>
          <p:cNvSpPr>
            <a:spLocks noGrp="1"/>
          </p:cNvSpPr>
          <p:nvPr>
            <p:ph type="title"/>
          </p:nvPr>
        </p:nvSpPr>
        <p:spPr>
          <a:xfrm>
            <a:off x="3500430" y="1214422"/>
            <a:ext cx="5372080" cy="114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3333FF"/>
                </a:solidFill>
                <a:latin typeface="Book Antiqua" pitchFamily="18" charset="0"/>
              </a:rPr>
              <a:t>На обучение по программам Центра цифрового образования детей «</a:t>
            </a:r>
            <a:r>
              <a:rPr lang="en-US" sz="2000" b="1" dirty="0">
                <a:solidFill>
                  <a:srgbClr val="3333FF"/>
                </a:solidFill>
                <a:latin typeface="Book Antiqua" pitchFamily="18" charset="0"/>
              </a:rPr>
              <a:t>IT</a:t>
            </a:r>
            <a:r>
              <a:rPr lang="ru-RU" sz="2000" b="1" dirty="0">
                <a:solidFill>
                  <a:srgbClr val="3333FF"/>
                </a:solidFill>
                <a:latin typeface="Book Antiqua" pitchFamily="18" charset="0"/>
              </a:rPr>
              <a:t>-куб» при МОУ гимназия № 87 г. Краснодара на 2021-2022г набрано 204 учащихся </a:t>
            </a:r>
            <a:r>
              <a:rPr lang="ru-RU" sz="2000" b="1" u="sng" dirty="0">
                <a:solidFill>
                  <a:srgbClr val="000099"/>
                </a:solidFill>
                <a:latin typeface="Book Antiqua" pitchFamily="18" charset="0"/>
              </a:rPr>
              <a:t>по 6 </a:t>
            </a:r>
            <a:r>
              <a:rPr lang="ru-RU" sz="2000" b="1" u="sng" dirty="0" smtClean="0">
                <a:solidFill>
                  <a:srgbClr val="000099"/>
                </a:solidFill>
                <a:latin typeface="Book Antiqua" pitchFamily="18" charset="0"/>
              </a:rPr>
              <a:t>направлениям:</a:t>
            </a:r>
            <a:endParaRPr lang="ru-RU" sz="2000" b="1" u="sng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1" name="Объект 1"/>
          <p:cNvSpPr>
            <a:spLocks noGrp="1"/>
          </p:cNvSpPr>
          <p:nvPr>
            <p:ph idx="1"/>
          </p:nvPr>
        </p:nvSpPr>
        <p:spPr>
          <a:xfrm>
            <a:off x="571472" y="3214686"/>
            <a:ext cx="7408333" cy="3417243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Программирование </a:t>
            </a:r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роботов</a:t>
            </a:r>
          </a:p>
          <a:p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Программирование на </a:t>
            </a:r>
            <a:r>
              <a:rPr lang="en-US" sz="2800" b="1" i="1" dirty="0" smtClean="0">
                <a:solidFill>
                  <a:srgbClr val="000099"/>
                </a:solidFill>
                <a:latin typeface="Book Antiqua" pitchFamily="18" charset="0"/>
              </a:rPr>
              <a:t>Python</a:t>
            </a:r>
            <a:endParaRPr lang="ru-RU" sz="2800" b="1" i="1" dirty="0">
              <a:solidFill>
                <a:srgbClr val="000099"/>
              </a:solidFill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Программирование </a:t>
            </a:r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на </a:t>
            </a:r>
            <a:r>
              <a:rPr lang="en-US" sz="2800" b="1" i="1" dirty="0" smtClean="0">
                <a:solidFill>
                  <a:srgbClr val="000099"/>
                </a:solidFill>
                <a:latin typeface="Book Antiqua" pitchFamily="18" charset="0"/>
              </a:rPr>
              <a:t>Java</a:t>
            </a:r>
            <a:endParaRPr lang="ru-RU" sz="2800" b="1" i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Системное </a:t>
            </a:r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администрирование</a:t>
            </a:r>
          </a:p>
          <a:p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Мобильная </a:t>
            </a:r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разработка</a:t>
            </a:r>
          </a:p>
          <a:p>
            <a:r>
              <a:rPr lang="ru-RU" sz="2800" b="1" i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2800" b="1" i="1" dirty="0" err="1">
                <a:solidFill>
                  <a:srgbClr val="000099"/>
                </a:solidFill>
                <a:latin typeface="Book Antiqua" pitchFamily="18" charset="0"/>
              </a:rPr>
              <a:t>Кибергигиена</a:t>
            </a:r>
            <a:r>
              <a:rPr lang="ru-RU" sz="2800" b="1" i="1" dirty="0">
                <a:solidFill>
                  <a:srgbClr val="000099"/>
                </a:solidFill>
                <a:latin typeface="Book Antiqua" pitchFamily="18" charset="0"/>
              </a:rPr>
              <a:t> и работа с большими данными</a:t>
            </a:r>
          </a:p>
        </p:txBody>
      </p:sp>
      <p:pic>
        <p:nvPicPr>
          <p:cNvPr id="12" name="Рисунок 11" descr="C:\Documents and Settings\Администратор\Рабочий стол\cube-logo-959x1024_0.png"/>
          <p:cNvPicPr/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357158" y="0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7991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ОТКРЫТИЕ ЦЕНТРА ЦИФРОВОГО ОБРАЗОВАНИЯ ДЕТЕЙ «</a:t>
            </a:r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IT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-КУБ»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64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76056" y="1535668"/>
            <a:ext cx="406794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В рамках краевого мероприятия педагог Шалимов Иван Валерьевич  провел мастер-класс по теме "Программирование роботов - первые шаги в IT-технологии.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683568" y="137538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В рамках краевой инновационной площадки и </a:t>
            </a: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cs typeface="Arial" pitchFamily="34" charset="0"/>
              </a:rPr>
              <a:t>сетевого взаимодействия </a:t>
            </a: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на базе центра цифрового образования "IT-куб </a:t>
            </a:r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с января по август 2022 года</a:t>
            </a:r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были </a:t>
            </a:r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проведены следующие мероприятия:</a:t>
            </a:r>
            <a:endParaRPr lang="ru-RU" sz="2400" dirty="0" smtClean="0">
              <a:solidFill>
                <a:srgbClr val="C00000"/>
              </a:solidFill>
              <a:latin typeface="Century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4" descr="D:\Гимназия87\Рабочий стол\IT куб\мероприятия\25.11.21\отчет\Новая папка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2964837" cy="2223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Для педагогов края на </a:t>
            </a:r>
            <a:r>
              <a:rPr lang="ru-RU" dirty="0" err="1" smtClean="0">
                <a:solidFill>
                  <a:srgbClr val="7030A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вебинаре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с докладом о деятельности IT-куба выступила директор МОУ гимназия № 87 А.Г. Ботвиновская.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t="11655" b="6761"/>
          <a:stretch>
            <a:fillRect/>
          </a:stretch>
        </p:blipFill>
        <p:spPr bwMode="auto">
          <a:xfrm>
            <a:off x="179512" y="3356992"/>
            <a:ext cx="39624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916832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3. Для 150 учеников МОУ гимназия № 87  проведены мастер-классы по 6 направлениям: Системное администрирование, Мобильная разработка, Программирование на </a:t>
            </a:r>
            <a:r>
              <a:rPr lang="ru-RU" dirty="0" err="1" smtClean="0">
                <a:solidFill>
                  <a:srgbClr val="7030A0"/>
                </a:solidFill>
                <a:latin typeface="Century" pitchFamily="18" charset="0"/>
              </a:rPr>
              <a:t>Java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, Программирование  на </a:t>
            </a:r>
            <a:r>
              <a:rPr lang="ru-RU" dirty="0" err="1" smtClean="0">
                <a:solidFill>
                  <a:srgbClr val="7030A0"/>
                </a:solidFill>
                <a:latin typeface="Century" pitchFamily="18" charset="0"/>
              </a:rPr>
              <a:t>Python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, Программирование роботов, </a:t>
            </a:r>
            <a:r>
              <a:rPr lang="ru-RU" dirty="0" err="1" smtClean="0">
                <a:solidFill>
                  <a:srgbClr val="7030A0"/>
                </a:solidFill>
                <a:latin typeface="Century" pitchFamily="18" charset="0"/>
              </a:rPr>
              <a:t>Кибергигиена</a:t>
            </a: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 и работа с большими данными.</a:t>
            </a:r>
            <a:endParaRPr lang="ru-RU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683568" y="137538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В рамках краевой инновационной площадки и </a:t>
            </a: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cs typeface="Arial" pitchFamily="34" charset="0"/>
              </a:rPr>
              <a:t>сетевого взаимодействия </a:t>
            </a: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на базе центра цифрового образования "IT-куб </a:t>
            </a:r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с января по август 2022 года</a:t>
            </a:r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были </a:t>
            </a:r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проведены следующие мероприятия:</a:t>
            </a:r>
            <a:endParaRPr lang="ru-RU" sz="2400" dirty="0" smtClean="0">
              <a:solidFill>
                <a:srgbClr val="C00000"/>
              </a:solidFill>
              <a:latin typeface="Century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1560" y="3573016"/>
            <a:ext cx="7704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" pitchFamily="18" charset="0"/>
                <a:cs typeface="Arial" pitchFamily="34" charset="0"/>
              </a:rPr>
              <a:t>4. </a:t>
            </a:r>
            <a:r>
              <a:rPr lang="ru-RU" sz="2000" dirty="0" smtClean="0">
                <a:solidFill>
                  <a:srgbClr val="0000FF"/>
                </a:solidFill>
                <a:latin typeface="Century" pitchFamily="18" charset="0"/>
              </a:rPr>
              <a:t>С 10 по 30 января  2022 года для учащихся 3-4 классов МОУ гимназия № 87 проведен второй этап олимпиады по информатике «Шагни в IT». В олимпиаде принял участие 41 ученик. 9 учащихся стали победителями и призерами олимпиады.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pic>
        <p:nvPicPr>
          <p:cNvPr id="11" name="Picture 6" descr="http://it-cube.school87.centerstart.ru/images/olimpiada/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5869" y="4869160"/>
            <a:ext cx="1492106" cy="168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39552" y="5455096"/>
            <a:ext cx="66967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5. Учащиеся гимназии приняли активное участие в олимпиадах и конкурсах различного уровня, став победителями и призерами.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pic>
        <p:nvPicPr>
          <p:cNvPr id="13" name="Picture 2" descr="G:\!Дикалова 2020-21\Победители и призеры среди уч-ся МОУ гимназия 87 2020-2021 гг\Грамоты Всероссийская олимпиада школьников 20-21\Чирков регион.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348880"/>
            <a:ext cx="1403648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494656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6. В МОУ гимназия № 87 на базе ЦЦОД «IT-куб» был проведен Фестиваль «Добиться успеха в профессии».  Фестиваль проведен  с участием представителей реального сектора экономики,  IT-компаний с представлением историй их профессионального развития. Фестиваль проведен в рамках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профориентационной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деятельности обучающихся. В организации и проведении мероприятия участвовали педагоги ЦЦОД «IT-куб» и педагоги, входящие в состав Центра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Профориентационной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работы МОУ гимназия № 87. В мероприятии принял участие 1531 ученик.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55576" y="0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В рамках краевой инновационной площадки и </a:t>
            </a: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cs typeface="Arial" pitchFamily="34" charset="0"/>
              </a:rPr>
              <a:t>сетевого взаимодействия </a:t>
            </a: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на базе центра цифрового образования "IT-куб </a:t>
            </a:r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с января по август 2022 года</a:t>
            </a:r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были </a:t>
            </a:r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проведены следующие мероприятия:</a:t>
            </a:r>
            <a:endParaRPr lang="ru-RU" sz="2400" dirty="0" smtClean="0">
              <a:solidFill>
                <a:srgbClr val="C00000"/>
              </a:solidFill>
              <a:latin typeface="Century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8674" name="Picture 2" descr="C:\Users\555\Downloads\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149080"/>
            <a:ext cx="3121675" cy="2166963"/>
          </a:xfrm>
          <a:prstGeom prst="rect">
            <a:avLst/>
          </a:prstGeom>
          <a:noFill/>
        </p:spPr>
      </p:pic>
      <p:pic>
        <p:nvPicPr>
          <p:cNvPr id="28678" name="Picture 6" descr="Click to enlarge image 0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1520" y="1268760"/>
            <a:ext cx="86409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7. Педагоги ЦЦОД  «IT-куб» провели мероприятия с использованием материалов акции «День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ИТ-знаний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», посвященной разработке игр.  Спикеры рассказали школьникам о том, как происходит разработка игр и какие профессии за этим стоят, а также ответили на вопросы, связанные с построением карьеры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ИТ-сфере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. Ребята посмотрели ряд мастер-классов: «С чего начать разработку игры», «Разработка GTA за 15 минут», «Как попасть в игровую индустрию» и др. В мероприятии участвовало 345 учеников 9-10 классов.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4969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В рамках краевой инновационной площадки и </a:t>
            </a:r>
            <a:r>
              <a:rPr lang="ru-RU" dirty="0" smtClean="0">
                <a:solidFill>
                  <a:srgbClr val="002060"/>
                </a:solidFill>
                <a:latin typeface="Century" pitchFamily="18" charset="0"/>
                <a:cs typeface="Arial" pitchFamily="34" charset="0"/>
              </a:rPr>
              <a:t>сетевого взаимодействия </a:t>
            </a:r>
            <a:r>
              <a:rPr lang="ru-RU" dirty="0" smtClean="0">
                <a:solidFill>
                  <a:srgbClr val="00206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на базе центра цифрового образования "IT-куб </a:t>
            </a:r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с января по август 2022 года</a:t>
            </a:r>
            <a:r>
              <a:rPr lang="ru-RU" sz="2000" dirty="0" smtClean="0">
                <a:solidFill>
                  <a:srgbClr val="C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были </a:t>
            </a:r>
            <a:r>
              <a:rPr lang="ru-RU" sz="2000" b="1" dirty="0" smtClean="0">
                <a:solidFill>
                  <a:srgbClr val="C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проведены следующие мероприятия:</a:t>
            </a:r>
            <a:endParaRPr lang="ru-RU" sz="2000" dirty="0" smtClean="0">
              <a:solidFill>
                <a:srgbClr val="C00000"/>
              </a:solidFill>
              <a:latin typeface="Century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0963" name="Picture 3" descr="Click to enlarge image 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0969" name="Picture 9" descr="http://it-cube.school87.centerstart.ru/images/urok_cifri/5.jpg"/>
          <p:cNvPicPr>
            <a:picLocks noChangeAspect="1" noChangeArrowheads="1"/>
          </p:cNvPicPr>
          <p:nvPr/>
        </p:nvPicPr>
        <p:blipFill>
          <a:blip r:embed="rId4" cstate="print"/>
          <a:srcRect r="22010"/>
          <a:stretch>
            <a:fillRect/>
          </a:stretch>
        </p:blipFill>
        <p:spPr bwMode="auto">
          <a:xfrm>
            <a:off x="2771800" y="4005064"/>
            <a:ext cx="3275856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1628800"/>
            <a:ext cx="59046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8. Была организована активная работа в рамках сетевого взаимодействия с педагогами открытого  филиала  сетевой  академии 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Cisco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987824" y="2636912"/>
            <a:ext cx="61561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8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. В рамках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профориентационной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работы в течение года прошли следующие мероприятия:</a:t>
            </a:r>
            <a:r>
              <a:rPr lang="ru-RU" sz="2000" dirty="0" smtClean="0">
                <a:solidFill>
                  <a:srgbClr val="008000"/>
                </a:solidFill>
                <a:latin typeface="Century" pitchFamily="18" charset="0"/>
                <a:cs typeface="Arial" pitchFamily="34" charset="0"/>
              </a:rPr>
              <a:t>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встречи с представителями различных профессий,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мастер-классы и т.д.;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№Е"/>
                <a:cs typeface="Times New Roman" pitchFamily="18" charset="0"/>
              </a:rPr>
              <a:t>встречи с преподавателями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№Е"/>
                <a:cs typeface="Times New Roman" pitchFamily="18" charset="0"/>
              </a:rPr>
              <a:t>СУЗов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№Е"/>
                <a:cs typeface="Times New Roman" pitchFamily="18" charset="0"/>
              </a:rPr>
              <a:t>, ВУЗов;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день открытых дверей в ВУЗах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СУЗах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профориентационное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Онлайн-тестирование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от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Центра занятости.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683568" y="137538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В рамках краевой инновационной площадки и </a:t>
            </a: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cs typeface="Arial" pitchFamily="34" charset="0"/>
              </a:rPr>
              <a:t>сетевого взаимодействия </a:t>
            </a:r>
            <a:r>
              <a:rPr lang="ru-RU" sz="2000" dirty="0" smtClean="0">
                <a:solidFill>
                  <a:srgbClr val="00206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на базе центра цифрового образования "IT-куб </a:t>
            </a:r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с января по август 2022 года</a:t>
            </a:r>
            <a:r>
              <a:rPr lang="ru-RU" sz="2400" dirty="0" smtClean="0">
                <a:solidFill>
                  <a:srgbClr val="C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были </a:t>
            </a:r>
            <a:r>
              <a:rPr lang="ru-RU" sz="2400" b="1" dirty="0" smtClean="0">
                <a:solidFill>
                  <a:srgbClr val="C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проведены следующие мероприятия:</a:t>
            </a:r>
            <a:endParaRPr lang="ru-RU" sz="2400" dirty="0" smtClean="0">
              <a:solidFill>
                <a:srgbClr val="C00000"/>
              </a:solidFill>
              <a:latin typeface="Century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2" descr="C:\Users\555\Desktop\WQBnLdL8DZ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260663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D:\Гимназия87\Рабочий стол\IT куб\мероприятия\25.11.21\20211125_112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47" y="1268760"/>
            <a:ext cx="245615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0695" y="188640"/>
            <a:ext cx="88233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АПРОБАЦИЯ И ДИССЕМИНАЦИЯ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РЕЗУЛЬТАТОВ ДЕЯТЕЛЬНОСТИ КИП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908720"/>
            <a:ext cx="8566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К настоящему времени были получены следующие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ПРОДУКТЫ ДЕЯТЕЛЬНОСТИ: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Century" pitchFamily="18" charset="0"/>
              </a:rPr>
              <a:t>1. Модель профессионально-ориентированного самоопределения учащихся в сфере </a:t>
            </a:r>
            <a:r>
              <a:rPr lang="en-US" sz="2000" i="1" dirty="0" smtClean="0">
                <a:solidFill>
                  <a:srgbClr val="002060"/>
                </a:solidFill>
                <a:latin typeface="Century" pitchFamily="18" charset="0"/>
              </a:rPr>
              <a:t>IT</a:t>
            </a:r>
            <a:r>
              <a:rPr lang="ru-RU" sz="2000" i="1" dirty="0" smtClean="0">
                <a:solidFill>
                  <a:srgbClr val="002060"/>
                </a:solidFill>
                <a:latin typeface="Century" pitchFamily="18" charset="0"/>
              </a:rPr>
              <a:t> – технологий</a:t>
            </a:r>
            <a:endParaRPr lang="ru-RU" sz="2000" i="1" dirty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 l="25641" t="21094" r="25000" b="8832"/>
          <a:stretch/>
        </p:blipFill>
        <p:spPr bwMode="auto">
          <a:xfrm>
            <a:off x="755576" y="3212976"/>
            <a:ext cx="356388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88024" y="1340768"/>
            <a:ext cx="4355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00FF"/>
                </a:solidFill>
                <a:latin typeface="Century" pitchFamily="18" charset="0"/>
              </a:rPr>
              <a:t>2. Диагностические карты по исследованию выбора обучающимися  в  профессионально-трудовой области во внеурочной и урочной деятельности с целью усиления индивидуально-ориентированной составляющей обучения</a:t>
            </a:r>
            <a:endParaRPr lang="ru-RU" sz="2000" i="1" dirty="0">
              <a:solidFill>
                <a:srgbClr val="0000FF"/>
              </a:solidFill>
              <a:latin typeface="Century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26756" t="28344" r="23989" b="10626"/>
          <a:stretch>
            <a:fillRect/>
          </a:stretch>
        </p:blipFill>
        <p:spPr bwMode="auto">
          <a:xfrm>
            <a:off x="4644008" y="3566608"/>
            <a:ext cx="4499992" cy="329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>
                <a:solidFill>
                  <a:srgbClr val="008000"/>
                </a:solidFill>
                <a:latin typeface="Century" pitchFamily="18" charset="0"/>
              </a:rPr>
              <a:t>3. Анкеты по личностному ориентиру выбора профессии уч-ся</a:t>
            </a:r>
            <a:endParaRPr lang="ru-RU" sz="2000" i="1" dirty="0">
              <a:solidFill>
                <a:srgbClr val="008000"/>
              </a:solidFill>
              <a:latin typeface="Century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24624" t="28172" r="22800" b="14735"/>
          <a:stretch>
            <a:fillRect/>
          </a:stretch>
        </p:blipFill>
        <p:spPr bwMode="auto">
          <a:xfrm>
            <a:off x="179511" y="1196752"/>
            <a:ext cx="542543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 l="23435" t="29329" r="23989" b="12594"/>
          <a:stretch>
            <a:fillRect/>
          </a:stretch>
        </p:blipFill>
        <p:spPr bwMode="auto">
          <a:xfrm>
            <a:off x="3779912" y="3284984"/>
            <a:ext cx="536408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 l="26756" t="28344" r="23989" b="21454"/>
          <a:stretch>
            <a:fillRect/>
          </a:stretch>
        </p:blipFill>
        <p:spPr bwMode="auto">
          <a:xfrm>
            <a:off x="4788024" y="0"/>
            <a:ext cx="435597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108591"/>
            <a:ext cx="48237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4. Программы курсов: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«Системное администрирование»;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«Сетевое администрирование»;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Кибергигиена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и работа с большими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данными»;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 «3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-моделирование»;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«Мобильная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 разработка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Программирование на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Python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«Программа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Java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«Программирование роботов»;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«Человек и профессия»;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«Социальное проектирование».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30712" t="22266" r="17266" b="10797"/>
          <a:stretch>
            <a:fillRect/>
          </a:stretch>
        </p:blipFill>
        <p:spPr bwMode="auto">
          <a:xfrm>
            <a:off x="0" y="3861048"/>
            <a:ext cx="3820392" cy="27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33529" t="21454" r="17347" b="9641"/>
          <a:stretch>
            <a:fillRect/>
          </a:stretch>
        </p:blipFill>
        <p:spPr bwMode="auto">
          <a:xfrm>
            <a:off x="5309061" y="188640"/>
            <a:ext cx="383493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 l="33397" t="25391" r="19008" b="13579"/>
          <a:stretch>
            <a:fillRect/>
          </a:stretch>
        </p:blipFill>
        <p:spPr bwMode="auto">
          <a:xfrm>
            <a:off x="5543600" y="4262363"/>
            <a:ext cx="3600400" cy="25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 l="32925" t="19313" r="17266" b="16704"/>
          <a:stretch>
            <a:fillRect/>
          </a:stretch>
        </p:blipFill>
        <p:spPr bwMode="auto">
          <a:xfrm>
            <a:off x="4139952" y="2852936"/>
            <a:ext cx="31905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184666"/>
            <a:ext cx="871296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5.Наш опыт работы размещен на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ВСЕРОССИЙСКОЙ ПЛОЩАДКЕ СМАРТЕКА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– это площадка, на которой обмениваются опытом решения социально-экономических задач, способствующих устойчивому развитию регионов и реализации </a:t>
            </a:r>
            <a:r>
              <a:rPr kumimoji="0" lang="en-US" sz="19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Национальных проектов. 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5534561"/>
            <a:ext cx="89644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Полученные в процессе реализации нашего проекта продукты</a:t>
            </a:r>
            <a:r>
              <a:rPr lang="ru-RU" sz="2000" b="1" i="1" dirty="0" smtClean="0">
                <a:solidFill>
                  <a:srgbClr val="FF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являются универсальными и могут быть использованы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образовательными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организациями любого уровня, некоммерческими и иными организациями.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 l="13002" t="10454" r="13945" b="10997"/>
          <a:stretch>
            <a:fillRect/>
          </a:stretch>
        </p:blipFill>
        <p:spPr bwMode="auto">
          <a:xfrm>
            <a:off x="611560" y="1412776"/>
            <a:ext cx="806489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260648"/>
            <a:ext cx="71287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C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2800" b="1" dirty="0" smtClean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ПРОЕКТА:  </a:t>
            </a:r>
            <a:r>
              <a:rPr lang="ru-RU" sz="2400" b="1" dirty="0" smtClean="0">
                <a:solidFill>
                  <a:srgbClr val="003399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3399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C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Ботвиновская Алла Григорьевна, директор МОУ гимназия № 87, </a:t>
            </a:r>
            <a:r>
              <a:rPr lang="ru-RU" sz="2400" b="1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Отличник народного просвещения РФ, Заслуженный учитель РФ, награждена медалью «За заслуги»</a:t>
            </a:r>
            <a:endParaRPr lang="ru-RU" sz="2400" i="1" dirty="0">
              <a:solidFill>
                <a:srgbClr val="C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669" y="2564904"/>
            <a:ext cx="8712460" cy="392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4D00A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9999FF">
                    <a:lumMod val="2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АВТОРЫ ПРОЕКТА: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8719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Ботвиновская А.Г., директор МОУ гимназия №87, Отличник народного просвещения РФ, Заслуженный учитель РФ, награждена медалью «За заслуги»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Дикалова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М.В., заместитель директора по НМР МОУ гимназия №87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Романченко</a:t>
            </a:r>
            <a:r>
              <a:rPr kumimoji="0" lang="ru-RU" sz="2200" b="1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Н.В., </a:t>
            </a:r>
            <a:r>
              <a:rPr lang="ru-RU" sz="22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ИКТ МОУ гимназия №87 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Макаренко Р.Ю., учитель  информатики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Шалимов И. В., учитель технологии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0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476672"/>
            <a:ext cx="7992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6. По итогам полученных результатов успешного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entury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внедрения модели вышел сборник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«Система образования сегодня: инновационные методы воспитания и обучения»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со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статьей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«Модель профессионально-ориентированного самоопределения учащихся в сфере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IT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- технологий»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в которой мы делимся своим опытом.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  <p:sp>
        <p:nvSpPr>
          <p:cNvPr id="34819" name="AutoShape 3" descr="IMG-20220412-WA00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520" y="3068960"/>
            <a:ext cx="849694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7. В августе 2022г.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вышел «Сборник рабочих программ, направленных на профессиональное самоопределение учащихся»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под редакцией Министерства образования и науки Краснодарского края, ООО «Межрегиональная Академия Профессионального роста» (ООО «МАПР»),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тираж 100 экз.</a:t>
            </a:r>
            <a:r>
              <a:rPr lang="ru-RU" sz="2000" dirty="0" smtClean="0"/>
              <a:t> </a:t>
            </a:r>
            <a:r>
              <a:rPr lang="ru-RU" sz="2000" b="1" u="sng" dirty="0" smtClean="0">
                <a:solidFill>
                  <a:srgbClr val="C00000"/>
                </a:solidFill>
              </a:rPr>
              <a:t>Авторы – педагоги МОУ гимназия № 87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643050"/>
            <a:ext cx="8496943" cy="413732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6600"/>
                </a:solidFill>
                <a:latin typeface="Bookman Old Style" pitchFamily="18" charset="0"/>
              </a:rPr>
              <a:t>Проведение олимпиады по информатике</a:t>
            </a:r>
          </a:p>
          <a:p>
            <a:r>
              <a:rPr lang="ru-RU" dirty="0" smtClean="0">
                <a:solidFill>
                  <a:srgbClr val="006600"/>
                </a:solidFill>
                <a:latin typeface="Bookman Old Style" pitchFamily="18" charset="0"/>
              </a:rPr>
              <a:t>Проведение онлайн мероприятий по различным направлениям</a:t>
            </a:r>
          </a:p>
          <a:p>
            <a:r>
              <a:rPr lang="ru-RU" dirty="0">
                <a:solidFill>
                  <a:srgbClr val="006600"/>
                </a:solidFill>
                <a:latin typeface="Bookman Old Style" pitchFamily="18" charset="0"/>
              </a:rPr>
              <a:t>Открытие  новых направлений </a:t>
            </a:r>
            <a:r>
              <a:rPr lang="ru-RU" dirty="0" smtClean="0">
                <a:solidFill>
                  <a:srgbClr val="006600"/>
                </a:solidFill>
                <a:latin typeface="Bookman Old Style" pitchFamily="18" charset="0"/>
              </a:rPr>
              <a:t>обучения</a:t>
            </a:r>
          </a:p>
          <a:p>
            <a:r>
              <a:rPr lang="ru-RU" dirty="0" smtClean="0">
                <a:solidFill>
                  <a:srgbClr val="006600"/>
                </a:solidFill>
                <a:latin typeface="Bookman Old Style" pitchFamily="18" charset="0"/>
              </a:rPr>
              <a:t>Расширение сетевого взаимодействия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>
              <a:hlinkClick r:id="rId3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71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Перспективы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5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8864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</a:rPr>
              <a:t>ЦЕЛЕВЫЕ  УСТАНОВКИ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1142984"/>
            <a:ext cx="8001024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17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cs typeface="Times New Roman" pitchFamily="18" charset="0"/>
              </a:rPr>
              <a:t>Целевым назначением проекта является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cs typeface="Times New Roman" pitchFamily="18" charset="0"/>
              </a:rPr>
              <a:t>: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" pitchFamily="18" charset="0"/>
                <a:cs typeface="Times New Roman" pitchFamily="18" charset="0"/>
              </a:rPr>
              <a:t>формирование профессионального сознания учащихся в соответствии с выбранной будущей профессией с учетом актуальных и перспективных потребностей рынка труда.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28662" y="3714752"/>
            <a:ext cx="707236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17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Century" pitchFamily="18" charset="0"/>
                <a:cs typeface="Times New Roman" pitchFamily="18" charset="0"/>
              </a:rPr>
              <a:t>Цель: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entury" pitchFamily="18" charset="0"/>
                <a:cs typeface="Times New Roman" pitchFamily="18" charset="0"/>
              </a:rPr>
              <a:t>создание новой технологической модели образовательной деятельности с ориентацией на профессии будущего, использующие IT- технологии.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928630" y="0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	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Century" pitchFamily="18" charset="0"/>
              </a:rPr>
              <a:t>создание новой технологической модели образовательной деятельности с ориентацией на профессии будущего, использующие IT- технологии.</a:t>
            </a:r>
            <a:endParaRPr lang="ru-RU" sz="2000" b="1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entury" pitchFamily="18" charset="0"/>
              </a:rPr>
              <a:t>Цель:</a:t>
            </a:r>
            <a:endParaRPr lang="ru-RU" sz="2800" b="1" i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5536" y="1638671"/>
            <a:ext cx="828680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Century" pitchFamily="18" charset="0"/>
              </a:rPr>
              <a:t>1.Разработать вариативный компонент плана учебной деятельности с включением курсов по IT  технологиям.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2. Разработать программы курсов «Системное администрирование», «Сетевое администрирование», «</a:t>
            </a:r>
            <a:r>
              <a:rPr lang="ru-RU" sz="2000" b="1" dirty="0" err="1" smtClean="0">
                <a:solidFill>
                  <a:srgbClr val="003300"/>
                </a:solidFill>
                <a:latin typeface="Century" pitchFamily="18" charset="0"/>
              </a:rPr>
              <a:t>Кибергигиена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и работа с большими данными», </a:t>
            </a:r>
          </a:p>
          <a:p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«3</a:t>
            </a:r>
            <a:r>
              <a:rPr lang="en-US" sz="2000" b="1" dirty="0" smtClean="0">
                <a:solidFill>
                  <a:srgbClr val="003300"/>
                </a:solidFill>
                <a:latin typeface="Century" pitchFamily="18" charset="0"/>
              </a:rPr>
              <a:t>D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-моделирование»; «Основы </a:t>
            </a:r>
            <a:r>
              <a:rPr lang="en-US" sz="2000" b="1" dirty="0" smtClean="0">
                <a:solidFill>
                  <a:srgbClr val="003300"/>
                </a:solidFill>
                <a:latin typeface="Century" pitchFamily="18" charset="0"/>
              </a:rPr>
              <a:t>IT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-технологий»; «Программирование роботов»; «Программирование на языке </a:t>
            </a:r>
            <a:r>
              <a:rPr lang="en-US" sz="2000" b="1" dirty="0" smtClean="0">
                <a:solidFill>
                  <a:srgbClr val="003300"/>
                </a:solidFill>
                <a:latin typeface="Century" pitchFamily="18" charset="0"/>
              </a:rPr>
              <a:t>Python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»; «Программирование на </a:t>
            </a:r>
            <a:r>
              <a:rPr lang="en-US" sz="2000" b="1" dirty="0" smtClean="0">
                <a:solidFill>
                  <a:srgbClr val="003300"/>
                </a:solidFill>
                <a:latin typeface="Century" pitchFamily="18" charset="0"/>
              </a:rPr>
              <a:t>Java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»; «Социальное проектирование»; «Мобильная разработка».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2.Апробировать программы курсов по IT-технологиям в урочной, внеурочной и дополнительной деятельности (по ФГОС) по выбору обучающихся  в соответствие с интересами будущей профессиональной направленности.</a:t>
            </a:r>
          </a:p>
          <a:p>
            <a:r>
              <a:rPr lang="ru-RU" sz="2000" b="1" dirty="0" smtClean="0">
                <a:solidFill>
                  <a:srgbClr val="990033"/>
                </a:solidFill>
                <a:latin typeface="Century" pitchFamily="18" charset="0"/>
              </a:rPr>
              <a:t>4.Расширить сетевое взаимодействие с высшими,  </a:t>
            </a:r>
            <a:r>
              <a:rPr lang="ru-RU" sz="2000" b="1" dirty="0" err="1" smtClean="0">
                <a:solidFill>
                  <a:srgbClr val="990033"/>
                </a:solidFill>
                <a:latin typeface="Century" pitchFamily="18" charset="0"/>
              </a:rPr>
              <a:t>средне-профессиональными</a:t>
            </a:r>
            <a:r>
              <a:rPr lang="ru-RU" sz="2000" b="1" dirty="0" smtClean="0">
                <a:solidFill>
                  <a:srgbClr val="990033"/>
                </a:solidFill>
                <a:latin typeface="Century" pitchFamily="18" charset="0"/>
              </a:rPr>
              <a:t> и общеобразовательными организациями Краснодарского края.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Century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80728"/>
            <a:ext cx="41764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FF0000"/>
                </a:solidFill>
                <a:latin typeface="Century" pitchFamily="18" charset="0"/>
              </a:rPr>
              <a:t>Задачи на 2022 г:</a:t>
            </a:r>
            <a:endParaRPr lang="ru-RU" sz="2600" b="1" i="1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 rotWithShape="1">
          <a:blip r:embed="rId3" cstate="print"/>
          <a:srcRect l="25641" t="21094" r="25000" b="8832"/>
          <a:stretch/>
        </p:blipFill>
        <p:spPr bwMode="auto">
          <a:xfrm>
            <a:off x="0" y="0"/>
            <a:ext cx="3275856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8958" y="188640"/>
            <a:ext cx="6015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  <a:ea typeface="Times New Roman"/>
              </a:rPr>
              <a:t>ИННОВАЦИОННОСТЬ ПРОЕКТА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3284984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90033"/>
                </a:solidFill>
                <a:latin typeface="Century" pitchFamily="18" charset="0"/>
              </a:rPr>
              <a:t>ПРЕИМУЩЕСТВОМ нашей модели является то, что в БАЗИСНЫЙ УЧЕБНЫЙ ПЛАН нашей гимназии включен  РАЗНООБРАЗНЫЙ СПЕКТР внеурочных и дополнительных занятий, а также творческая работа учащихся в лаборатории, большую часть которых составляют занятия по IT-технологиям. </a:t>
            </a:r>
            <a:endParaRPr lang="ru-RU" sz="2400" dirty="0" smtClean="0"/>
          </a:p>
          <a:p>
            <a:pPr indent="449263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 Наша МОДЕЛЬ предполагает создание общего программно-методического пространства внеурочной деятельности и дополнительного образования учащихся.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Century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75856" y="692696"/>
            <a:ext cx="5868144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Создание новой технологической модели </a:t>
            </a: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образовательной деятельности с ориентацией на профессии будущего, использующие </a:t>
            </a:r>
            <a:r>
              <a:rPr kumimoji="0" lang="en-US" sz="22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IT</a:t>
            </a: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 технологии,  и новых механизмов профессиональной ориентации и </a:t>
            </a:r>
            <a:r>
              <a:rPr kumimoji="0" lang="ru-RU" sz="2200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предпрофессиональной</a:t>
            </a:r>
            <a:r>
              <a:rPr kumimoji="0" lang="ru-RU" sz="22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</a:rPr>
              <a:t> подготовки даст нам возможность повысить качество образования.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1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620688"/>
            <a:ext cx="464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99"/>
                </a:solidFill>
                <a:latin typeface="Century" pitchFamily="18" charset="0"/>
              </a:rPr>
              <a:t>ДИАГНОСТИЧЕСКИЕ </a:t>
            </a:r>
          </a:p>
          <a:p>
            <a:pPr algn="ctr"/>
            <a:r>
              <a:rPr lang="ru-RU" b="1" i="1" dirty="0" smtClean="0">
                <a:solidFill>
                  <a:srgbClr val="000099"/>
                </a:solidFill>
                <a:latin typeface="Century" pitchFamily="18" charset="0"/>
              </a:rPr>
              <a:t>МЕТОДИКИ В ПРОЕКТЕ</a:t>
            </a:r>
            <a:endParaRPr lang="ru-RU" b="1" i="1" dirty="0">
              <a:solidFill>
                <a:srgbClr val="000099"/>
              </a:solidFill>
              <a:latin typeface="Century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 l="25731" t="28172" r="24460" b="13751"/>
          <a:stretch>
            <a:fillRect/>
          </a:stretch>
        </p:blipFill>
        <p:spPr bwMode="auto">
          <a:xfrm>
            <a:off x="0" y="1196752"/>
            <a:ext cx="5076055" cy="340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7118" t="29531" r="24180" b="16329"/>
          <a:stretch>
            <a:fillRect/>
          </a:stretch>
        </p:blipFill>
        <p:spPr bwMode="auto">
          <a:xfrm>
            <a:off x="0" y="4157700"/>
            <a:ext cx="5004048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8411" t="26375" r="23435" b="12594"/>
          <a:stretch>
            <a:fillRect/>
          </a:stretch>
        </p:blipFill>
        <p:spPr bwMode="auto">
          <a:xfrm>
            <a:off x="4932040" y="3401616"/>
            <a:ext cx="42119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26756" t="28344" r="23989" b="10626"/>
          <a:stretch>
            <a:fillRect/>
          </a:stretch>
        </p:blipFill>
        <p:spPr bwMode="auto">
          <a:xfrm>
            <a:off x="4905981" y="0"/>
            <a:ext cx="42380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83718" y="0"/>
            <a:ext cx="50866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ИЗМЕРЕНИЕ И ОЦЕНКА КАЧЕСТВА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Calibri" pitchFamily="34" charset="0"/>
                <a:cs typeface="Times New Roman" pitchFamily="18" charset="0"/>
              </a:rPr>
              <a:t> ИННОВАЦИИ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7" name="Picture 8" descr="gimnaziya_87. ÐÐ¾Ð¼Ð°Ð½Ð´Ð° ÐÐÐ£ Ð³Ð¸Ð¼Ð½Ð°Ð·Ð¸Ð¸ 87 Ð·Ð°Ð½ÑÐ»Ð° Ð²ÑÐ¾ÑÐ¾Ðµ Ð¼ÐµÑÑÐ¾ Ð² III Ð ÐµÐ³Ð¸Ð¾Ð½Ð°Ð»ÑÐ½Ð¾Ð¼ ÑÐµÐ¼Ð¿Ð¸Ð¾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74032"/>
            <a:ext cx="4283968" cy="4283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8" name="Прямоугольник 1"/>
          <p:cNvSpPr>
            <a:spLocks noChangeArrowheads="1"/>
          </p:cNvSpPr>
          <p:nvPr/>
        </p:nvSpPr>
        <p:spPr bwMode="auto">
          <a:xfrm>
            <a:off x="1187624" y="188640"/>
            <a:ext cx="75963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МАКАРЕНКО РУСЛАН ЮРЬЕВИЧ,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entury" pitchFamily="18" charset="0"/>
              </a:rPr>
              <a:t>учитель информатики,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entury" pitchFamily="18" charset="0"/>
              </a:rPr>
              <a:t>педагог </a:t>
            </a:r>
            <a:r>
              <a:rPr lang="ru-RU" sz="2400" dirty="0">
                <a:solidFill>
                  <a:srgbClr val="002060"/>
                </a:solidFill>
                <a:latin typeface="Century" pitchFamily="18" charset="0"/>
              </a:rPr>
              <a:t>дополнительного </a:t>
            </a:r>
            <a:r>
              <a:rPr lang="ru-RU" sz="2400" dirty="0" smtClean="0">
                <a:solidFill>
                  <a:srgbClr val="002060"/>
                </a:solidFill>
                <a:latin typeface="Century" pitchFamily="18" charset="0"/>
              </a:rPr>
              <a:t>образования,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entury" pitchFamily="18" charset="0"/>
              </a:rPr>
              <a:t>руководитель инновационной  лаборатории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Century" pitchFamily="18" charset="0"/>
              </a:rPr>
              <a:t>по IT – технологиям </a:t>
            </a:r>
            <a:endParaRPr lang="ru-RU" sz="2400" dirty="0"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0" y="3068960"/>
            <a:ext cx="4724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17462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Century" pitchFamily="18" charset="0"/>
              </a:rPr>
              <a:t>НАГРАЖДЕН ГРАМОТОЙ ЗА ПОДГОТОВКУ КОМАНДЫ ПОБЕДИТЕЛЕЙ </a:t>
            </a:r>
          </a:p>
          <a:p>
            <a:pPr algn="ctr" eaLnBrk="0" hangingPunct="0">
              <a:tabLst>
                <a:tab pos="17462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en-US" sz="2000" b="1" dirty="0">
                <a:solidFill>
                  <a:srgbClr val="FF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ru-RU" sz="2000" b="1" dirty="0">
                <a:solidFill>
                  <a:srgbClr val="FF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 РЕГИОНАЛЬНОМ ЧЕМПИОНАТЕ </a:t>
            </a:r>
          </a:p>
          <a:p>
            <a:pPr algn="ctr" eaLnBrk="0" hangingPunct="0">
              <a:tabLst>
                <a:tab pos="17462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ЮНИОР </a:t>
            </a:r>
            <a:r>
              <a:rPr lang="ru-RU" sz="2000" b="1" dirty="0" smtClean="0">
                <a:solidFill>
                  <a:srgbClr val="FF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ПРОФИ-</a:t>
            </a:r>
            <a:endParaRPr lang="ru-RU" sz="2000" b="1" dirty="0">
              <a:solidFill>
                <a:srgbClr val="FF0000"/>
              </a:solidFill>
              <a:latin typeface="Century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174625" algn="l"/>
              </a:tabLst>
            </a:pPr>
            <a:r>
              <a:rPr lang="ru-RU" sz="2000" b="1" dirty="0">
                <a:solidFill>
                  <a:srgbClr val="FF000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КРАСНОДАРСКОГО КРАЯ </a:t>
            </a:r>
          </a:p>
          <a:p>
            <a:pPr algn="ctr" eaLnBrk="0" hangingPunct="0">
              <a:tabLst>
                <a:tab pos="174625" algn="l"/>
              </a:tabLst>
            </a:pPr>
            <a:r>
              <a:rPr lang="ru-RU" sz="2000" b="1" i="1" dirty="0" smtClean="0">
                <a:solidFill>
                  <a:srgbClr val="00206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srgbClr val="00206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компетенции «Сетевое </a:t>
            </a:r>
          </a:p>
          <a:p>
            <a:pPr algn="ctr" eaLnBrk="0" hangingPunct="0">
              <a:tabLst>
                <a:tab pos="174625" algn="l"/>
              </a:tabLst>
            </a:pPr>
            <a:r>
              <a:rPr lang="ru-RU" sz="2000" b="1" i="1" dirty="0">
                <a:solidFill>
                  <a:srgbClr val="00206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и системное </a:t>
            </a:r>
          </a:p>
          <a:p>
            <a:pPr algn="ctr" eaLnBrk="0" hangingPunct="0">
              <a:tabLst>
                <a:tab pos="174625" algn="l"/>
              </a:tabLst>
            </a:pPr>
            <a:r>
              <a:rPr lang="ru-RU" sz="2000" b="1" i="1" dirty="0">
                <a:solidFill>
                  <a:srgbClr val="002060"/>
                </a:solidFill>
                <a:latin typeface="Century" pitchFamily="18" charset="0"/>
                <a:ea typeface="Calibri" pitchFamily="34" charset="0"/>
                <a:cs typeface="Times New Roman" pitchFamily="18" charset="0"/>
              </a:rPr>
              <a:t>администрирование 14+»</a:t>
            </a:r>
            <a:endParaRPr lang="ru-RU" sz="2000" b="1" i="1" dirty="0">
              <a:solidFill>
                <a:srgbClr val="002060"/>
              </a:solidFill>
              <a:latin typeface="Century" pitchFamily="18" charset="0"/>
            </a:endParaRPr>
          </a:p>
          <a:p>
            <a:pPr algn="ctr">
              <a:tabLst>
                <a:tab pos="174625" algn="l"/>
              </a:tabLst>
            </a:pPr>
            <a:endParaRPr lang="ru-RU" sz="2000" b="1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0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117213"/>
            <a:ext cx="871296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РЕАЛИЗАЦИЯ НАШЕЙ МОДЕЛИ ПОЗВОЛИЛА: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1. Сформировать и развить у учащихся ценностные ориентации в сфере профессиональной деятельности, творческую самостоятельность, активность, исследовательские компетенции, что обеспечило наших выпускников возможностью жить, трудиться, непрерывно совершенствоваться, быть конкурентоспособным на современном рынке труда.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2. Соотнести уровень самооценки с реальными способностями и возможностями.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3. Познать учащимся, какие личностные качества нужно развивать, чтобы стать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конкурентноспособными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на рынке труда.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4. Получить навыки развития эмоционального интеллекта: коммуникаций, публичных выступлений,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самопрезентации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креативного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и критического мышления, умения работать в команде, решения конфликтных ситуаций, постановки целей и пути их достижения.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5. Познакомиться с профессиями будущего.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6. Определить индивидуальный маршрут профессионального развития.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1-02/1613678813_45-p-fon-dlya-prezentatsii-bezopasnii-internet-49.jpg"/>
          <p:cNvPicPr>
            <a:picLocks noChangeAspect="1" noChangeArrowheads="1"/>
          </p:cNvPicPr>
          <p:nvPr/>
        </p:nvPicPr>
        <p:blipFill>
          <a:blip r:embed="rId2" cstate="print">
            <a:lum bright="64000" contrast="-5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75982"/>
            <a:ext cx="86409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Century" pitchFamily="18" charset="0"/>
              </a:rPr>
              <a:t>РЕЗУЛЬТАТИВНОСТЬ ЗА ОТЧЕТНЫЙ ПЕРИОД </a:t>
            </a:r>
          </a:p>
          <a:p>
            <a:pPr lvl="0" indent="269875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У школьников были сформированы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компетенции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, которые способствовали получению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очень высоких результатов по итогам 2021-2022 учебного года: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ru-RU" sz="2400" b="1" dirty="0" smtClean="0">
              <a:solidFill>
                <a:srgbClr val="C00000"/>
              </a:solidFill>
              <a:latin typeface="Century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1.В 2021 году 2 выпускника стали 100-бальниками по информатике и  ИКТ.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2. Увеличилось количество выпускников гимназии, поступающих в ВУЗы по направлениям IT с 20% до 60%;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3. Увеличилось количество победителей и призеров Всероссийской олимпиады школьников с 20 учащихся до 136.</a:t>
            </a: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4. В условиях непрерывного образования выпускник гимназии (2020г.), ранее обучающийся в школе по курсу «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IT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-технологии», будучи студентом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КубГУ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на факультете компьютерных технологий и математики, написал компьютерную программу для решения задач линейного программирования симплекс методом, мобильное приложение для шифрования текста по алгоритму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FES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,  под руководством  научных руководителей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КубГУ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Силинской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Светланы Михайловны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Уваровой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 Анастасии Викторовны. Подали документы на получение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потента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" pitchFamily="18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1322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 обучение по программам Центра цифрового образования детей «IT-куб» при МОУ гимназия № 87 г. Краснодара на 2021-2022г набрано 204 учащихся по 6 направлениям: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Перспективы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555</cp:lastModifiedBy>
  <cp:revision>64</cp:revision>
  <dcterms:created xsi:type="dcterms:W3CDTF">2022-08-15T11:55:13Z</dcterms:created>
  <dcterms:modified xsi:type="dcterms:W3CDTF">2022-08-28T17:45:00Z</dcterms:modified>
</cp:coreProperties>
</file>