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2" r:id="rId1"/>
  </p:sldMasterIdLst>
  <p:sldIdLst>
    <p:sldId id="256" r:id="rId2"/>
    <p:sldId id="273" r:id="rId3"/>
    <p:sldId id="275" r:id="rId4"/>
    <p:sldId id="258" r:id="rId5"/>
    <p:sldId id="270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7" r:id="rId14"/>
    <p:sldId id="268" r:id="rId15"/>
    <p:sldId id="26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A180-94CE-4353-9EC0-BE9F5C0294B0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3388-7275-4758-8475-75DEDCA8ED7A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298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A180-94CE-4353-9EC0-BE9F5C0294B0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3388-7275-4758-8475-75DEDCA8E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057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A180-94CE-4353-9EC0-BE9F5C0294B0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3388-7275-4758-8475-75DEDCA8E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586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A180-94CE-4353-9EC0-BE9F5C0294B0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3388-7275-4758-8475-75DEDCA8ED7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0865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A180-94CE-4353-9EC0-BE9F5C0294B0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3388-7275-4758-8475-75DEDCA8E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723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A180-94CE-4353-9EC0-BE9F5C0294B0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3388-7275-4758-8475-75DEDCA8ED7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0814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A180-94CE-4353-9EC0-BE9F5C0294B0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3388-7275-4758-8475-75DEDCA8E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1490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A180-94CE-4353-9EC0-BE9F5C0294B0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3388-7275-4758-8475-75DEDCA8E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4438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A180-94CE-4353-9EC0-BE9F5C0294B0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3388-7275-4758-8475-75DEDCA8E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404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A180-94CE-4353-9EC0-BE9F5C0294B0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3388-7275-4758-8475-75DEDCA8E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73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A180-94CE-4353-9EC0-BE9F5C0294B0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3388-7275-4758-8475-75DEDCA8E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99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A180-94CE-4353-9EC0-BE9F5C0294B0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3388-7275-4758-8475-75DEDCA8E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97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A180-94CE-4353-9EC0-BE9F5C0294B0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3388-7275-4758-8475-75DEDCA8E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21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A180-94CE-4353-9EC0-BE9F5C0294B0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3388-7275-4758-8475-75DEDCA8E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68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A180-94CE-4353-9EC0-BE9F5C0294B0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3388-7275-4758-8475-75DEDCA8E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994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A180-94CE-4353-9EC0-BE9F5C0294B0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3388-7275-4758-8475-75DEDCA8E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132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A180-94CE-4353-9EC0-BE9F5C0294B0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3388-7275-4758-8475-75DEDCA8E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900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853A180-94CE-4353-9EC0-BE9F5C0294B0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0783388-7275-4758-8475-75DEDCA8E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3564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13" r:id="rId1"/>
    <p:sldLayoutId id="2147484014" r:id="rId2"/>
    <p:sldLayoutId id="2147484015" r:id="rId3"/>
    <p:sldLayoutId id="2147484016" r:id="rId4"/>
    <p:sldLayoutId id="2147484017" r:id="rId5"/>
    <p:sldLayoutId id="2147484018" r:id="rId6"/>
    <p:sldLayoutId id="2147484019" r:id="rId7"/>
    <p:sldLayoutId id="2147484020" r:id="rId8"/>
    <p:sldLayoutId id="2147484021" r:id="rId9"/>
    <p:sldLayoutId id="2147484022" r:id="rId10"/>
    <p:sldLayoutId id="2147484023" r:id="rId11"/>
    <p:sldLayoutId id="2147484024" r:id="rId12"/>
    <p:sldLayoutId id="2147484025" r:id="rId13"/>
    <p:sldLayoutId id="2147484026" r:id="rId14"/>
    <p:sldLayoutId id="2147484027" r:id="rId15"/>
    <p:sldLayoutId id="2147484028" r:id="rId16"/>
    <p:sldLayoutId id="214748402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edsovet.su/metodika/6284_metody_raboty_s_tekst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5470" y="566056"/>
            <a:ext cx="8001000" cy="2971801"/>
          </a:xfrm>
        </p:spPr>
        <p:txBody>
          <a:bodyPr>
            <a:normAutofit/>
          </a:bodyPr>
          <a:lstStyle/>
          <a:p>
            <a:r>
              <a:rPr lang="ru-RU" sz="9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ИНСЕРТ</a:t>
            </a:r>
            <a:endParaRPr lang="ru-RU" sz="9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Прием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технологии развития критического мышления через чтение и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письмо.</a:t>
            </a:r>
            <a:endParaRPr lang="ru-RU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045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612" y="4301067"/>
            <a:ext cx="5792788" cy="1507067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4.</a:t>
            </a:r>
            <a:r>
              <a:rPr lang="ru-RU" sz="4000" b="1" dirty="0">
                <a:solidFill>
                  <a:srgbClr val="FFFF00"/>
                </a:solidFill>
              </a:rPr>
              <a:t> </a:t>
            </a:r>
            <a:r>
              <a:rPr lang="ru-RU" sz="4000" b="1" dirty="0" smtClean="0">
                <a:solidFill>
                  <a:srgbClr val="FFFF00"/>
                </a:solidFill>
              </a:rPr>
              <a:t>РЕФЛЕКСИЯ</a:t>
            </a:r>
            <a:endParaRPr lang="ru-RU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На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effectLst/>
              </a:rPr>
              <a:t>данном этапе обсуждаются записи, внесенные в таблицу. Идет анализ того, как накапливаются знания. Путь от старого к новому становится более наглядным и понятным.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306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8354" y="4301067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ru-RU" sz="53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Когда использовать прием </a:t>
            </a:r>
            <a:r>
              <a:rPr lang="ru-RU" sz="5300" b="1" dirty="0" err="1">
                <a:solidFill>
                  <a:srgbClr val="FFFF00"/>
                </a:solidFill>
              </a:rPr>
              <a:t>Инсерт</a:t>
            </a:r>
            <a:r>
              <a:rPr lang="ru-RU" sz="53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?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175657"/>
            <a:ext cx="8304212" cy="269965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effectLst/>
              </a:rPr>
              <a:t>Прием </a:t>
            </a:r>
            <a:r>
              <a:rPr lang="ru-RU" sz="2400" b="1" dirty="0" err="1" smtClean="0">
                <a:solidFill>
                  <a:srgbClr val="FFFF00"/>
                </a:solidFill>
                <a:effectLst/>
              </a:rPr>
              <a:t>Инсерт</a:t>
            </a:r>
            <a:r>
              <a:rPr lang="ru-RU" sz="2400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ru-RU" sz="24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лучше всего подходит для уроков усвоения </a:t>
            </a:r>
            <a:r>
              <a:rPr lang="ru-RU" sz="2400" b="1" dirty="0" smtClean="0">
                <a:solidFill>
                  <a:srgbClr val="FFFF00"/>
                </a:solidFill>
                <a:effectLst/>
              </a:rPr>
              <a:t>новых знаний</a:t>
            </a:r>
          </a:p>
          <a:p>
            <a:r>
              <a:rPr lang="ru-RU" sz="24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для </a:t>
            </a:r>
            <a:r>
              <a:rPr lang="ru-RU" sz="2400" b="1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урока актуализации </a:t>
            </a:r>
            <a:r>
              <a:rPr lang="ru-RU" sz="2400" b="1" dirty="0">
                <a:solidFill>
                  <a:srgbClr val="FFFF00"/>
                </a:solidFill>
                <a:effectLst/>
              </a:rPr>
              <a:t>новых знаний и умений </a:t>
            </a:r>
            <a:r>
              <a:rPr lang="ru-RU" sz="2400" b="1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(по ФГОС</a:t>
            </a:r>
            <a:r>
              <a:rPr lang="ru-RU" sz="24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).</a:t>
            </a:r>
          </a:p>
          <a:p>
            <a:r>
              <a:rPr lang="ru-RU" sz="24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Прием требует от ученика </a:t>
            </a:r>
            <a:r>
              <a:rPr lang="ru-RU" sz="2400" b="1" dirty="0" smtClean="0">
                <a:solidFill>
                  <a:srgbClr val="FFFF00"/>
                </a:solidFill>
                <a:effectLst/>
              </a:rPr>
              <a:t>не пассивного чтения, а внимательного.  </a:t>
            </a:r>
          </a:p>
        </p:txBody>
      </p:sp>
    </p:spTree>
    <p:extLst>
      <p:ext uri="{BB962C8B-B14F-4D97-AF65-F5344CB8AC3E}">
        <p14:creationId xmlns:p14="http://schemas.microsoft.com/office/powerpoint/2010/main" val="2177419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Когда использовать прием </a:t>
            </a:r>
            <a:r>
              <a:rPr lang="ru-RU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Инсерт</a:t>
            </a:r>
            <a:r>
              <a:rPr lang="ru-RU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?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9689874" cy="3615267"/>
          </a:xfrm>
        </p:spPr>
        <p:txBody>
          <a:bodyPr>
            <a:normAutofit/>
          </a:bodyPr>
          <a:lstStyle/>
          <a:p>
            <a:r>
              <a:rPr lang="ru-RU" sz="2800" b="1" dirty="0" err="1">
                <a:solidFill>
                  <a:srgbClr val="FFFF00"/>
                </a:solidFill>
                <a:effectLst/>
              </a:rPr>
              <a:t>Инсерт</a:t>
            </a:r>
            <a:r>
              <a:rPr lang="ru-RU" sz="2800" b="1" dirty="0">
                <a:solidFill>
                  <a:srgbClr val="FFFF00"/>
                </a:solidFill>
                <a:effectLst/>
              </a:rPr>
              <a:t> довольно </a:t>
            </a:r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эффективен</a:t>
            </a:r>
            <a:r>
              <a:rPr lang="ru-RU" sz="2800" b="1" dirty="0">
                <a:solidFill>
                  <a:srgbClr val="FFFF00"/>
                </a:solidFill>
                <a:effectLst/>
              </a:rPr>
              <a:t>, когда нужно проработать </a:t>
            </a:r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большой пласт </a:t>
            </a:r>
            <a:r>
              <a:rPr lang="ru-RU" sz="2800" b="1" dirty="0">
                <a:solidFill>
                  <a:srgbClr val="FFFF00"/>
                </a:solidFill>
                <a:effectLst/>
              </a:rPr>
              <a:t>теоретического материала</a:t>
            </a:r>
            <a:r>
              <a:rPr lang="ru-RU" sz="2800" b="1" dirty="0" smtClean="0">
                <a:solidFill>
                  <a:srgbClr val="FFFF00"/>
                </a:solidFill>
                <a:effectLst/>
              </a:rPr>
              <a:t>.</a:t>
            </a:r>
          </a:p>
          <a:p>
            <a:r>
              <a:rPr lang="ru-RU" sz="2800" b="1" dirty="0">
                <a:solidFill>
                  <a:srgbClr val="FFFF00"/>
                </a:solidFill>
                <a:effectLst/>
              </a:rPr>
              <a:t>Если раньше </a:t>
            </a:r>
            <a:r>
              <a:rPr lang="ru-RU" sz="2800" b="1" dirty="0" smtClean="0">
                <a:solidFill>
                  <a:srgbClr val="FFFF00"/>
                </a:solidFill>
                <a:effectLst/>
              </a:rPr>
              <a:t>ученик </a:t>
            </a:r>
            <a:r>
              <a:rPr lang="ru-RU" sz="2800" b="1" dirty="0">
                <a:solidFill>
                  <a:srgbClr val="FFFF00"/>
                </a:solidFill>
                <a:effectLst/>
              </a:rPr>
              <a:t>просто </a:t>
            </a:r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пропускал</a:t>
            </a:r>
            <a:r>
              <a:rPr lang="ru-RU" sz="2800" b="1" dirty="0">
                <a:solidFill>
                  <a:srgbClr val="FFFF00"/>
                </a:solidFill>
                <a:effectLst/>
              </a:rPr>
              <a:t> непонятные моменты в тексте, то прем </a:t>
            </a:r>
            <a:r>
              <a:rPr lang="ru-RU" sz="2800" b="1" dirty="0" err="1">
                <a:solidFill>
                  <a:srgbClr val="FFFF00"/>
                </a:solidFill>
                <a:effectLst/>
              </a:rPr>
              <a:t>Инсерт</a:t>
            </a:r>
            <a:r>
              <a:rPr lang="ru-RU" sz="2800" b="1" dirty="0">
                <a:solidFill>
                  <a:srgbClr val="FFFF00"/>
                </a:solidFill>
                <a:effectLst/>
              </a:rPr>
              <a:t> заставляет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effectLst/>
              </a:rPr>
              <a:t>обратить на них внимание</a:t>
            </a:r>
            <a:r>
              <a:rPr lang="ru-RU" sz="2800" b="1" dirty="0">
                <a:solidFill>
                  <a:srgbClr val="FFFF00"/>
                </a:solidFill>
                <a:effectLst/>
              </a:rPr>
              <a:t>,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effectLst/>
              </a:rPr>
              <a:t>сконцентрироваться</a:t>
            </a:r>
            <a:r>
              <a:rPr lang="ru-RU" sz="2800" b="1" dirty="0">
                <a:solidFill>
                  <a:srgbClr val="FFFF00"/>
                </a:solidFill>
                <a:effectLst/>
              </a:rPr>
              <a:t> на каждой строке текста.</a:t>
            </a:r>
            <a:endParaRPr lang="ru-RU" sz="2800" b="1" dirty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5181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829" y="4484915"/>
            <a:ext cx="10744199" cy="1607456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FF0000"/>
                </a:solidFill>
              </a:rPr>
              <a:t>НА УРОКАХ </a:t>
            </a:r>
            <a:r>
              <a:rPr lang="ru-RU" b="1" i="1" dirty="0" smtClean="0">
                <a:solidFill>
                  <a:srgbClr val="FF0000"/>
                </a:solidFill>
              </a:rPr>
              <a:t>ИНФОРМАТИКИ   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dirty="0" smtClean="0"/>
              <a:t>Тема</a:t>
            </a:r>
            <a:r>
              <a:rPr lang="ru-RU" b="1" dirty="0"/>
              <a:t>. Двоичная система счисления.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endParaRPr lang="ru-RU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731476" y="650431"/>
          <a:ext cx="8784124" cy="36372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4165"/>
                <a:gridCol w="2058330"/>
                <a:gridCol w="2397446"/>
                <a:gridCol w="1924183"/>
              </a:tblGrid>
              <a:tr h="11515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V</a:t>
                      </a:r>
                      <a:endParaRPr lang="ru-RU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(ЗНАЮ)</a:t>
                      </a:r>
                      <a:endParaRPr lang="ru-RU" sz="1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4" marR="672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+</a:t>
                      </a:r>
                      <a:endParaRPr lang="ru-RU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(НОВОЕ)</a:t>
                      </a:r>
                      <a:endParaRPr lang="ru-RU" sz="1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4" marR="672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-</a:t>
                      </a:r>
                      <a:r>
                        <a:rPr lang="ru-RU" sz="2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(ПРОТИВОРЕЧИЕ)</a:t>
                      </a:r>
                      <a:endParaRPr lang="ru-RU" sz="1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4" marR="672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?</a:t>
                      </a:r>
                      <a:endParaRPr lang="ru-RU" sz="11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(ВОПРОС)</a:t>
                      </a:r>
                      <a:endParaRPr lang="ru-RU" sz="1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4" marR="67264" marT="0" marB="0"/>
                </a:tc>
              </a:tr>
              <a:tr h="24632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Вся информация на жестком диске хранится в двоичном коде.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4" marR="672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1+1=10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4" marR="672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1+1=10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4" marR="672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Почему 1+1=10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4" marR="6726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982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4487332"/>
            <a:ext cx="10636931" cy="198966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700" b="1" dirty="0" smtClean="0">
                <a:solidFill>
                  <a:srgbClr val="FFFF00"/>
                </a:solidFill>
              </a:rPr>
              <a:t>Как можно  использовать прием «</a:t>
            </a:r>
            <a:r>
              <a:rPr lang="ru-RU" sz="2700" b="1" dirty="0" err="1" smtClean="0">
                <a:solidFill>
                  <a:srgbClr val="FFFF00"/>
                </a:solidFill>
              </a:rPr>
              <a:t>инсерт</a:t>
            </a:r>
            <a:r>
              <a:rPr lang="ru-RU" sz="2700" b="1" dirty="0" smtClean="0">
                <a:solidFill>
                  <a:srgbClr val="FFFF00"/>
                </a:solidFill>
              </a:rPr>
              <a:t>» на уроках информатики.</a:t>
            </a:r>
            <a:br>
              <a:rPr lang="ru-RU" sz="2700" b="1" dirty="0" smtClean="0">
                <a:solidFill>
                  <a:srgbClr val="FFFF00"/>
                </a:solidFill>
              </a:rPr>
            </a:br>
            <a:r>
              <a:rPr lang="ru-RU" sz="2700" b="1" dirty="0" smtClean="0">
                <a:solidFill>
                  <a:srgbClr val="FFFF00"/>
                </a:solidFill>
              </a:rPr>
              <a:t>тема: Информация. Информационные процессы.</a:t>
            </a:r>
            <a:endParaRPr lang="ru-RU" sz="2700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573" y="258609"/>
            <a:ext cx="10994570" cy="4445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771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Заключение: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  <a:effectLst/>
              </a:rPr>
              <a:t>Прием "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  <a:effectLst/>
              </a:rPr>
              <a:t>Инсерт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effectLst/>
              </a:rPr>
              <a:t>" может работать на каждом этапе урока</a:t>
            </a:r>
            <a:r>
              <a:rPr lang="ru-RU" dirty="0">
                <a:effectLst/>
              </a:rPr>
              <a:t>.</a:t>
            </a:r>
          </a:p>
          <a:p>
            <a:r>
              <a:rPr lang="ru-RU" dirty="0">
                <a:effectLst/>
              </a:rPr>
              <a:t>Во-первых, он заставляет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effectLst/>
              </a:rPr>
              <a:t>вспомнить</a:t>
            </a:r>
            <a:r>
              <a:rPr lang="ru-RU" dirty="0">
                <a:effectLst/>
              </a:rPr>
              <a:t> то, что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effectLst/>
              </a:rPr>
              <a:t>уже известно</a:t>
            </a:r>
            <a:r>
              <a:rPr lang="ru-RU" dirty="0">
                <a:effectLst/>
              </a:rPr>
              <a:t>, то есть то, что нужно для стадии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effectLst/>
              </a:rPr>
              <a:t>вызова</a:t>
            </a:r>
            <a:r>
              <a:rPr lang="ru-RU" dirty="0">
                <a:effectLst/>
              </a:rPr>
              <a:t>.</a:t>
            </a:r>
          </a:p>
          <a:p>
            <a:r>
              <a:rPr lang="ru-RU" dirty="0">
                <a:effectLst/>
              </a:rPr>
              <a:t>Во-вторых, позволяет </a:t>
            </a:r>
            <a:r>
              <a:rPr lang="ru-RU" dirty="0" smtClean="0">
                <a:effectLst/>
              </a:rPr>
              <a:t>выделить </a:t>
            </a:r>
            <a:r>
              <a:rPr lang="ru-RU" dirty="0">
                <a:effectLst/>
              </a:rPr>
              <a:t>из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ffectLst/>
              </a:rPr>
              <a:t>текста новое </a:t>
            </a:r>
            <a:r>
              <a:rPr lang="ru-RU" dirty="0">
                <a:effectLst/>
              </a:rPr>
              <a:t>— что характерно для стадии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effectLst/>
              </a:rPr>
              <a:t>осмысления</a:t>
            </a:r>
            <a:r>
              <a:rPr lang="ru-RU" dirty="0">
                <a:effectLst/>
              </a:rPr>
              <a:t>.</a:t>
            </a:r>
          </a:p>
          <a:p>
            <a:r>
              <a:rPr lang="ru-RU" dirty="0">
                <a:effectLst/>
              </a:rPr>
              <a:t>И, в-третьих, предполагает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effectLst/>
              </a:rPr>
              <a:t>самостоятельный анализ </a:t>
            </a:r>
            <a:r>
              <a:rPr lang="ru-RU" dirty="0">
                <a:effectLst/>
              </a:rPr>
              <a:t>информации, интерактивное обсуждение, что приемлемо на стадии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effectLst/>
              </a:rPr>
              <a:t>размышления</a:t>
            </a:r>
            <a:r>
              <a:rPr lang="ru-RU" dirty="0">
                <a:effectLst/>
              </a:rPr>
              <a:t> или рефлексии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123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362" y="250371"/>
            <a:ext cx="6726237" cy="54078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4767942"/>
            <a:ext cx="8534400" cy="1698171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Критическое мышлени</a:t>
            </a:r>
            <a:r>
              <a:rPr lang="ru-RU" sz="60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е</a:t>
            </a:r>
          </a:p>
        </p:txBody>
      </p:sp>
    </p:spTree>
    <p:extLst>
      <p:ext uri="{BB962C8B-B14F-4D97-AF65-F5344CB8AC3E}">
        <p14:creationId xmlns:p14="http://schemas.microsoft.com/office/powerpoint/2010/main" val="3713872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84211" y="576944"/>
            <a:ext cx="10952618" cy="2340428"/>
          </a:xfrm>
        </p:spPr>
        <p:txBody>
          <a:bodyPr/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Если вы задумываетесь о том, как научить учеников самих добывать информацию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type="body" idx="1"/>
          </p:nvPr>
        </p:nvSpPr>
        <p:spPr>
          <a:xfrm>
            <a:off x="684211" y="3614057"/>
            <a:ext cx="8534400" cy="242388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, </a:t>
            </a:r>
            <a:r>
              <a:rPr lang="ru-RU" sz="4400" b="1" dirty="0" smtClean="0">
                <a:solidFill>
                  <a:srgbClr val="FFFF00"/>
                </a:solidFill>
              </a:rPr>
              <a:t>то технология</a:t>
            </a:r>
          </a:p>
          <a:p>
            <a:r>
              <a:rPr lang="ru-RU" sz="4400" b="1" dirty="0" smtClean="0">
                <a:solidFill>
                  <a:srgbClr val="FFFF00"/>
                </a:solidFill>
              </a:rPr>
              <a:t>РАЗВИТИЕ КРИТИЧЕСКОГО МЫШЛЕНИЯ 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ЧЕРЕЗ ЧТЕНИЕ И ПИСЬМО</a:t>
            </a:r>
            <a:r>
              <a:rPr lang="ru-RU" sz="4400" b="1" dirty="0" smtClean="0">
                <a:solidFill>
                  <a:srgbClr val="FFFF00"/>
                </a:solidFill>
              </a:rPr>
              <a:t> для вас!</a:t>
            </a:r>
            <a:endParaRPr lang="ru-RU" sz="4400" b="1" dirty="0">
              <a:solidFill>
                <a:srgbClr val="FFFF00"/>
              </a:solidFill>
            </a:endParaRPr>
          </a:p>
        </p:txBody>
      </p:sp>
      <p:pic>
        <p:nvPicPr>
          <p:cNvPr id="2050" name="Picture 2" descr="Картинки по запросу картинки по критическому мышлени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0631" y="2710543"/>
            <a:ext cx="3676197" cy="2340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575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>
                <a:solidFill>
                  <a:srgbClr val="FFFF00"/>
                </a:solidFill>
              </a:rPr>
              <a:t>Инсерт</a:t>
            </a:r>
            <a:r>
              <a:rPr lang="ru-RU" b="1" i="1" dirty="0">
                <a:solidFill>
                  <a:srgbClr val="FFFF00"/>
                </a:solidFill>
              </a:rPr>
              <a:t> — один из приемов технологии развития критического мышления. 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FFFF00"/>
                </a:solidFill>
                <a:effectLst/>
              </a:rPr>
              <a:t>Справка: </a:t>
            </a:r>
            <a:r>
              <a:rPr lang="ru-RU" sz="2400" b="1" i="1" dirty="0">
                <a:effectLst/>
              </a:rPr>
              <a:t>Авторы приема — ученые Д. </a:t>
            </a:r>
            <a:r>
              <a:rPr lang="ru-RU" sz="2400" b="1" i="1" dirty="0" err="1">
                <a:effectLst/>
              </a:rPr>
              <a:t>Воган</a:t>
            </a:r>
            <a:r>
              <a:rPr lang="ru-RU" sz="2400" b="1" i="1" dirty="0">
                <a:effectLst/>
              </a:rPr>
              <a:t> и Т. </a:t>
            </a:r>
            <a:r>
              <a:rPr lang="ru-RU" sz="2400" b="1" i="1" dirty="0" err="1">
                <a:effectLst/>
              </a:rPr>
              <a:t>Эстес</a:t>
            </a:r>
            <a:r>
              <a:rPr lang="ru-RU" sz="2400" b="1" i="1" dirty="0" smtClean="0">
                <a:effectLst/>
              </a:rPr>
              <a:t>.</a:t>
            </a:r>
          </a:p>
          <a:p>
            <a:r>
              <a:rPr lang="ru-RU" sz="2400" b="1" i="1" dirty="0" smtClean="0">
                <a:effectLst/>
              </a:rPr>
              <a:t>в Литературе </a:t>
            </a:r>
            <a:r>
              <a:rPr lang="ru-RU" sz="2400" b="1" i="1" dirty="0">
                <a:effectLst/>
              </a:rPr>
              <a:t>этот прием часто </a:t>
            </a:r>
            <a:r>
              <a:rPr lang="ru-RU" sz="2400" b="1" i="1" dirty="0">
                <a:solidFill>
                  <a:srgbClr val="FFFF00"/>
                </a:solidFill>
                <a:effectLst/>
              </a:rPr>
              <a:t>называют технологией эффективного </a:t>
            </a:r>
            <a:r>
              <a:rPr lang="ru-RU" sz="2400" b="1" i="1" dirty="0" smtClean="0">
                <a:solidFill>
                  <a:srgbClr val="FFFF00"/>
                </a:solidFill>
                <a:effectLst/>
              </a:rPr>
              <a:t>чтения.</a:t>
            </a:r>
            <a:endParaRPr lang="ru-RU" sz="2400" b="1" i="1" dirty="0">
              <a:solidFill>
                <a:srgbClr val="FFFF00"/>
              </a:solidFill>
              <a:effectLst/>
            </a:endParaRPr>
          </a:p>
          <a:p>
            <a:r>
              <a:rPr lang="ru-RU" sz="2400" b="1" dirty="0">
                <a:effectLst/>
              </a:rPr>
              <a:t>Итак, </a:t>
            </a:r>
            <a:r>
              <a:rPr lang="ru-RU" sz="2400" b="1" dirty="0" err="1">
                <a:solidFill>
                  <a:srgbClr val="FFFF00"/>
                </a:solidFill>
                <a:effectLst/>
              </a:rPr>
              <a:t>инсерт</a:t>
            </a:r>
            <a:r>
              <a:rPr lang="ru-RU" sz="2400" b="1" dirty="0">
                <a:effectLst/>
              </a:rPr>
              <a:t> — это прием технологии развития критического мышления через чтение и письмо (ТРКМЧП), используемый при </a:t>
            </a:r>
            <a:r>
              <a:rPr lang="ru-RU" sz="2400" b="1" dirty="0">
                <a:solidFill>
                  <a:srgbClr val="FFFF00"/>
                </a:solidFill>
                <a:effectLst/>
                <a:hlinkClick r:id="rId2"/>
              </a:rPr>
              <a:t>работе с текстом</a:t>
            </a:r>
            <a:r>
              <a:rPr lang="ru-RU" sz="2400" b="1" dirty="0">
                <a:solidFill>
                  <a:srgbClr val="FFFF00"/>
                </a:solidFill>
                <a:effectLst/>
              </a:rPr>
              <a:t>, с новой информацией.</a:t>
            </a:r>
            <a:endParaRPr lang="ru-RU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009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4487332"/>
            <a:ext cx="9548359" cy="1507067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Название приема представляет собой аббревиатуру: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587" y="163286"/>
            <a:ext cx="7473269" cy="4324046"/>
          </a:xfrm>
        </p:spPr>
      </p:pic>
    </p:spTree>
    <p:extLst>
      <p:ext uri="{BB962C8B-B14F-4D97-AF65-F5344CB8AC3E}">
        <p14:creationId xmlns:p14="http://schemas.microsoft.com/office/powerpoint/2010/main" val="3974216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5094514"/>
            <a:ext cx="10517189" cy="1328058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FFFF00"/>
                </a:solidFill>
              </a:rPr>
              <a:t>Как использовать прием "</a:t>
            </a:r>
            <a:r>
              <a:rPr lang="ru-RU" sz="4000" b="1" dirty="0" err="1">
                <a:solidFill>
                  <a:srgbClr val="FFFF00"/>
                </a:solidFill>
              </a:rPr>
              <a:t>Инсерт</a:t>
            </a:r>
            <a:r>
              <a:rPr lang="ru-RU" sz="4000" b="1" dirty="0">
                <a:solidFill>
                  <a:srgbClr val="FFFF00"/>
                </a:solidFill>
              </a:rPr>
              <a:t>" на уроках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869" y="1295401"/>
            <a:ext cx="8710159" cy="23622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FFFF00"/>
                </a:solidFill>
                <a:effectLst/>
              </a:rPr>
              <a:t>1</a:t>
            </a:r>
            <a:r>
              <a:rPr lang="ru-RU" sz="2400" dirty="0">
                <a:effectLst/>
              </a:rPr>
              <a:t>. Учащиеся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ffectLst/>
              </a:rPr>
              <a:t>читают</a:t>
            </a:r>
            <a:r>
              <a:rPr lang="ru-RU" sz="2400" dirty="0">
                <a:effectLst/>
              </a:rPr>
              <a:t> текст, </a:t>
            </a:r>
            <a:r>
              <a:rPr lang="ru-RU" sz="2400" b="1" dirty="0">
                <a:solidFill>
                  <a:srgbClr val="FFFF00"/>
                </a:solidFill>
                <a:effectLst/>
              </a:rPr>
              <a:t>маркируя</a:t>
            </a:r>
            <a:r>
              <a:rPr lang="ru-RU" sz="2400" dirty="0">
                <a:effectLst/>
              </a:rPr>
              <a:t> его </a:t>
            </a:r>
            <a:r>
              <a:rPr lang="ru-RU" sz="2400" b="1" dirty="0">
                <a:solidFill>
                  <a:srgbClr val="FFFF00"/>
                </a:solidFill>
                <a:effectLst/>
              </a:rPr>
              <a:t>специальными значками</a:t>
            </a:r>
            <a:r>
              <a:rPr lang="ru-RU" sz="2400" dirty="0">
                <a:effectLst/>
              </a:rPr>
              <a:t>:</a:t>
            </a:r>
          </a:p>
          <a:p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ffectLst/>
              </a:rPr>
              <a:t>V</a:t>
            </a:r>
            <a:r>
              <a:rPr lang="ru-RU" sz="2400" dirty="0">
                <a:effectLst/>
              </a:rPr>
              <a:t> — я это знаю;</a:t>
            </a:r>
          </a:p>
          <a:p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ffectLst/>
              </a:rPr>
              <a:t>+</a:t>
            </a:r>
            <a:r>
              <a:rPr lang="ru-RU" sz="2400" dirty="0">
                <a:effectLst/>
              </a:rPr>
              <a:t> — это новая информация для меня;</a:t>
            </a:r>
          </a:p>
          <a:p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ffectLst/>
              </a:rPr>
              <a:t>- </a:t>
            </a:r>
            <a:r>
              <a:rPr lang="ru-RU" sz="2400" dirty="0">
                <a:effectLst/>
              </a:rPr>
              <a:t>— я думал по-другому, это противоречит тому, что я знал;</a:t>
            </a:r>
          </a:p>
          <a:p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ffectLst/>
              </a:rPr>
              <a:t>? </a:t>
            </a:r>
            <a:r>
              <a:rPr lang="ru-RU" sz="2400" dirty="0">
                <a:effectLst/>
              </a:rPr>
              <a:t>— это мне непонятно, нужны объяснения, уточнения.</a:t>
            </a:r>
          </a:p>
          <a:p>
            <a:r>
              <a:rPr lang="ru-RU" sz="2400" b="1" dirty="0">
                <a:effectLst/>
              </a:rPr>
              <a:t>Совет</a:t>
            </a:r>
            <a:r>
              <a:rPr lang="ru-RU" sz="2400" dirty="0">
                <a:effectLst/>
              </a:rPr>
              <a:t>: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ffectLst/>
              </a:rPr>
              <a:t>маркировки </a:t>
            </a:r>
            <a:r>
              <a:rPr lang="ru-RU" sz="2400" dirty="0">
                <a:effectLst/>
              </a:rPr>
              <a:t>в тексте удобнее делать на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ffectLst/>
              </a:rPr>
              <a:t>полях карандашом</a:t>
            </a:r>
            <a:r>
              <a:rPr lang="ru-RU" sz="2400" dirty="0">
                <a:effectLst/>
              </a:rPr>
              <a:t>. Или можно подложит полоску бумаги, чтобы не пачкать учебники.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86625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2. Заполняется таблица</a:t>
            </a:r>
            <a:endParaRPr lang="ru-R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4211" y="1208314"/>
            <a:ext cx="10005559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714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Вот пример заполнения таблицы </a:t>
            </a:r>
            <a:r>
              <a:rPr lang="ru-RU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Инсерт</a:t>
            </a:r>
            <a:r>
              <a:rPr lang="ru-RU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на уроке истории по теме "Реформы Петра I"</a:t>
            </a:r>
            <a:endParaRPr lang="ru-R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257" y="500743"/>
            <a:ext cx="9786257" cy="322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278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4487332"/>
            <a:ext cx="9319759" cy="1507067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3. </a:t>
            </a:r>
            <a:r>
              <a:rPr lang="ru-RU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Повторное чтение текста.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5612" y="840618"/>
            <a:ext cx="8534400" cy="361526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effectLst/>
              </a:rPr>
              <a:t>Эта </a:t>
            </a:r>
            <a:r>
              <a:rPr lang="ru-RU" sz="3200" b="1" dirty="0">
                <a:solidFill>
                  <a:srgbClr val="FFFF00"/>
                </a:solidFill>
                <a:effectLst/>
              </a:rPr>
              <a:t>стадия переводит урок уже в этап осмысления. При этом таблица может пополниться, либо какие-то тезисы уже перейдут из одной колонки в другую.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630492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135</TotalTime>
  <Words>450</Words>
  <Application>Microsoft Office PowerPoint</Application>
  <PresentationFormat>Широкоэкранный</PresentationFormat>
  <Paragraphs>51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 3</vt:lpstr>
      <vt:lpstr>Сектор</vt:lpstr>
      <vt:lpstr>ИНСЕРТ</vt:lpstr>
      <vt:lpstr>Критическое мышление</vt:lpstr>
      <vt:lpstr>Если вы задумываетесь о том, как научить учеников самих добывать информацию</vt:lpstr>
      <vt:lpstr>Инсерт — один из приемов технологии развития критического мышления. </vt:lpstr>
      <vt:lpstr>Название приема представляет собой аббревиатуру:</vt:lpstr>
      <vt:lpstr>Как использовать прием "Инсерт" на уроках </vt:lpstr>
      <vt:lpstr>2. Заполняется таблица</vt:lpstr>
      <vt:lpstr>Вот пример заполнения таблицы Инсерт на уроке истории по теме "Реформы Петра I"</vt:lpstr>
      <vt:lpstr>3. Повторное чтение текста.</vt:lpstr>
      <vt:lpstr>4. РЕФЛЕКСИЯ</vt:lpstr>
      <vt:lpstr>Когда использовать прием Инсерт? </vt:lpstr>
      <vt:lpstr>Когда использовать прием Инсерт?</vt:lpstr>
      <vt:lpstr>НА УРОКАХ ИНФОРМАТИКИ     Тема. Двоичная система счисления.  </vt:lpstr>
      <vt:lpstr> Как можно  использовать прием «инсерт» на уроках информатики. тема: Информация. Информационные процессы.</vt:lpstr>
      <vt:lpstr>Заключение: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ИНСЕРТ</dc:title>
  <dc:creator>Слушатель</dc:creator>
  <cp:lastModifiedBy>Слушатель</cp:lastModifiedBy>
  <cp:revision>18</cp:revision>
  <dcterms:created xsi:type="dcterms:W3CDTF">2018-01-25T05:10:29Z</dcterms:created>
  <dcterms:modified xsi:type="dcterms:W3CDTF">2018-01-25T07:25:32Z</dcterms:modified>
</cp:coreProperties>
</file>