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63" r:id="rId4"/>
    <p:sldId id="261" r:id="rId5"/>
    <p:sldId id="257" r:id="rId6"/>
    <p:sldId id="258" r:id="rId7"/>
    <p:sldId id="259" r:id="rId8"/>
    <p:sldId id="260" r:id="rId9"/>
    <p:sldId id="267" r:id="rId10"/>
    <p:sldId id="268" r:id="rId11"/>
    <p:sldId id="266" r:id="rId12"/>
    <p:sldId id="265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89;&#1088;&#1077;&#1076;&#1085;&#1077;&#1074;&#1079;&#1074;&#1077;&#1096;&#1072;&#1085;&#1085;&#1072;&#1103;%2024.11.2021\&#1052;&#1072;&#1090;&#1077;&#1084;&#1072;&#1090;&#1080;&#1082;&#1072;%209%20&#1082;&#1083;.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89;&#1088;&#1077;&#1076;&#1085;&#1077;&#1074;&#1079;&#1074;&#1077;&#1096;&#1072;&#1085;&#1085;&#1072;&#1103;%2024.11.2021\&#1056;&#1091;&#1089;&#1089;&#1082;&#1080;&#1081;%20&#1103;&#1079;&#1099;&#1082;,%2011%20&#1082;&#1083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G:\&#1089;&#1088;&#1077;&#1076;&#1085;&#1077;&#1074;&#1079;&#1074;&#1077;&#1096;&#1072;&#1085;&#1085;&#1072;&#1103;%2024.11.2021\&#1052;&#1072;&#1090;&#1077;&#1084;&#1072;&#1090;&#1080;&#1082;&#1072;,%2011%20&#1082;&#1083;.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Лист1!$G$9:$G$12</c:f>
              <c:strCache>
                <c:ptCount val="1"/>
                <c:pt idx="0">
                  <c:v>2020 учебный год Среднеарифметическое  оценивание % успеваемости</c:v>
                </c:pt>
              </c:strCache>
            </c:strRef>
          </c:tx>
          <c:invertIfNegative val="0"/>
          <c:cat>
            <c:strRef>
              <c:f>Лист1!$F$13:$F$20</c:f>
              <c:strCache>
                <c:ptCount val="8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  <c:pt idx="7">
                  <c:v>МБОУ СОШ № 59 </c:v>
                </c:pt>
              </c:strCache>
            </c:strRef>
          </c:cat>
          <c:val>
            <c:numRef>
              <c:f>Лист1!$G$13:$G$20</c:f>
              <c:numCache>
                <c:formatCode>General</c:formatCode>
                <c:ptCount val="8"/>
                <c:pt idx="0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99.1</c:v>
                </c:pt>
                <c:pt idx="5">
                  <c:v>100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Лист1!$H$9:$H$12</c:f>
              <c:strCache>
                <c:ptCount val="1"/>
                <c:pt idx="0">
                  <c:v>2020 учебный год Среднеарифметическое  оценивание % качества знаний</c:v>
                </c:pt>
              </c:strCache>
            </c:strRef>
          </c:tx>
          <c:invertIfNegative val="0"/>
          <c:cat>
            <c:strRef>
              <c:f>Лист1!$F$13:$F$20</c:f>
              <c:strCache>
                <c:ptCount val="8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  <c:pt idx="7">
                  <c:v>МБОУ СОШ № 59 </c:v>
                </c:pt>
              </c:strCache>
            </c:strRef>
          </c:cat>
          <c:val>
            <c:numRef>
              <c:f>Лист1!$H$13:$H$20</c:f>
              <c:numCache>
                <c:formatCode>General</c:formatCode>
                <c:ptCount val="8"/>
                <c:pt idx="0">
                  <c:v>65</c:v>
                </c:pt>
                <c:pt idx="2">
                  <c:v>40</c:v>
                </c:pt>
                <c:pt idx="3">
                  <c:v>67.599999999999994</c:v>
                </c:pt>
                <c:pt idx="4">
                  <c:v>42</c:v>
                </c:pt>
                <c:pt idx="5">
                  <c:v>67.599999999999994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Лист1!$I$9:$I$12</c:f>
              <c:strCache>
                <c:ptCount val="1"/>
                <c:pt idx="0">
                  <c:v>2021 учебный год Средневзвешенное  оценивание % успеваемости</c:v>
                </c:pt>
              </c:strCache>
            </c:strRef>
          </c:tx>
          <c:invertIfNegative val="0"/>
          <c:cat>
            <c:strRef>
              <c:f>Лист1!$F$13:$F$20</c:f>
              <c:strCache>
                <c:ptCount val="8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  <c:pt idx="7">
                  <c:v>МБОУ СОШ № 59 </c:v>
                </c:pt>
              </c:strCache>
            </c:strRef>
          </c:cat>
          <c:val>
            <c:numRef>
              <c:f>Лист1!$I$13:$I$20</c:f>
              <c:numCache>
                <c:formatCode>General</c:formatCode>
                <c:ptCount val="8"/>
                <c:pt idx="0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96.6</c:v>
                </c:pt>
                <c:pt idx="5">
                  <c:v>100</c:v>
                </c:pt>
                <c:pt idx="7">
                  <c:v>98</c:v>
                </c:pt>
              </c:numCache>
            </c:numRef>
          </c:val>
        </c:ser>
        <c:ser>
          <c:idx val="3"/>
          <c:order val="3"/>
          <c:tx>
            <c:strRef>
              <c:f>Лист1!$J$9:$J$12</c:f>
              <c:strCache>
                <c:ptCount val="1"/>
                <c:pt idx="0">
                  <c:v>2021 учебный год Средневзвешенное  оценивание % качества знаний</c:v>
                </c:pt>
              </c:strCache>
            </c:strRef>
          </c:tx>
          <c:invertIfNegative val="0"/>
          <c:cat>
            <c:strRef>
              <c:f>Лист1!$F$13:$F$20</c:f>
              <c:strCache>
                <c:ptCount val="8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  <c:pt idx="7">
                  <c:v>МБОУ СОШ № 59 </c:v>
                </c:pt>
              </c:strCache>
            </c:strRef>
          </c:cat>
          <c:val>
            <c:numRef>
              <c:f>Лист1!$J$13:$J$20</c:f>
              <c:numCache>
                <c:formatCode>General</c:formatCode>
                <c:ptCount val="8"/>
                <c:pt idx="0">
                  <c:v>63</c:v>
                </c:pt>
                <c:pt idx="2">
                  <c:v>41.2</c:v>
                </c:pt>
                <c:pt idx="3">
                  <c:v>59.2</c:v>
                </c:pt>
                <c:pt idx="4">
                  <c:v>44.2</c:v>
                </c:pt>
                <c:pt idx="5">
                  <c:v>59.2</c:v>
                </c:pt>
                <c:pt idx="7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1660288"/>
        <c:axId val="180711808"/>
      </c:barChart>
      <c:catAx>
        <c:axId val="181660288"/>
        <c:scaling>
          <c:orientation val="minMax"/>
        </c:scaling>
        <c:delete val="0"/>
        <c:axPos val="b"/>
        <c:majorTickMark val="out"/>
        <c:minorTickMark val="none"/>
        <c:tickLblPos val="nextTo"/>
        <c:crossAx val="180711808"/>
        <c:crosses val="autoZero"/>
        <c:auto val="1"/>
        <c:lblAlgn val="ctr"/>
        <c:lblOffset val="100"/>
        <c:noMultiLvlLbl val="0"/>
      </c:catAx>
      <c:valAx>
        <c:axId val="18071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16602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Лист1!$F$8:$F$11</c:f>
              <c:strCache>
                <c:ptCount val="1"/>
                <c:pt idx="0">
                  <c:v>2020 учебный год Среднеарифметическое  оценивание % успеваемости</c:v>
                </c:pt>
              </c:strCache>
            </c:strRef>
          </c:tx>
          <c:invertIfNegative val="0"/>
          <c:cat>
            <c:strRef>
              <c:f>Лист1!$E$12:$E$19</c:f>
              <c:strCache>
                <c:ptCount val="8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  <c:pt idx="7">
                  <c:v>МБОУ СОШ № 59 </c:v>
                </c:pt>
              </c:strCache>
            </c:strRef>
          </c:cat>
          <c:val>
            <c:numRef>
              <c:f>Лист1!$F$12:$F$19</c:f>
              <c:numCache>
                <c:formatCode>General</c:formatCode>
                <c:ptCount val="8"/>
                <c:pt idx="0">
                  <c:v>100</c:v>
                </c:pt>
                <c:pt idx="1">
                  <c:v>53</c:v>
                </c:pt>
                <c:pt idx="2">
                  <c:v>100</c:v>
                </c:pt>
                <c:pt idx="4">
                  <c:v>99.8</c:v>
                </c:pt>
                <c:pt idx="5">
                  <c:v>100</c:v>
                </c:pt>
                <c:pt idx="6">
                  <c:v>100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Лист1!$G$8:$G$11</c:f>
              <c:strCache>
                <c:ptCount val="1"/>
                <c:pt idx="0">
                  <c:v>2020 учебный год Среднеарифметическое  оценивание % качества знаний</c:v>
                </c:pt>
              </c:strCache>
            </c:strRef>
          </c:tx>
          <c:invertIfNegative val="0"/>
          <c:cat>
            <c:strRef>
              <c:f>Лист1!$E$12:$E$19</c:f>
              <c:strCache>
                <c:ptCount val="8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  <c:pt idx="7">
                  <c:v>МБОУ СОШ № 59 </c:v>
                </c:pt>
              </c:strCache>
            </c:strRef>
          </c:cat>
          <c:val>
            <c:numRef>
              <c:f>Лист1!$G$12:$G$19</c:f>
              <c:numCache>
                <c:formatCode>General</c:formatCode>
                <c:ptCount val="8"/>
                <c:pt idx="0">
                  <c:v>77</c:v>
                </c:pt>
                <c:pt idx="1">
                  <c:v>98.2</c:v>
                </c:pt>
                <c:pt idx="2">
                  <c:v>100</c:v>
                </c:pt>
                <c:pt idx="4">
                  <c:v>67.900000000000006</c:v>
                </c:pt>
                <c:pt idx="5">
                  <c:v>86</c:v>
                </c:pt>
                <c:pt idx="6">
                  <c:v>80.819999999999993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Лист1!$H$8:$H$11</c:f>
              <c:strCache>
                <c:ptCount val="1"/>
                <c:pt idx="0">
                  <c:v>2021 учебный год Средневзвешенное  оценивание % успеваемости</c:v>
                </c:pt>
              </c:strCache>
            </c:strRef>
          </c:tx>
          <c:invertIfNegative val="0"/>
          <c:cat>
            <c:strRef>
              <c:f>Лист1!$E$12:$E$19</c:f>
              <c:strCache>
                <c:ptCount val="8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  <c:pt idx="7">
                  <c:v>МБОУ СОШ № 59 </c:v>
                </c:pt>
              </c:strCache>
            </c:strRef>
          </c:cat>
          <c:val>
            <c:numRef>
              <c:f>Лист1!$H$12:$H$19</c:f>
              <c:numCache>
                <c:formatCode>General</c:formatCode>
                <c:ptCount val="8"/>
                <c:pt idx="0">
                  <c:v>100</c:v>
                </c:pt>
                <c:pt idx="1">
                  <c:v>45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Лист1!$I$8:$I$11</c:f>
              <c:strCache>
                <c:ptCount val="1"/>
                <c:pt idx="0">
                  <c:v>2021 учебный год Средневзвешенное  оценивание % качества знаний</c:v>
                </c:pt>
              </c:strCache>
            </c:strRef>
          </c:tx>
          <c:invertIfNegative val="0"/>
          <c:cat>
            <c:strRef>
              <c:f>Лист1!$E$12:$E$19</c:f>
              <c:strCache>
                <c:ptCount val="8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  <c:pt idx="7">
                  <c:v>МБОУ СОШ № 59 </c:v>
                </c:pt>
              </c:strCache>
            </c:strRef>
          </c:cat>
          <c:val>
            <c:numRef>
              <c:f>Лист1!$I$12:$I$19</c:f>
              <c:numCache>
                <c:formatCode>General</c:formatCode>
                <c:ptCount val="8"/>
                <c:pt idx="0">
                  <c:v>74</c:v>
                </c:pt>
                <c:pt idx="1">
                  <c:v>97.2</c:v>
                </c:pt>
                <c:pt idx="2">
                  <c:v>100</c:v>
                </c:pt>
                <c:pt idx="3">
                  <c:v>47.4</c:v>
                </c:pt>
                <c:pt idx="4">
                  <c:v>42.1</c:v>
                </c:pt>
                <c:pt idx="5">
                  <c:v>83</c:v>
                </c:pt>
                <c:pt idx="6">
                  <c:v>71.599999999999994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743168"/>
        <c:axId val="180744960"/>
      </c:barChart>
      <c:catAx>
        <c:axId val="180743168"/>
        <c:scaling>
          <c:orientation val="minMax"/>
        </c:scaling>
        <c:delete val="0"/>
        <c:axPos val="b"/>
        <c:majorTickMark val="out"/>
        <c:minorTickMark val="none"/>
        <c:tickLblPos val="nextTo"/>
        <c:crossAx val="180744960"/>
        <c:crosses val="autoZero"/>
        <c:auto val="1"/>
        <c:lblAlgn val="ctr"/>
        <c:lblOffset val="100"/>
        <c:noMultiLvlLbl val="0"/>
      </c:catAx>
      <c:valAx>
        <c:axId val="180744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743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Лист1!$D$8:$D$11</c:f>
              <c:strCache>
                <c:ptCount val="1"/>
                <c:pt idx="0">
                  <c:v>2020 учебный год Среднеарифметическое  оценивание % успеваемости</c:v>
                </c:pt>
              </c:strCache>
            </c:strRef>
          </c:tx>
          <c:invertIfNegative val="0"/>
          <c:cat>
            <c:strRef>
              <c:f>Лист1!$C$12:$C$18</c:f>
              <c:strCache>
                <c:ptCount val="7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</c:strCache>
            </c:strRef>
          </c:cat>
          <c:val>
            <c:numRef>
              <c:f>Лист1!$D$12:$D$18</c:f>
              <c:numCache>
                <c:formatCode>General</c:formatCode>
                <c:ptCount val="7"/>
                <c:pt idx="0">
                  <c:v>100</c:v>
                </c:pt>
                <c:pt idx="1">
                  <c:v>53</c:v>
                </c:pt>
                <c:pt idx="2">
                  <c:v>100</c:v>
                </c:pt>
                <c:pt idx="4">
                  <c:v>99.8</c:v>
                </c:pt>
                <c:pt idx="6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Лист1!$E$8:$E$11</c:f>
              <c:strCache>
                <c:ptCount val="1"/>
                <c:pt idx="0">
                  <c:v>2020 учебный год Среднеарифметическое  оценивание % качества знаний</c:v>
                </c:pt>
              </c:strCache>
            </c:strRef>
          </c:tx>
          <c:invertIfNegative val="0"/>
          <c:cat>
            <c:strRef>
              <c:f>Лист1!$C$12:$C$18</c:f>
              <c:strCache>
                <c:ptCount val="7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</c:strCache>
            </c:strRef>
          </c:cat>
          <c:val>
            <c:numRef>
              <c:f>Лист1!$E$12:$E$18</c:f>
              <c:numCache>
                <c:formatCode>General</c:formatCode>
                <c:ptCount val="7"/>
                <c:pt idx="0">
                  <c:v>77</c:v>
                </c:pt>
                <c:pt idx="1">
                  <c:v>98.2</c:v>
                </c:pt>
                <c:pt idx="2">
                  <c:v>100</c:v>
                </c:pt>
                <c:pt idx="4">
                  <c:v>67.900000000000006</c:v>
                </c:pt>
                <c:pt idx="6">
                  <c:v>49</c:v>
                </c:pt>
              </c:numCache>
            </c:numRef>
          </c:val>
        </c:ser>
        <c:ser>
          <c:idx val="2"/>
          <c:order val="2"/>
          <c:tx>
            <c:strRef>
              <c:f>Лист1!$F$8:$F$11</c:f>
              <c:strCache>
                <c:ptCount val="1"/>
                <c:pt idx="0">
                  <c:v>2021 учебный год Средневзвешенное  оценивание % успеваемости</c:v>
                </c:pt>
              </c:strCache>
            </c:strRef>
          </c:tx>
          <c:invertIfNegative val="0"/>
          <c:cat>
            <c:strRef>
              <c:f>Лист1!$C$12:$C$18</c:f>
              <c:strCache>
                <c:ptCount val="7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</c:strCache>
            </c:strRef>
          </c:cat>
          <c:val>
            <c:numRef>
              <c:f>Лист1!$F$12:$F$18</c:f>
              <c:numCache>
                <c:formatCode>General</c:formatCode>
                <c:ptCount val="7"/>
                <c:pt idx="0">
                  <c:v>100</c:v>
                </c:pt>
                <c:pt idx="1">
                  <c:v>45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Лист1!$G$8:$G$11</c:f>
              <c:strCache>
                <c:ptCount val="1"/>
                <c:pt idx="0">
                  <c:v>2021 учебный год Средневзвешенное  оценивание % качества знаний</c:v>
                </c:pt>
              </c:strCache>
            </c:strRef>
          </c:tx>
          <c:invertIfNegative val="0"/>
          <c:cat>
            <c:strRef>
              <c:f>Лист1!$C$12:$C$18</c:f>
              <c:strCache>
                <c:ptCount val="7"/>
                <c:pt idx="0">
                  <c:v>Азовская гимназия </c:v>
                </c:pt>
                <c:pt idx="1">
                  <c:v>МБОУ СОШ № 6 </c:v>
                </c:pt>
                <c:pt idx="2">
                  <c:v>МБОУ СОШ № 32</c:v>
                </c:pt>
                <c:pt idx="3">
                  <c:v>МБОУ СОШ № 43 </c:v>
                </c:pt>
                <c:pt idx="4">
                  <c:v>МБОУ СОШ № 44 </c:v>
                </c:pt>
                <c:pt idx="5">
                  <c:v>МБОУ СОШ  № 45</c:v>
                </c:pt>
                <c:pt idx="6">
                  <c:v>МБОУ СОШ № 52</c:v>
                </c:pt>
              </c:strCache>
            </c:strRef>
          </c:cat>
          <c:val>
            <c:numRef>
              <c:f>Лист1!$G$12:$G$18</c:f>
              <c:numCache>
                <c:formatCode>General</c:formatCode>
                <c:ptCount val="7"/>
                <c:pt idx="0">
                  <c:v>74</c:v>
                </c:pt>
                <c:pt idx="1">
                  <c:v>97.2</c:v>
                </c:pt>
                <c:pt idx="2">
                  <c:v>100</c:v>
                </c:pt>
                <c:pt idx="3">
                  <c:v>47.4</c:v>
                </c:pt>
                <c:pt idx="4">
                  <c:v>42.1</c:v>
                </c:pt>
                <c:pt idx="5">
                  <c:v>79</c:v>
                </c:pt>
                <c:pt idx="6">
                  <c:v>93.3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669824"/>
        <c:axId val="180679808"/>
      </c:barChart>
      <c:catAx>
        <c:axId val="180669824"/>
        <c:scaling>
          <c:orientation val="minMax"/>
        </c:scaling>
        <c:delete val="0"/>
        <c:axPos val="b"/>
        <c:majorTickMark val="out"/>
        <c:minorTickMark val="none"/>
        <c:tickLblPos val="nextTo"/>
        <c:crossAx val="180679808"/>
        <c:crosses val="autoZero"/>
        <c:auto val="1"/>
        <c:lblAlgn val="ctr"/>
        <c:lblOffset val="100"/>
        <c:noMultiLvlLbl val="0"/>
      </c:catAx>
      <c:valAx>
        <c:axId val="18067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6698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208912" cy="288032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проекта: «Создание условий объективности оценивания образовательных результатов обучающихся как одна из составляющих успешности выпускников школ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4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4368257"/>
              </p:ext>
            </p:extLst>
          </p:nvPr>
        </p:nvGraphicFramePr>
        <p:xfrm>
          <a:off x="539551" y="1916833"/>
          <a:ext cx="8136904" cy="38165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6225"/>
                <a:gridCol w="942119"/>
                <a:gridCol w="1652204"/>
                <a:gridCol w="1763178"/>
                <a:gridCol w="1763178"/>
              </a:tblGrid>
              <a:tr h="1655611"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ОО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2019- 2020 учебный год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2020- 2021 учебный год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Среднеарифметическое оценивание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Средневзвешенное оценивание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медалистов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них подтвердили «медали»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медалистов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Из них подтвердили «медали»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88104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Азовская гимназия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99813"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 №  43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88104"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МБОУ СОШ № 45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288104">
                <a:tc>
                  <a:txBody>
                    <a:bodyPr/>
                    <a:lstStyle/>
                    <a:p>
                      <a:pPr marL="222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 № 52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66800" algn="l"/>
                        </a:tabLst>
                      </a:pPr>
                      <a:r>
                        <a:rPr lang="ru-RU" sz="1200" dirty="0">
                          <a:effectLst/>
                        </a:rPr>
                        <a:t>0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Итоги ЕГЭ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4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Причины снижения качества знаний учащихся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420888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Средневзвешенная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система оценивания предъявляет более жесткие требования к процессу обучения и качеству подготовки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введении средневзвешенного оценивания возрастает роль внутренних и внешних оценочных процедур, не все обучающиеся готовы к этому, причиной чего является недостаточная информационно-разъяснительная работа с родителями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обучающимися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количества детей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Недостаточно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отработана система индивидуализации и дифференциации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Низкий уровень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педагогической грамотности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3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работы со слабоуспевающими учащимися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28800"/>
            <a:ext cx="7560839" cy="44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0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988840"/>
            <a:ext cx="7408333" cy="41044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средневзвешенной оценке в образовательных организациях муниципального образования Северский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сетевом взаимодействии организаций системы образования Северского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ликвидации причин необъективности выставления итоговых отметок в образовательных организациях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муниципалитета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внедрению критериев выставления полугодовых отметок с учетом результатов контрольных, практических, лабораторных работ, ВПР и КДР и иных проверочных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етодические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по объективному оцениванию образовательных результатов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обучающихся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убликации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сайте материалов по теме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оздана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методическая сеть, включающая в себя образовательные организации Северского района, а так же ТМС </a:t>
            </a:r>
            <a:r>
              <a:rPr lang="ru-RU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Динского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и КНМЦ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Краснодара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Результаты отчетного периода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1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79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Сроки реализации проекта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92" y="2276872"/>
            <a:ext cx="8761413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081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проекта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98884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качество знаний обучающихся за счет объективности оценивания образовательных результатов.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Организовать методическое сопровождение, направленное на ликвидацию причин необъективности выставления итоговых отметок в образовательных организациях муниципалитета.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Повысить эффективность работы администрации школ по обеспечению внутренней системы оценки качества образования, формированию единых подходов к текущему оцениванию и промежуточной аттестации.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Разработать и реализовать муниципальный план мероприятий (дорожную карту) комплексного внедрения объективности оценочных процедур.</a:t>
            </a:r>
          </a:p>
        </p:txBody>
      </p:sp>
    </p:spTree>
    <p:extLst>
      <p:ext uri="{BB962C8B-B14F-4D97-AF65-F5344CB8AC3E}">
        <p14:creationId xmlns:p14="http://schemas.microsoft.com/office/powerpoint/2010/main" val="126547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7920880" cy="5688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8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304" y="1268760"/>
            <a:ext cx="740012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РУССКИЙ ЯЗЫК, 9класс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1871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057582"/>
              </p:ext>
            </p:extLst>
          </p:nvPr>
        </p:nvGraphicFramePr>
        <p:xfrm>
          <a:off x="899592" y="1916832"/>
          <a:ext cx="778720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МАТЕМАТИКА, 9 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99211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496026"/>
              </p:ext>
            </p:extLst>
          </p:nvPr>
        </p:nvGraphicFramePr>
        <p:xfrm>
          <a:off x="611560" y="1628800"/>
          <a:ext cx="807524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РУССКИЙ ЯЗЫК, 11класс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2122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1245063"/>
              </p:ext>
            </p:extLst>
          </p:nvPr>
        </p:nvGraphicFramePr>
        <p:xfrm>
          <a:off x="827584" y="1772816"/>
          <a:ext cx="740886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МАТЕМАТИКА, 11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1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«порога успешности»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учащихся в 2021 году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098467"/>
              </p:ext>
            </p:extLst>
          </p:nvPr>
        </p:nvGraphicFramePr>
        <p:xfrm>
          <a:off x="539551" y="2060848"/>
          <a:ext cx="7992889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6498"/>
                <a:gridCol w="1107123"/>
                <a:gridCol w="1032468"/>
                <a:gridCol w="1125390"/>
                <a:gridCol w="1126184"/>
                <a:gridCol w="1012613"/>
                <a:gridCol w="1012613"/>
              </a:tblGrid>
              <a:tr h="129715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выпускников, допущенных к ЕГЭ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4318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выпускников, не прошедших «порог успешности» по предмету  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13335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Количество выпускников, набравших 210 и более баллов по 3 предметам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891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ОО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2019-2020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2020-2021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2019-2020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2020-2021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2019-2020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2020-2021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8912">
                <a:tc>
                  <a:txBody>
                    <a:bodyPr/>
                    <a:lstStyle/>
                    <a:p>
                      <a:pPr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Гимназия </a:t>
                      </a:r>
                    </a:p>
                    <a:p>
                      <a:pPr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ст. Азовской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8912">
                <a:tc>
                  <a:txBody>
                    <a:bodyPr/>
                    <a:lstStyle/>
                    <a:p>
                      <a:pPr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</a:t>
                      </a:r>
                    </a:p>
                    <a:p>
                      <a:pPr indent="1339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 № 43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7165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 </a:t>
                      </a: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 45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55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8912">
                <a:tc>
                  <a:txBody>
                    <a:bodyPr/>
                    <a:lstStyle/>
                    <a:p>
                      <a:pPr indent="2241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МБОУ СОШ №52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</a:t>
                      </a:r>
                      <a:endParaRPr lang="ru-RU" sz="12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</a:t>
                      </a:r>
                      <a:endParaRPr lang="ru-RU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64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116</TotalTime>
  <Words>420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    </vt:lpstr>
      <vt:lpstr>Сроки реализации проекта </vt:lpstr>
      <vt:lpstr>Задачи проекта </vt:lpstr>
      <vt:lpstr>Презентация PowerPoint</vt:lpstr>
      <vt:lpstr>РУССКИЙ ЯЗЫК, 9класс</vt:lpstr>
      <vt:lpstr>МАТЕМАТИКА, 9 класс</vt:lpstr>
      <vt:lpstr>РУССКИЙ ЯЗЫК, 11класс</vt:lpstr>
      <vt:lpstr>МАТЕМАТИКА, 11 класс</vt:lpstr>
      <vt:lpstr>Результаты «порога успешности» учащихся в 2021 году  </vt:lpstr>
      <vt:lpstr>Итоги ЕГЭ</vt:lpstr>
      <vt:lpstr>Причины снижения качества знаний учащихся </vt:lpstr>
      <vt:lpstr>Система работы со слабоуспевающими учащимися </vt:lpstr>
      <vt:lpstr>Результаты отчетного периода 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Бондаренко</dc:creator>
  <cp:lastModifiedBy>Бондаренко</cp:lastModifiedBy>
  <cp:revision>12</cp:revision>
  <dcterms:created xsi:type="dcterms:W3CDTF">2022-01-14T12:44:12Z</dcterms:created>
  <dcterms:modified xsi:type="dcterms:W3CDTF">2022-01-17T14:11:31Z</dcterms:modified>
</cp:coreProperties>
</file>