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6" r:id="rId3"/>
    <p:sldId id="283" r:id="rId4"/>
    <p:sldId id="267" r:id="rId5"/>
    <p:sldId id="279" r:id="rId6"/>
    <p:sldId id="262" r:id="rId7"/>
    <p:sldId id="268" r:id="rId8"/>
    <p:sldId id="269" r:id="rId9"/>
    <p:sldId id="280" r:id="rId10"/>
    <p:sldId id="281" r:id="rId11"/>
    <p:sldId id="277" r:id="rId12"/>
    <p:sldId id="271" r:id="rId13"/>
    <p:sldId id="282" r:id="rId14"/>
    <p:sldId id="278" r:id="rId15"/>
    <p:sldId id="287" r:id="rId16"/>
    <p:sldId id="285" r:id="rId17"/>
    <p:sldId id="286" r:id="rId18"/>
    <p:sldId id="288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4660"/>
  </p:normalViewPr>
  <p:slideViewPr>
    <p:cSldViewPr>
      <p:cViewPr varScale="1">
        <p:scale>
          <a:sx n="87" d="100"/>
          <a:sy n="87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932"/>
            <a:ext cx="8424088" cy="1260000"/>
          </a:xfrm>
        </p:spPr>
        <p:txBody>
          <a:bodyPr/>
          <a:lstStyle>
            <a:lvl1pPr>
              <a:defRPr sz="8000" b="0">
                <a:solidFill>
                  <a:schemeClr val="bg2">
                    <a:lumMod val="25000"/>
                  </a:schemeClr>
                </a:solidFill>
                <a:effectLst/>
                <a:latin typeface="Cassandra" pitchFamily="66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180" y="3528591"/>
            <a:ext cx="6400800" cy="1260000"/>
          </a:xfrm>
        </p:spPr>
        <p:txBody>
          <a:bodyPr/>
          <a:lstStyle>
            <a:lvl1pPr marL="0" indent="0" algn="ctr">
              <a:buNone/>
              <a:defRPr sz="3600" i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45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41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1282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 baseline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8490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 marL="342000" indent="-342000">
              <a:buSzPct val="80000"/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741600" indent="-284400">
              <a:buSzPct val="80000"/>
              <a:buFont typeface="Wingdings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 marL="1144800" indent="-230400">
              <a:buSzPct val="80000"/>
              <a:buFont typeface="Arial" pitchFamily="34" charset="0"/>
              <a:buChar char="•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856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3559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4376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7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1FA1787-700E-4B40-8930-B102C06D54E9}" type="datetimeFigureOut">
              <a:rPr lang="ru-RU"/>
              <a:pPr>
                <a:defRPr/>
              </a:pPr>
              <a:t>29.06.2016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AD0A40-CD69-4F7B-908C-BF57F0CC0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48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296863"/>
            <a:ext cx="79200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71550" y="1631950"/>
            <a:ext cx="7920038" cy="442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9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kern="1200">
          <a:solidFill>
            <a:srgbClr val="4A452A"/>
          </a:solidFill>
          <a:latin typeface="Cassandra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 2" panose="05020102010507070707" pitchFamily="18" charset="2"/>
        <a:buChar char="·"/>
        <a:defRPr sz="3200" kern="1200">
          <a:solidFill>
            <a:srgbClr val="4A452A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4A452A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A452A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260350"/>
            <a:ext cx="8496300" cy="3097213"/>
          </a:xfrm>
        </p:spPr>
        <p:txBody>
          <a:bodyPr/>
          <a:lstStyle/>
          <a:p>
            <a:pPr marL="182880" eaLnBrk="1" hangingPunct="1">
              <a:defRPr/>
            </a:pPr>
            <a:r>
              <a:rPr lang="ru-RU" sz="4000" b="1" dirty="0" smtClean="0"/>
              <a:t>Методы активного обучения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492375"/>
            <a:ext cx="6696075" cy="2232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Баскет-метод</a:t>
            </a:r>
            <a:endParaRPr lang="ru-RU" sz="6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7920038" cy="9001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Заключительный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038" y="1593850"/>
            <a:ext cx="7920037" cy="4427538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Учитель, анализируя полученную от обучаемого и информацию, предлагает альтернативы решений, выделяет упущенные возможности, прогнозирует результаты принятых решений, дает рекомендации на будущее.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5693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работе в группах следует напомнить правила групповой работы: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483100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не перебивайте;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будьте терпимы и сдержанны;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отстаивайте только свою точку зрения;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будьте краткими. </a:t>
            </a:r>
          </a:p>
          <a:p>
            <a:pPr eaLnBrk="1" hangingPunct="1">
              <a:defRPr/>
            </a:pPr>
            <a:endParaRPr lang="ru-RU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333375"/>
            <a:ext cx="8856663" cy="10699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dirty="0" err="1" smtClean="0"/>
              <a:t>Баскет</a:t>
            </a:r>
            <a:r>
              <a:rPr lang="ru-RU" sz="4000" b="1" dirty="0" smtClean="0"/>
              <a:t>-метод можно также проводить при изучении нового материала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2060575"/>
            <a:ext cx="8713788" cy="4464050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Роль учителя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проведении зачета </a:t>
            </a:r>
            <a:r>
              <a:rPr lang="ru-RU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баскет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–методом заключается в том, чтобы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дать самостоятельно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поработать обучающимся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каждой подгруппе.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Следует убедиться, что все правильно поняли задание и готовы его выполнить.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625" y="296863"/>
            <a:ext cx="7920038" cy="90011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Особенность метода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038" y="1593850"/>
            <a:ext cx="7920037" cy="4427538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состоит в том, что обучаемый получает весь объем информации единовременно (структурированных или в беспорядке), и вынужден для принятия решений пообщаться со множеством людей, чтобы собрать нужную информацию.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/>
              <a:t> 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549275"/>
            <a:ext cx="8424863" cy="5472113"/>
          </a:xfrm>
        </p:spPr>
        <p:txBody>
          <a:bodyPr>
            <a:normAutofit fontScale="85000" lnSpcReduction="20000"/>
          </a:bodyPr>
          <a:lstStyle/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r>
              <a:rPr lang="ru-RU" sz="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Следует также заполнять логическую схему и правильно, кратко формулировать вопросы.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r>
              <a:rPr lang="ru-RU" sz="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Обратная связь предусматривает пояснение особенно трудных вопросов, обобщение и подведение итогов, а также стимуляцию совместной работы в подгруппах.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r>
              <a:rPr lang="ru-RU" sz="3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Зачетное </a:t>
            </a:r>
            <a:r>
              <a:rPr lang="ru-RU" sz="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занятие следует закончить подведением итогов, анализом ответов и уровнем подготовки </a:t>
            </a:r>
            <a:r>
              <a:rPr lang="ru-RU" sz="3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обучающихся </a:t>
            </a:r>
            <a:r>
              <a:rPr lang="ru-RU" sz="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 занятию.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r>
              <a:rPr lang="ru-RU" sz="39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Баскет</a:t>
            </a:r>
            <a:r>
              <a:rPr lang="ru-RU" sz="3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–метод</a:t>
            </a:r>
            <a:r>
              <a:rPr lang="ru-RU" sz="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следует применять не чаще одного – двух раз в год и по темам, в которых много теоретического материала. </a:t>
            </a:r>
          </a:p>
          <a:p>
            <a:pPr eaLnBrk="1" hangingPunct="1">
              <a:defRPr/>
            </a:pPr>
            <a:endParaRPr lang="ru-RU"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625" y="296863"/>
            <a:ext cx="7920038" cy="900112"/>
          </a:xfrm>
        </p:spPr>
        <p:txBody>
          <a:bodyPr/>
          <a:lstStyle/>
          <a:p>
            <a:pPr>
              <a:defRPr/>
            </a:pPr>
            <a:r>
              <a:rPr lang="ru-RU" sz="5400" dirty="0" smtClean="0"/>
              <a:t>Применение на уроке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196975"/>
            <a:ext cx="8315325" cy="4824413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ru-RU" sz="2800" dirty="0"/>
              <a:t>Для проведения этого занятия учителем готовится несколько "экспонатов" для нескольких залов "виртуального" музея компьютерной техники. Причем "экспонаты" для каждого зала подбираются так, чтобы можно было построить стройный рассказ. В качестве таких "экспонатов" можно использовать фотографии ученых и инженеров, внесших вклад в развитие вычислительной техники, фотографии отдельных устройств компьютера, схемы, отражающие структуры компьютеров разных поколений.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r>
              <a:rPr lang="ru-RU" altLang="ru-RU" smtClean="0"/>
              <a:t>Пример набора экспонатов</a:t>
            </a:r>
          </a:p>
        </p:txBody>
      </p:sp>
      <p:pic>
        <p:nvPicPr>
          <p:cNvPr id="19459" name="Picture 2" descr="C:\Documents and Settings\Admin\Рабочий стол\курсы\счет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214438"/>
            <a:ext cx="20002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 descr="C:\Documents and Settings\Admin\Рабочий стол\курсы\Чарльз Бэббидж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643063"/>
            <a:ext cx="1447800" cy="218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C:\Documents and Settings\Admin\Рабочий стол\курсы\enia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786188"/>
            <a:ext cx="1960562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C:\Documents and Settings\Admin\Рабочий стол\курсы\транизистор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357688"/>
            <a:ext cx="1785937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" descr="C:\Documents and Settings\Admin\Рабочий стол\курсы\первые клмо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571750"/>
            <a:ext cx="2205038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4" descr="C:\Documents and Settings\Admin\Рабочий стол\курсы\енигм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214688"/>
            <a:ext cx="26114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7" descr="C:\Documents and Settings\Admin\Рабочий стол\курсы\1 интегральнвй схема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5000625"/>
            <a:ext cx="2357437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8" descr="C:\Documents and Settings\Admin\Рабочий стол\курсы\1 мышь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5214938"/>
            <a:ext cx="2043113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9" descr="C:\Documents and Settings\Admin\Рабочий стол\курсы\Стив Возняк и Стив Джобс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5376863"/>
            <a:ext cx="21939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857250" y="714375"/>
            <a:ext cx="750093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 2" panose="05020102010507070707" pitchFamily="18" charset="2"/>
              <a:buChar char="·"/>
              <a:defRPr sz="3200">
                <a:solidFill>
                  <a:srgbClr val="4A452A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4A452A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A452A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chemeClr val="tx1"/>
                </a:solidFill>
                <a:latin typeface="Arial" panose="020B0604020202020204" pitchFamily="34" charset="0"/>
              </a:rPr>
              <a:t>"</a:t>
            </a:r>
            <a:r>
              <a:rPr lang="ru-RU" altLang="ru-RU" sz="4000" b="1">
                <a:solidFill>
                  <a:schemeClr val="tx1"/>
                </a:solidFill>
                <a:latin typeface="Arial" panose="020B0604020202020204" pitchFamily="34" charset="0"/>
              </a:rPr>
              <a:t>Экскурсовод</a:t>
            </a:r>
            <a:r>
              <a:rPr lang="ru-RU" altLang="ru-RU" sz="4000">
                <a:solidFill>
                  <a:schemeClr val="tx1"/>
                </a:solidFill>
                <a:latin typeface="Arial" panose="020B0604020202020204" pitchFamily="34" charset="0"/>
              </a:rPr>
              <a:t>" должен в течение 5 минут подготовить связный рассказ о предложенных экспонатах. В подготовке рассказа ему помогают 2 "советника". Основную "интригу" рассказа учащиеся выбирают 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5924550"/>
          </a:xfrm>
        </p:spPr>
        <p:txBody>
          <a:bodyPr/>
          <a:lstStyle/>
          <a:p>
            <a:r>
              <a:rPr lang="ru-RU" altLang="ru-RU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362950" cy="6048375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Одним из методов контроля знаний обучающихся, методом проведения зачетных занятий является </a:t>
            </a:r>
            <a:r>
              <a:rPr lang="ru-RU" sz="4000" b="1" i="1" u="sng" dirty="0" err="1" smtClean="0">
                <a:solidFill>
                  <a:schemeClr val="bg2">
                    <a:lumMod val="10000"/>
                  </a:schemeClr>
                </a:solidFill>
              </a:rPr>
              <a:t>баскет</a:t>
            </a:r>
            <a:r>
              <a:rPr lang="ru-RU" sz="4000" b="1" i="1" u="sng" dirty="0" smtClean="0">
                <a:solidFill>
                  <a:schemeClr val="bg2">
                    <a:lumMod val="10000"/>
                  </a:schemeClr>
                </a:solidFill>
              </a:rPr>
              <a:t>–метод.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</a:rPr>
              <a:t>Данный метод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позволяет оценить способность учащегося к работе с информацией и умению принимать решения на основании имеющейся информации.</a:t>
            </a:r>
            <a:endParaRPr lang="ru-RU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625" y="296863"/>
            <a:ext cx="7920038" cy="90011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549275"/>
            <a:ext cx="8459787" cy="5472113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Исследования показали, что люди хорошо запоминают лишь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10%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того, что прочитали,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20%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того, что услышали,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50%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того, что услышали и увидели,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70%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того, что говорят и пишут,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90%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того, что сделали своими руками. Совершенно ясно, что использование всех видов деятельности даёт наилучший результат.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42486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Цели применения метода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баскет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-метод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84313"/>
            <a:ext cx="8496300" cy="4752975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сфокусировать внимание на сути проблемы;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приобрести новые знания и представления в процессе обмена идеями;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включить всех в работу;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снять напряжение, установить рабочие взаимоотношения, создать атмосферу взаимодействия;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создать фундамент для последующих занятий, объединив их в единый процесс. </a:t>
            </a:r>
          </a:p>
          <a:p>
            <a:pPr eaLnBrk="1" hangingPunct="1">
              <a:defRPr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549275"/>
            <a:ext cx="7920038" cy="900113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Процедура </a:t>
            </a:r>
            <a:r>
              <a:rPr lang="ru-RU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баскет-метода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038" y="1196975"/>
            <a:ext cx="7920037" cy="48244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обучаемому описывают роль, которую он должен сыграть;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Обучаемому предоставляют материалы, по каждому из которых он должен принять решение в течение определенного срока;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проводится финальная беседа обучаемого с тренером (или тестируемого с оценивающим)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15128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 обучения </a:t>
            </a:r>
            <a:r>
              <a:rPr lang="ru-R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баскет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-метод позволяет развить компетенции: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844675"/>
            <a:ext cx="8135937" cy="453707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Принятие решений</a:t>
            </a:r>
            <a:b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Анализ информации</a:t>
            </a:r>
            <a:b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Коммуникации и навыки межличностного общения</a:t>
            </a:r>
            <a:b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Знания корпоративных процедур</a:t>
            </a:r>
            <a:b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Прогнозирование результатов своей деятельности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остоинства метода: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064500" cy="5327650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работают все обучающиеся группы;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нет диктата со стороны преподавателя;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преподаватель имеет возможность приглядеться к каждому обучающемуся и составить о нем представление;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работа в микро группе развивает умение мыслить, формулировать и аргументировать свою позицию, отстаивать свою точку зрения;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обучающиеся учатся понимать друг друга, проявлять терпимость, доброжелательность, развивают свои коммуникативные способности. </a:t>
            </a:r>
          </a:p>
          <a:p>
            <a:pPr eaLnBrk="1" hangingPunct="1">
              <a:defRPr/>
            </a:pP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18488" cy="59055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проведении занятия </a:t>
            </a:r>
            <a:r>
              <a:rPr lang="ru-RU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баскет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-методом перед началом занятия столы следует расставить по периметру аудитории. Группа обучающихся делится на три подгруппы.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Первая подгруппа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генераторы идей – 6 человек из числа хорошо успевающих обучающихся.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Вторая подгруппа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эксперты – 4 или 5 самых сильных, мыслящих обучающихся.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Третья группа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все остальные обучающиеся группы – болельщики. </a:t>
            </a:r>
          </a:p>
          <a:p>
            <a:pPr eaLnBrk="1" hangingPunct="1">
              <a:defRPr/>
            </a:pPr>
            <a:endParaRPr lang="ru-RU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625" y="296863"/>
            <a:ext cx="7920038" cy="90011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Начальный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038" y="1593850"/>
            <a:ext cx="7920037" cy="4427538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Обучаемый описывает механизм принятия решений, обосновывает их, выделяет возможные последствия принятого им решения, оценивает личную степень удовлетворенности результатом.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кольная п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Школьная пора</Template>
  <TotalTime>170</TotalTime>
  <Words>668</Words>
  <Application>Microsoft Office PowerPoint</Application>
  <PresentationFormat>Экран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Cassandra</vt:lpstr>
      <vt:lpstr>Calibri</vt:lpstr>
      <vt:lpstr>Wingdings 2</vt:lpstr>
      <vt:lpstr>Wingdings</vt:lpstr>
      <vt:lpstr>Arial Unicode MS</vt:lpstr>
      <vt:lpstr>Школьная пора</vt:lpstr>
      <vt:lpstr>Методы активного обучения</vt:lpstr>
      <vt:lpstr>Презентация PowerPoint</vt:lpstr>
      <vt:lpstr>Презентация PowerPoint</vt:lpstr>
      <vt:lpstr>Цели применения метода баскет-метод</vt:lpstr>
      <vt:lpstr>Процедура баскет-метода </vt:lpstr>
      <vt:lpstr>Метод обучения баскет-метод позволяет развить компетенции:</vt:lpstr>
      <vt:lpstr>Достоинства метода:</vt:lpstr>
      <vt:lpstr>Презентация PowerPoint</vt:lpstr>
      <vt:lpstr>Начальный этап</vt:lpstr>
      <vt:lpstr>Заключительный этап</vt:lpstr>
      <vt:lpstr>При работе в группах следует напомнить правила групповой работы:</vt:lpstr>
      <vt:lpstr>Баскет-метод можно также проводить при изучении нового материала</vt:lpstr>
      <vt:lpstr>Особенность метода</vt:lpstr>
      <vt:lpstr>Презентация PowerPoint</vt:lpstr>
      <vt:lpstr>Применение на уроке</vt:lpstr>
      <vt:lpstr>Пример набора экспонатов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активного обучения</dc:title>
  <dc:creator>user</dc:creator>
  <cp:lastModifiedBy>PC-com</cp:lastModifiedBy>
  <cp:revision>18</cp:revision>
  <dcterms:created xsi:type="dcterms:W3CDTF">2015-10-15T04:23:29Z</dcterms:created>
  <dcterms:modified xsi:type="dcterms:W3CDTF">2016-06-29T06:58:54Z</dcterms:modified>
</cp:coreProperties>
</file>