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2" r:id="rId4"/>
  </p:sldMasterIdLst>
  <p:notesMasterIdLst>
    <p:notesMasterId r:id="rId14"/>
  </p:notesMasterIdLst>
  <p:sldIdLst>
    <p:sldId id="260" r:id="rId5"/>
    <p:sldId id="261" r:id="rId6"/>
    <p:sldId id="267" r:id="rId7"/>
    <p:sldId id="263" r:id="rId8"/>
    <p:sldId id="269" r:id="rId9"/>
    <p:sldId id="268" r:id="rId10"/>
    <p:sldId id="264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09D"/>
    <a:srgbClr val="106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B0774-4260-44DE-9029-4F8E3F238B59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6D970-C51E-4802-B93D-E5E3F632C3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8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2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5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3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11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9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93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0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0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9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8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5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0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3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6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2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7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4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2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84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70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47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95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79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1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0DBC-C692-4BED-9657-980685BCFF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5CBE-5589-4E27-AD06-281D3B400D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23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7066-5A38-4437-B153-B4B8086538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E2A3-27FB-458C-8877-9B8E57A48F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58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E200-0D2F-4CF9-BE91-90A77007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FD767-E01C-411D-B93B-346BBB1035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3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A56F-1603-4A05-9950-09D2875B6D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8507-2B1E-4D84-B1D5-3B3115F037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23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0F9E-90E2-4498-9900-6677277988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7B08-B7BA-495A-92F7-AEE9E3F6D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408E-F42D-4686-99F9-2889ED81E5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0DA2-EC75-4673-A56E-9E7E5D3F8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8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30F6-536D-4D8A-8225-1C0CD61024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B0FA-03B3-4923-9D29-15037C3704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E1BA-8409-4DF1-9E49-CFE0AD6857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264F-1B33-4CDD-AC36-4423E9CF5C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96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D511-3A13-481A-94ED-1736B8C6D6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FD9E-80F9-4C46-8920-20178C9858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47DF-8F7C-4137-9AAE-480A982948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F301-D740-4A9E-B3AB-D80AA15FF8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0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14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E7C3-F7B0-4441-8491-0E34D3D5B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C011-5BEC-4D4D-94F5-9447D44B93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6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72D2B-2515-453D-A3A6-7762BE89FE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BFB7-D102-4302-A4FD-6C804CE0B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0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4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F4228E-FA42-4168-9229-3D7B86A5A177}" type="datetimeFigureOut">
              <a:rPr lang="ru-RU" smtClean="0"/>
              <a:pPr/>
              <a:t>03.09.2022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95B889-3C4C-45A0-98FF-E7AC6AF75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4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8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E0318E-2DB3-4377-9B41-5BEA57A23F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9B6421-0C89-4318-A21D-A284BF1DC6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1999" cy="365760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1143000" y="-1009648"/>
            <a:ext cx="10001250" cy="4352456"/>
            <a:chOff x="-1" y="315962"/>
            <a:chExt cx="13743509" cy="391391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495849"/>
              <a:ext cx="13743508" cy="2734023"/>
              <a:chOff x="0" y="0"/>
              <a:chExt cx="9280221" cy="18461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280221" cy="1846132"/>
              </a:xfrm>
              <a:custGeom>
                <a:avLst/>
                <a:gdLst/>
                <a:ahLst/>
                <a:cxnLst/>
                <a:rect l="l" t="t" r="r" b="b"/>
                <a:pathLst>
                  <a:path w="9280221" h="1846132">
                    <a:moveTo>
                      <a:pt x="0" y="0"/>
                    </a:moveTo>
                    <a:lnTo>
                      <a:pt x="0" y="1846132"/>
                    </a:lnTo>
                    <a:lnTo>
                      <a:pt x="9280221" y="1846132"/>
                    </a:lnTo>
                    <a:lnTo>
                      <a:pt x="9280221" y="0"/>
                    </a:lnTo>
                    <a:lnTo>
                      <a:pt x="0" y="0"/>
                    </a:lnTo>
                    <a:close/>
                    <a:moveTo>
                      <a:pt x="9219261" y="1785172"/>
                    </a:moveTo>
                    <a:lnTo>
                      <a:pt x="59690" y="1785172"/>
                    </a:lnTo>
                    <a:lnTo>
                      <a:pt x="59690" y="59690"/>
                    </a:lnTo>
                    <a:lnTo>
                      <a:pt x="9219261" y="59690"/>
                    </a:lnTo>
                    <a:lnTo>
                      <a:pt x="9219261" y="17851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-1" y="315962"/>
              <a:ext cx="13743509" cy="2068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93"/>
                </a:lnSpc>
              </a:pPr>
              <a:endParaRPr lang="en-US" sz="1533" spc="153" dirty="0">
                <a:solidFill>
                  <a:srgbClr val="FFFFFF"/>
                </a:solidFill>
                <a:latin typeface="Montserrat Semi-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" y="1720053"/>
              <a:ext cx="13743509" cy="1873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ru-RU" sz="2400" b="1" spc="-41" dirty="0" smtClean="0">
                  <a:solidFill>
                    <a:srgbClr val="002060"/>
                  </a:solidFill>
                  <a:latin typeface="Montserrat Semi-Bold Bold"/>
                </a:rPr>
                <a:t>ОТЧЕТ КИП МДОБУ ДС 120 «КАЛИНКА» ПО ИТОГАМ 2022 ГОДА</a:t>
              </a:r>
            </a:p>
            <a:p>
              <a:pPr algn="ctr">
                <a:lnSpc>
                  <a:spcPts val="4940"/>
                </a:lnSpc>
              </a:pPr>
              <a:r>
                <a:rPr lang="ru-RU" sz="2000" b="1" spc="-41" dirty="0" smtClean="0">
                  <a:solidFill>
                    <a:srgbClr val="002060"/>
                  </a:solidFill>
                  <a:latin typeface="Montserrat Semi-Bold Bold"/>
                </a:rPr>
                <a:t>ТЕМА КИП: ФОРМИРОВАНИЕ У ДЕТЕЙ ДОШКОЛЬНОГО ВОЗРАСТА </a:t>
              </a:r>
            </a:p>
            <a:p>
              <a:pPr algn="ctr">
                <a:lnSpc>
                  <a:spcPts val="4940"/>
                </a:lnSpc>
              </a:pPr>
              <a:r>
                <a:rPr lang="ru-RU" sz="2000" b="1" spc="-41" dirty="0" smtClean="0">
                  <a:solidFill>
                    <a:srgbClr val="002060"/>
                  </a:solidFill>
                  <a:latin typeface="Montserrat Semi-Bold Bold"/>
                </a:rPr>
                <a:t>ПЕРВИЧНОГО ОПЫТА СИСТЕМНОЙ ОРИЕНТИРОВКИ </a:t>
              </a:r>
            </a:p>
            <a:p>
              <a:pPr algn="ctr">
                <a:lnSpc>
                  <a:spcPts val="4940"/>
                </a:lnSpc>
              </a:pPr>
              <a:r>
                <a:rPr lang="ru-RU" sz="2000" b="1" spc="-41" dirty="0" smtClean="0">
                  <a:solidFill>
                    <a:srgbClr val="002060"/>
                  </a:solidFill>
                  <a:latin typeface="Montserrat Semi-Bold Bold"/>
                </a:rPr>
                <a:t>В ТЕХНОСФЕРЕ </a:t>
              </a:r>
              <a:endParaRPr lang="en-US" spc="-41" dirty="0">
                <a:solidFill>
                  <a:srgbClr val="002060"/>
                </a:solidFill>
                <a:latin typeface="Montserrat Semi-Bold Bold"/>
              </a:endParaRPr>
            </a:p>
          </p:txBody>
        </p:sp>
      </p:grpSp>
      <p:sp>
        <p:nvSpPr>
          <p:cNvPr id="10" name="AutoShape 7"/>
          <p:cNvSpPr/>
          <p:nvPr/>
        </p:nvSpPr>
        <p:spPr>
          <a:xfrm>
            <a:off x="0" y="3672537"/>
            <a:ext cx="12191998" cy="929444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endParaRPr lang="ru-RU" sz="1867" spc="19" dirty="0">
              <a:solidFill>
                <a:srgbClr val="FF0000"/>
              </a:solidFill>
              <a:latin typeface="Montserrat Semi-Bold"/>
            </a:endParaRPr>
          </a:p>
          <a:p>
            <a:pPr algn="ctr"/>
            <a:r>
              <a:rPr lang="ru-RU" sz="1600" spc="19" dirty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Мусихина Оксана Александровна, </a:t>
            </a:r>
            <a:r>
              <a:rPr lang="ru-RU" sz="1600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заведующий </a:t>
            </a:r>
            <a:r>
              <a:rPr lang="ru-RU" sz="1600" spc="19" dirty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МДОБУ ДС №120 г. Сочи, </a:t>
            </a:r>
            <a:br>
              <a:rPr lang="ru-RU" sz="1600" spc="19" dirty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</a:br>
            <a:r>
              <a:rPr lang="ru-RU" sz="1600" spc="19" dirty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Ховякова Анна Леонидовна, заместитель </a:t>
            </a:r>
            <a:r>
              <a:rPr lang="ru-RU" sz="1600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заведующего </a:t>
            </a:r>
            <a:r>
              <a:rPr lang="ru-RU" sz="1600" spc="19" dirty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по инновационной деятельности МДОБУ ДС № 120 г. Сочи</a:t>
            </a:r>
            <a:r>
              <a:rPr lang="ru-RU" sz="1600" spc="19" dirty="0">
                <a:solidFill>
                  <a:srgbClr val="0070C0"/>
                </a:solidFill>
                <a:latin typeface="Montserrat Semi-Bold"/>
              </a:rPr>
              <a:t/>
            </a:r>
            <a:br>
              <a:rPr lang="ru-RU" sz="1600" spc="19" dirty="0">
                <a:solidFill>
                  <a:srgbClr val="0070C0"/>
                </a:solidFill>
                <a:latin typeface="Montserrat Semi-Bold"/>
              </a:rPr>
            </a:br>
            <a:endParaRPr lang="ru-RU" sz="1600" spc="19" dirty="0">
              <a:solidFill>
                <a:srgbClr val="0070C0"/>
              </a:solidFill>
              <a:latin typeface="Montserrat Semi-Bold"/>
            </a:endParaRPr>
          </a:p>
        </p:txBody>
      </p:sp>
      <p:pic>
        <p:nvPicPr>
          <p:cNvPr id="1026" name="Picture 2" descr="C:\Users\User\Desktop\d006bdcb-411f-4078-987a-346aed333423.jf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708" y="4601254"/>
            <a:ext cx="4127291" cy="2256745"/>
          </a:xfrm>
          <a:prstGeom prst="rect">
            <a:avLst/>
          </a:prstGeom>
          <a:noFill/>
        </p:spPr>
      </p:pic>
      <p:pic>
        <p:nvPicPr>
          <p:cNvPr id="1027" name="Picture 3" descr="C:\Users\User\Desktop\39363cee-e5e6-46a1-8716-0904707721f0.jf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24293"/>
            <a:ext cx="3966460" cy="2233707"/>
          </a:xfrm>
          <a:prstGeom prst="rect">
            <a:avLst/>
          </a:prstGeom>
          <a:noFill/>
        </p:spPr>
      </p:pic>
      <p:pic>
        <p:nvPicPr>
          <p:cNvPr id="1028" name="Picture 4" descr="C:\Users\User\Desktop\9f045d64-d1bb-49fb-927b-adad81f66066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425" y="4607409"/>
            <a:ext cx="4251273" cy="2250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262890" y="161029"/>
            <a:ext cx="11576686" cy="180268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419100" y="289607"/>
            <a:ext cx="1125855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b="1" spc="19" dirty="0">
                <a:solidFill>
                  <a:srgbClr val="002060"/>
                </a:solidFill>
                <a:latin typeface="Montserrat Semi-Bold" panose="020B0604020202020204" charset="-52"/>
              </a:rPr>
              <a:t>ИДЕЯ ПРОЕКТА: РАЗРАБОТКА И АПРОБАЦИЯ </a:t>
            </a:r>
            <a:r>
              <a:rPr lang="ru-RU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ПРИНЦИПИАЛЬНО НОВОГО ПОДХОДА 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К ОРГАНИЗАЦИИ ПОЗНАВАТЕЛЬНОЙ ДЕЯТЕЛЬНОСТИ ДОШКОЛЬНИКОВ, 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ПОЗВОЛЯЮЩЕГО РАССМОТРЕТЬ В СИСТЕМНОЙ ВЗАИМОСВЯЗИ ХАРАКТЕРИСТИКИ РАЗЛИЧНЫХ ТЕХНИЧЕСКИХ ОБЪЕКТОВ</a:t>
            </a:r>
            <a:endParaRPr lang="ru-RU" dirty="0" smtClean="0">
              <a:solidFill>
                <a:srgbClr val="002060"/>
              </a:solidFill>
            </a:endParaRPr>
          </a:p>
          <a:p>
            <a:pPr algn="ctr" defTabSz="609630">
              <a:lnSpc>
                <a:spcPct val="150000"/>
              </a:lnSpc>
            </a:pPr>
            <a:endParaRPr lang="en-US" b="1" spc="19" dirty="0">
              <a:solidFill>
                <a:srgbClr val="002060"/>
              </a:solidFill>
              <a:latin typeface="Montserrat Semi-Bold" panose="020B0604020202020204" charset="-52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54090"/>
              </p:ext>
            </p:extLst>
          </p:nvPr>
        </p:nvGraphicFramePr>
        <p:xfrm>
          <a:off x="1781175" y="2183148"/>
          <a:ext cx="9971113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330">
                  <a:extLst>
                    <a:ext uri="{9D8B030D-6E8A-4147-A177-3AD203B41FA5}">
                      <a16:colId xmlns="" xmlns:a16="http://schemas.microsoft.com/office/drawing/2014/main" val="2837818937"/>
                    </a:ext>
                  </a:extLst>
                </a:gridCol>
                <a:gridCol w="8285783">
                  <a:extLst>
                    <a:ext uri="{9D8B030D-6E8A-4147-A177-3AD203B41FA5}">
                      <a16:colId xmlns="" xmlns:a16="http://schemas.microsoft.com/office/drawing/2014/main" val="2962122013"/>
                    </a:ext>
                  </a:extLst>
                </a:gridCol>
              </a:tblGrid>
              <a:tr h="32777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Цель проекта: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63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Совершенствование системы формирования у дошкольников основ инженерно-технологической культуры на основе разработки и апробации универсальной модели формирования первичного опыта системной ориентировки в </a:t>
                      </a:r>
                      <a:r>
                        <a:rPr lang="ru-RU" sz="2000" b="0" kern="1200" spc="19" dirty="0" err="1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техносфере</a:t>
                      </a:r>
                      <a:endParaRPr lang="ru-RU" sz="2000" b="0" kern="1200" spc="19" dirty="0" smtClean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779">
                <a:tc>
                  <a:txBody>
                    <a:bodyPr/>
                    <a:lstStyle/>
                    <a:p>
                      <a:pPr marL="0" marR="0" indent="0" algn="l" defTabSz="60963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Задачи проекта на 2022 год: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0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1. Провести анализ возможностей и рисков, сильных и слабых сторон введения инновации.</a:t>
                      </a:r>
                    </a:p>
                    <a:p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2. Осуществить предварительную работу с педагогами и родителями ДОУ.</a:t>
                      </a:r>
                    </a:p>
                    <a:p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3. Заключить договоры о сетевом взаимодействии с образовательными организациями в рамках реализации идеи экспериментальной работы.</a:t>
                      </a:r>
                    </a:p>
                    <a:p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4. Приступить к реализации пропедевтического этапа работы с детьми.</a:t>
                      </a:r>
                    </a:p>
                    <a:p>
                      <a:r>
                        <a:rPr lang="ru-RU" sz="20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5. Обобщить опыт экспериментальной работы ДОУ за год.</a:t>
                      </a: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8579449"/>
                  </a:ext>
                </a:extLst>
              </a:tr>
            </a:tbl>
          </a:graphicData>
        </a:graphic>
      </p:graphicFrame>
      <p:sp>
        <p:nvSpPr>
          <p:cNvPr id="32" name="AutoShape 2"/>
          <p:cNvSpPr/>
          <p:nvPr/>
        </p:nvSpPr>
        <p:spPr>
          <a:xfrm>
            <a:off x="262890" y="2218544"/>
            <a:ext cx="1280159" cy="430217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3" name="TextBox 3"/>
          <p:cNvSpPr txBox="1"/>
          <p:nvPr/>
        </p:nvSpPr>
        <p:spPr>
          <a:xfrm rot="16200000">
            <a:off x="-1018278" y="4067871"/>
            <a:ext cx="371460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ru-RU" sz="2000" b="1" spc="19" dirty="0" err="1" smtClean="0">
                <a:solidFill>
                  <a:srgbClr val="002060"/>
                </a:solidFill>
                <a:latin typeface="Montserrat Semi-Bold" panose="020B0604020202020204" charset="-52"/>
              </a:rPr>
              <a:t>Целеполагание</a:t>
            </a:r>
            <a:r>
              <a:rPr lang="ru-RU" sz="2000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 </a:t>
            </a:r>
          </a:p>
          <a:p>
            <a:pPr algn="ctr" defTabSz="609630"/>
            <a:r>
              <a:rPr lang="ru-RU" sz="2000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в </a:t>
            </a:r>
            <a:r>
              <a:rPr lang="ru-RU" sz="2000" b="1" spc="19" dirty="0">
                <a:solidFill>
                  <a:srgbClr val="002060"/>
                </a:solidFill>
                <a:latin typeface="Montserrat Semi-Bold" panose="020B0604020202020204" charset="-52"/>
              </a:rPr>
              <a:t>реализации </a:t>
            </a:r>
            <a:r>
              <a:rPr lang="ru-RU" sz="2000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3103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54090"/>
              </p:ext>
            </p:extLst>
          </p:nvPr>
        </p:nvGraphicFramePr>
        <p:xfrm>
          <a:off x="644577" y="1367412"/>
          <a:ext cx="11017771" cy="6175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472">
                  <a:extLst>
                    <a:ext uri="{9D8B030D-6E8A-4147-A177-3AD203B41FA5}">
                      <a16:colId xmlns="" xmlns:a16="http://schemas.microsoft.com/office/drawing/2014/main" val="2837818937"/>
                    </a:ext>
                  </a:extLst>
                </a:gridCol>
                <a:gridCol w="8895299">
                  <a:extLst>
                    <a:ext uri="{9D8B030D-6E8A-4147-A177-3AD203B41FA5}">
                      <a16:colId xmlns="" xmlns:a16="http://schemas.microsoft.com/office/drawing/2014/main" val="2962122013"/>
                    </a:ext>
                  </a:extLst>
                </a:gridCol>
              </a:tblGrid>
              <a:tr h="306758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Направление</a:t>
                      </a:r>
                      <a:endParaRPr lang="ru-RU" sz="1800" b="1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Индикаторы</a:t>
                      </a:r>
                      <a:r>
                        <a:rPr lang="ru-RU" sz="1800" b="1" kern="1200" spc="19" baseline="0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 качества</a:t>
                      </a:r>
                      <a:endParaRPr lang="ru-RU" sz="1800" b="1" kern="1200" spc="19" dirty="0" smtClean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957">
                <a:tc>
                  <a:txBody>
                    <a:bodyPr/>
                    <a:lstStyle/>
                    <a:p>
                      <a:pPr marL="72000" marR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Диагностическая деятельность </a:t>
                      </a:r>
                      <a:endParaRPr lang="ru-RU" sz="16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Осуществление </a:t>
                      </a:r>
                      <a:r>
                        <a:rPr lang="en-US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SWOT</a:t>
                      </a: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-анализа возможностей и рисков, сильных и слабых сторон введения инновации.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Анкетирование 16 педагогов и 80 родителей.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Составление перечня необходимых дидактических пособий, игр и оборудования</a:t>
                      </a: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957">
                <a:tc>
                  <a:txBody>
                    <a:bodyPr/>
                    <a:lstStyle/>
                    <a:p>
                      <a:pPr marL="72000" marR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Практическая деятельность</a:t>
                      </a:r>
                      <a:endParaRPr lang="ru-RU" sz="16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Разработка 20 конспектов ОД детей на пропедевтическом этапе. 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Реализация конспектов ОД в работе с детьми старшей возрастной группы.</a:t>
                      </a:r>
                    </a:p>
                    <a:p>
                      <a:pPr marL="72000" marR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Вовлечение в работу ДОУ по направлению инновационной деятельности 25 родителей старшей группы</a:t>
                      </a: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4053">
                <a:tc>
                  <a:txBody>
                    <a:bodyPr/>
                    <a:lstStyle/>
                    <a:p>
                      <a:pPr marL="72000" marR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Методическая деятельность</a:t>
                      </a:r>
                      <a:endParaRPr lang="ru-RU" sz="16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Заключение 7 договоров о сетевом взаимодействии с образовательными организациями г.Сочи, г.Туапсе, г.Калининграда. 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Формирование творческой группы педагогов и обучение 6 педагогов-экспериментаторов. 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Подготовка рекомендаций по наполнению ППРС (совместно с образовательными организациями-партнерами по сетевому взаимодействию).</a:t>
                      </a:r>
                    </a:p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Участие 1-ого </a:t>
                      </a:r>
                      <a:r>
                        <a:rPr lang="ru-RU" sz="1600" b="0" kern="1200" spc="19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педагога в конкурсах </a:t>
                      </a: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по направлению </a:t>
                      </a:r>
                      <a:r>
                        <a:rPr lang="ru-RU" sz="1600" b="0" kern="1200" spc="19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инновационной деятельности</a:t>
                      </a:r>
                      <a:endParaRPr lang="ru-RU" sz="1600" b="0" kern="1200" spc="19" dirty="0" smtClean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479">
                <a:tc>
                  <a:txBody>
                    <a:bodyPr/>
                    <a:lstStyle/>
                    <a:p>
                      <a:pPr marL="72000" marR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Теоретическая деятельность</a:t>
                      </a:r>
                      <a:endParaRPr lang="ru-RU" sz="16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Публикация 1 статьи по итогам подготовительного этапа экспериментальной работы</a:t>
                      </a: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609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Трансляционная деятельность</a:t>
                      </a:r>
                      <a:endParaRPr lang="ru-RU" sz="1600" b="0" kern="1200" spc="19" dirty="0">
                        <a:solidFill>
                          <a:srgbClr val="002060"/>
                        </a:solidFill>
                        <a:latin typeface="Montserrat Semi-Bold" panose="020B0604020202020204" charset="-52"/>
                        <a:ea typeface="+mn-ea"/>
                        <a:cs typeface="+mn-cs"/>
                      </a:endParaRPr>
                    </a:p>
                  </a:txBody>
                  <a:tcPr marL="3262" marR="326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19" dirty="0" smtClean="0">
                          <a:solidFill>
                            <a:srgbClr val="002060"/>
                          </a:solidFill>
                          <a:latin typeface="Montserrat Semi-Bold" panose="020B0604020202020204" charset="-52"/>
                          <a:ea typeface="+mn-ea"/>
                          <a:cs typeface="+mn-cs"/>
                        </a:rPr>
                        <a:t>Проведение мероприятий в рамках сетевого взаимодействия с образовательными организациями г.Сочи, г.Туапсе, г.Калининграда с целью обмена опытом</a:t>
                      </a:r>
                    </a:p>
                  </a:txBody>
                  <a:tcPr marL="3262" marR="326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8579449"/>
                  </a:ext>
                </a:extLst>
              </a:tr>
            </a:tbl>
          </a:graphicData>
        </a:graphic>
      </p:graphicFrame>
      <p:sp>
        <p:nvSpPr>
          <p:cNvPr id="32" name="AutoShape 2"/>
          <p:cNvSpPr/>
          <p:nvPr/>
        </p:nvSpPr>
        <p:spPr>
          <a:xfrm rot="5400000">
            <a:off x="5683522" y="-4854560"/>
            <a:ext cx="924891" cy="110627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3" name="TextBox 3"/>
          <p:cNvSpPr txBox="1"/>
          <p:nvPr/>
        </p:nvSpPr>
        <p:spPr>
          <a:xfrm>
            <a:off x="1124262" y="527685"/>
            <a:ext cx="1019331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ru-RU" sz="2000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ИЗМЕРЕНИЕ И ОЦЕНКА КАЧЕСТВА ИННОВАЦИИ</a:t>
            </a:r>
          </a:p>
        </p:txBody>
      </p:sp>
    </p:spTree>
    <p:extLst>
      <p:ext uri="{BB962C8B-B14F-4D97-AF65-F5344CB8AC3E}">
        <p14:creationId xmlns:p14="http://schemas.microsoft.com/office/powerpoint/2010/main" val="3103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031632" y="204195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83" b="0" i="0" u="none" strike="noStrike" kern="1200" cap="none" spc="1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</a:t>
            </a:r>
            <a:endParaRPr kumimoji="0" lang="en-US" sz="2483" b="0" i="0" u="none" strike="noStrike" kern="1200" cap="none" spc="12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6875" y="355931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1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262890" y="161030"/>
            <a:ext cx="11576686" cy="976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4"/>
          <p:cNvSpPr txBox="1"/>
          <p:nvPr/>
        </p:nvSpPr>
        <p:spPr>
          <a:xfrm>
            <a:off x="419100" y="289607"/>
            <a:ext cx="11258550" cy="119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РЕЗУЛЬТАТИВНОСТЬ ЗА ОТЧЕТНЫЙ ПЕРИОД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rgbClr val="002060"/>
                </a:solidFill>
                <a:latin typeface="Montserrat Semi-Bold" panose="020B0604020202020204" charset="-52"/>
              </a:rPr>
              <a:t>ПО НАПРАВЛЕНИЮ «ДИАГНОСТИЧЕСКАЯ ДЕЯТЕЛЬНОСТЬ» </a:t>
            </a:r>
          </a:p>
          <a:p>
            <a:pPr algn="ctr" defTabSz="609630">
              <a:lnSpc>
                <a:spcPct val="150000"/>
              </a:lnSpc>
            </a:pPr>
            <a:endParaRPr lang="en-US" b="1" spc="19" dirty="0">
              <a:solidFill>
                <a:srgbClr val="002060"/>
              </a:solidFill>
              <a:latin typeface="Montserrat Semi-Bold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1292" y="4421748"/>
            <a:ext cx="2998032" cy="137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Составлен перечень имеющихся в наличии игр и пособий, а также уточнен список литературы по теме инновационного проекта</a:t>
            </a:r>
            <a:endParaRPr lang="ru-RU" sz="1600" spc="19" dirty="0">
              <a:solidFill>
                <a:srgbClr val="002060"/>
              </a:solidFill>
              <a:latin typeface="Montserrat Semi-Bold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803" y="2895532"/>
            <a:ext cx="475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Проведен </a:t>
            </a:r>
            <a:r>
              <a:rPr lang="en-US" sz="1600" dirty="0" smtClean="0">
                <a:solidFill>
                  <a:srgbClr val="002060"/>
                </a:solidFill>
              </a:rPr>
              <a:t>SWOT</a:t>
            </a:r>
            <a:r>
              <a:rPr lang="ru-RU" sz="1600" dirty="0" smtClean="0">
                <a:solidFill>
                  <a:srgbClr val="002060"/>
                </a:solidFill>
              </a:rPr>
              <a:t>-анализ возможностей и рисков, сильных и слабых сторон введения инновации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149316"/>
            <a:ext cx="5381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Изучены мнение, запросы и потребность родителей ДОУ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активном участии в экспериментальной работе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34139" y="5335408"/>
            <a:ext cx="2841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Проведено анкетирование педагогов ДОУ  с целью изучения готовности к инновационной деятельности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3" y="3466139"/>
            <a:ext cx="4784111" cy="269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951" y="1373065"/>
            <a:ext cx="2896289" cy="38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4812" y="1359025"/>
          <a:ext cx="4736892" cy="1564058"/>
        </p:xfrm>
        <a:graphic>
          <a:graphicData uri="http://schemas.openxmlformats.org/drawingml/2006/table">
            <a:tbl>
              <a:tblPr/>
              <a:tblGrid>
                <a:gridCol w="860690"/>
                <a:gridCol w="1901465"/>
                <a:gridCol w="1974737"/>
              </a:tblGrid>
              <a:tr h="63043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Внутренняя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среда ДОУ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Сильные стороны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(S)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деятельности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детского сада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Слабые стороны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(W)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деятельности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детского сада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Анализ и планирование ЭР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28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Внешняя среда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развития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(О)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детского сада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Угрозы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(T)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детского сада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планирование ЭР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6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7" name="Picture 5" descr="C:\Users\User\Desktop\2022-09-02_18-25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351" y="1409075"/>
            <a:ext cx="3013024" cy="297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031632" y="204195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83" b="0" i="0" u="none" strike="noStrike" kern="1200" cap="none" spc="1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</a:t>
            </a:r>
            <a:endParaRPr kumimoji="0" lang="en-US" sz="2483" b="0" i="0" u="none" strike="noStrike" kern="1200" cap="none" spc="12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6875" y="355931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1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262890" y="161030"/>
            <a:ext cx="11576686" cy="976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4"/>
          <p:cNvSpPr txBox="1"/>
          <p:nvPr/>
        </p:nvSpPr>
        <p:spPr>
          <a:xfrm>
            <a:off x="419100" y="289607"/>
            <a:ext cx="11258550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РЕЗУЛЬТАТИВНОСТЬ ЗА ОТЧЕТНЫЙ ПЕРИОД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ПО НАПРАВЛЕНИЮ «ПРАКТИЧЕСКАЯ ДЕЯТЕЛЬНОСТЬ» </a:t>
            </a:r>
          </a:p>
          <a:p>
            <a:pPr algn="ctr" defTabSz="609630">
              <a:lnSpc>
                <a:spcPct val="150000"/>
              </a:lnSpc>
            </a:pPr>
            <a:endParaRPr lang="en-US" b="1" spc="19" dirty="0">
              <a:solidFill>
                <a:schemeClr val="accent1">
                  <a:lumMod val="75000"/>
                </a:schemeClr>
              </a:solidFill>
              <a:latin typeface="Montserrat Semi-Bold" panose="020B060402020202020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0269" y="4908802"/>
            <a:ext cx="472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Разработаны 20 конспектов ООД детей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и картотека экспериментов.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Начата работа с детьми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пропедевтическом этапе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инновационного проекта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7827" name="Picture 3" descr="C:\Users\User\Desktop\2022-09-02_16-50-1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513" y="1229195"/>
            <a:ext cx="2453920" cy="1454045"/>
          </a:xfrm>
          <a:prstGeom prst="rect">
            <a:avLst/>
          </a:prstGeom>
          <a:noFill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292" y="2842137"/>
            <a:ext cx="2454776" cy="15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02f13224-be4d-43da-ae23-a69bea7c5c60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24" y="1319136"/>
            <a:ext cx="2533338" cy="337778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4826675"/>
            <a:ext cx="3177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Принято участие в фестивале </a:t>
            </a:r>
            <a:r>
              <a:rPr lang="en-US" dirty="0" smtClean="0">
                <a:solidFill>
                  <a:srgbClr val="002060"/>
                </a:solidFill>
              </a:rPr>
              <a:t>Robotics championship</a:t>
            </a:r>
            <a:r>
              <a:rPr lang="ru-RU" dirty="0" smtClean="0">
                <a:solidFill>
                  <a:srgbClr val="002060"/>
                </a:solidFill>
              </a:rPr>
              <a:t>, Москва – 2022.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Диплом в номинации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«За сложность и оформление»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3" descr="F:\ДОУ 120\Первые шаги в науку\Диплом Марковненкова.jf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981" y="1371183"/>
            <a:ext cx="1793511" cy="2391349"/>
          </a:xfrm>
          <a:prstGeom prst="rect">
            <a:avLst/>
          </a:prstGeom>
          <a:noFill/>
        </p:spPr>
      </p:pic>
      <p:pic>
        <p:nvPicPr>
          <p:cNvPr id="17" name="Picture 5" descr="C:\Users\User\Desktop\8682cd39-ecfa-4cb4-a493-53f0c6ede62a.jf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118" y="2391356"/>
            <a:ext cx="1860336" cy="24804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477718" y="5042118"/>
            <a:ext cx="3417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Подготовлены 3 воспитанника ДОУ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 участию в </a:t>
            </a:r>
            <a:r>
              <a:rPr lang="en-US" sz="1600" dirty="0" smtClean="0">
                <a:solidFill>
                  <a:srgbClr val="002060"/>
                </a:solidFill>
              </a:rPr>
              <a:t>XXII</a:t>
            </a:r>
            <a:r>
              <a:rPr lang="ru-RU" sz="1600" dirty="0" smtClean="0">
                <a:solidFill>
                  <a:srgbClr val="002060"/>
                </a:solidFill>
              </a:rPr>
              <a:t> городской НПК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«Первые шаги в науку»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(секция «Я – исследователь»).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Диплом 2-й степени по направлению «Физика, математика и техника»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920" y="1208823"/>
            <a:ext cx="2605713" cy="349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031632" y="1981994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83" b="0" i="0" u="none" strike="noStrike" kern="1200" cap="none" spc="1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</a:t>
            </a:r>
            <a:endParaRPr kumimoji="0" lang="en-US" sz="2483" b="0" i="0" u="none" strike="noStrike" kern="1200" cap="none" spc="12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6875" y="355931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1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262890" y="161030"/>
            <a:ext cx="11576686" cy="976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4"/>
          <p:cNvSpPr txBox="1"/>
          <p:nvPr/>
        </p:nvSpPr>
        <p:spPr>
          <a:xfrm>
            <a:off x="419100" y="289607"/>
            <a:ext cx="11258550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РЕЗУЛЬТАТИВНОСТЬ ЗА ОТЧЕТНЫЙ ПЕРИОД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ПО НАПРАВЛЕНИЮ «МЕТОДИЧЕСКАЯ ДЕЯТЕЛЬНОСТЬ» </a:t>
            </a:r>
          </a:p>
          <a:p>
            <a:pPr algn="ctr" defTabSz="609630">
              <a:lnSpc>
                <a:spcPct val="150000"/>
              </a:lnSpc>
            </a:pPr>
            <a:endParaRPr lang="en-US" b="1" spc="19" dirty="0">
              <a:solidFill>
                <a:schemeClr val="accent1">
                  <a:lumMod val="75000"/>
                </a:schemeClr>
              </a:solidFill>
              <a:latin typeface="Montserrat Semi-Bold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1585" y="3318570"/>
            <a:ext cx="34200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Проведен круглый стол  и заключены договоры о сетевом взаимодействии с 7 образовательными организациями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spc="19" dirty="0" smtClean="0">
                <a:solidFill>
                  <a:srgbClr val="002060"/>
                </a:solidFill>
              </a:rPr>
              <a:t>Станция юных техников г. Сочи;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spc="19" dirty="0" smtClean="0">
                <a:solidFill>
                  <a:srgbClr val="002060"/>
                </a:solidFill>
              </a:rPr>
              <a:t>ДЮЦ «На Комсомольской»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19" dirty="0" smtClean="0">
                <a:solidFill>
                  <a:srgbClr val="002060"/>
                </a:solidFill>
              </a:rPr>
              <a:t>г. Калининград;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spc="19" dirty="0" smtClean="0">
                <a:solidFill>
                  <a:srgbClr val="002060"/>
                </a:solidFill>
              </a:rPr>
              <a:t>МДОБУ детский сад №42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spc="19" dirty="0" smtClean="0">
                <a:solidFill>
                  <a:srgbClr val="002060"/>
                </a:solidFill>
              </a:rPr>
              <a:t>г. Туапсе;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spc="19" dirty="0" smtClean="0">
                <a:solidFill>
                  <a:srgbClr val="002060"/>
                </a:solidFill>
              </a:rPr>
              <a:t>МДОУ ДС № 19, 86, 132, 136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19" dirty="0" smtClean="0">
                <a:solidFill>
                  <a:srgbClr val="002060"/>
                </a:solidFill>
              </a:rPr>
              <a:t> г. Сочи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660" y="4281766"/>
            <a:ext cx="3547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Сформирована творческая группа педагогов и проведено обучение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10 педагогов, задействованных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инновационном проекте</a:t>
            </a:r>
          </a:p>
        </p:txBody>
      </p:sp>
      <p:sp>
        <p:nvSpPr>
          <p:cNvPr id="78850" name="AutoShape 2" descr="blob:https://web.whatsapp.com/09269ed2-60ee-481d-8f0c-e3a9e8cf91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2" name="Picture 4" descr="C:\Users\User\Desktop\764ac88d-d5ce-4ffc-b70f-5ab376929ca7.jf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73" y="1484026"/>
            <a:ext cx="3912354" cy="2458387"/>
          </a:xfrm>
          <a:prstGeom prst="rect">
            <a:avLst/>
          </a:prstGeom>
          <a:noFill/>
        </p:spPr>
      </p:pic>
      <p:pic>
        <p:nvPicPr>
          <p:cNvPr id="2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626" y="1518959"/>
            <a:ext cx="1813809" cy="15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User\Desktop\808c049a-2cd7-4280-b9a0-243399fa2679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111" y="1499015"/>
            <a:ext cx="4070110" cy="2428407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7779895" y="4050435"/>
            <a:ext cx="40473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  <a:tab pos="593725" algn="l"/>
              </a:tabLst>
            </a:pP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рганизован и проведен конкурс технической направленности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Техно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light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среди педагогов ДОУ, в котором приняли участие педагоги муниципальных дошкольных учреждений № 41, 67, 79, 86, 105, 110, 120, 132, 136 города Сочи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/>
          <p:nvPr/>
        </p:nvSpPr>
        <p:spPr>
          <a:xfrm>
            <a:off x="734518" y="161030"/>
            <a:ext cx="11017771" cy="110579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TextBox 4"/>
          <p:cNvSpPr txBox="1"/>
          <p:nvPr/>
        </p:nvSpPr>
        <p:spPr>
          <a:xfrm>
            <a:off x="419100" y="289607"/>
            <a:ext cx="11258550" cy="779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РЕЗУЛЬТАТИВНОСТЬ ЗА ОТЧЕТНЫЙ ПЕРИОД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ПО НАПРАВЛЕНИЮ «ТРАНСЛЯЦИОННАЯ ДЕЯТЕЛЬНОСТЬ» </a:t>
            </a:r>
          </a:p>
        </p:txBody>
      </p:sp>
      <p:pic>
        <p:nvPicPr>
          <p:cNvPr id="4097" name="Picture 1" descr="C:\Users\User\Desktop\eadbafbb-4558-47fd-b802-db14913fd3ca.jf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89" y="1442944"/>
            <a:ext cx="4512039" cy="303911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04538" y="4549676"/>
            <a:ext cx="109278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1) XX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Всероссийская научно-практическая конференция «Дни науки Социально-педагогического факультета СГУ» (ФГБОУ ВО «СГУ», 01-023.04.2022 г.);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2) семинар «Инновационная деятельность в ОО: от теории к практике»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(УОН г.Сочи, 25.08.2022 г.);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3) совместное мероприятие с МБУ ДО «Станция юных техников», мастер-класс (МБУ ДО «СЮТ», 26.08.2022 г.).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4100" name="AutoShape 4" descr="blob:https://web.whatsapp.com/57356014-2173-4100-9f6c-5f6fb920ed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439" y="1437832"/>
            <a:ext cx="1798819" cy="30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199" y="1439053"/>
            <a:ext cx="1888762" cy="30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WhatsApp Image 2022-09-03 at 13.09.47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930" y="1424066"/>
            <a:ext cx="2384372" cy="302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031632" y="204195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4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83" b="0" i="0" u="none" strike="noStrike" kern="1200" cap="none" spc="1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-Bold Bold"/>
                <a:ea typeface="+mn-ea"/>
                <a:cs typeface="+mn-cs"/>
              </a:rPr>
              <a:t> </a:t>
            </a:r>
            <a:endParaRPr kumimoji="0" lang="en-US" sz="2483" b="0" i="0" u="none" strike="noStrike" kern="1200" cap="none" spc="12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96875" y="3559315"/>
            <a:ext cx="599916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54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33" b="0" i="0" u="none" strike="noStrike" kern="1200" cap="none" spc="1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-Bold Bold"/>
              <a:ea typeface="+mn-ea"/>
              <a:cs typeface="+mn-cs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689548" y="161030"/>
            <a:ext cx="10897849" cy="976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4"/>
          <p:cNvSpPr txBox="1"/>
          <p:nvPr/>
        </p:nvSpPr>
        <p:spPr>
          <a:xfrm>
            <a:off x="419100" y="289607"/>
            <a:ext cx="1125855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ct val="150000"/>
              </a:lnSpc>
            </a:pPr>
            <a:r>
              <a:rPr lang="ru-RU" sz="2000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ПЕРСПЕКТИВНЫЕ ЗАДАЧИ РАБОТЫ</a:t>
            </a:r>
          </a:p>
          <a:p>
            <a:pPr algn="ctr" defTabSz="609630">
              <a:lnSpc>
                <a:spcPct val="150000"/>
              </a:lnSpc>
            </a:pPr>
            <a:r>
              <a:rPr lang="ru-RU" b="1" spc="19" dirty="0" smtClean="0">
                <a:solidFill>
                  <a:schemeClr val="accent1">
                    <a:lumMod val="75000"/>
                  </a:schemeClr>
                </a:solidFill>
                <a:latin typeface="Montserrat Semi-Bold" panose="020B0604020202020204" charset="-52"/>
              </a:rPr>
              <a:t>  </a:t>
            </a:r>
          </a:p>
          <a:p>
            <a:pPr algn="ctr" defTabSz="609630">
              <a:lnSpc>
                <a:spcPct val="150000"/>
              </a:lnSpc>
            </a:pPr>
            <a:endParaRPr lang="en-US" b="1" spc="19" dirty="0">
              <a:solidFill>
                <a:schemeClr val="accent1">
                  <a:lumMod val="75000"/>
                </a:schemeClr>
              </a:solidFill>
              <a:latin typeface="Montserrat Semi-Bold" panose="020B0604020202020204" charset="-5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87" y="2772863"/>
            <a:ext cx="1259175" cy="124960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9" name="Рисунок 23" descr="http://333v.ru/uploads/9f/9f878157c73ec244b064a11bc41952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5" y="4193521"/>
            <a:ext cx="12985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0" y="1300375"/>
            <a:ext cx="1838858" cy="131900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050" name="Picture 2" descr="https://econom.novreg.ru/tinybrowser/fulls/images/news/2018/07/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76" y="5395460"/>
            <a:ext cx="1925586" cy="11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777520" y="1564480"/>
            <a:ext cx="7255241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реализация конспектов ОД в работе с детьми старшей возрастной группы;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вовлечение в работу ДОУ по направлению инновационной деятельности 25 родителей старшей группы;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подготовка рекомендаций по наполнению ППРС (совместно с образовательными организациями-партнерами по сетевому взаимодействию);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проведение мероприятия в рамках сетевого взаимодействия с образовательными организациями г.Сочи, г.Туапсе, г.Калининграда с целью обмена опытом;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публикация 1 статьи по итогам подготовительного этапа экспериментальной работы.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/>
          <p:nvPr/>
        </p:nvSpPr>
        <p:spPr>
          <a:xfrm>
            <a:off x="628963" y="2718013"/>
            <a:ext cx="1125855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ru-RU" sz="3200" b="1" spc="19" dirty="0" smtClean="0">
                <a:solidFill>
                  <a:srgbClr val="1061A7"/>
                </a:solidFill>
                <a:latin typeface="Montserrat Semi-Bold" panose="020B0604020202020204" charset="-52"/>
              </a:rPr>
              <a:t>Благодарим за внимание! </a:t>
            </a:r>
          </a:p>
        </p:txBody>
      </p:sp>
      <p:sp>
        <p:nvSpPr>
          <p:cNvPr id="4100" name="AutoShape 4" descr="blob:https://web.whatsapp.com/57356014-2173-4100-9f6c-5f6fb920ed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980</TotalTime>
  <Words>792</Words>
  <Application>Microsoft Office PowerPoint</Application>
  <PresentationFormat>Широкоэкранный</PresentationFormat>
  <Paragraphs>108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Century Gothic</vt:lpstr>
      <vt:lpstr>Montserrat Semi-Bold</vt:lpstr>
      <vt:lpstr>Montserrat Semi-Bold Bold</vt:lpstr>
      <vt:lpstr>Times New Roman</vt:lpstr>
      <vt:lpstr>TimesNewRomanPSMT</vt:lpstr>
      <vt:lpstr>Wingdings</vt:lpstr>
      <vt:lpstr>Wingdings 3</vt:lpstr>
      <vt:lpstr>Сектор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</cp:lastModifiedBy>
  <cp:revision>75</cp:revision>
  <dcterms:created xsi:type="dcterms:W3CDTF">2021-11-08T14:15:25Z</dcterms:created>
  <dcterms:modified xsi:type="dcterms:W3CDTF">2022-09-03T12:24:23Z</dcterms:modified>
</cp:coreProperties>
</file>