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324" r:id="rId2"/>
    <p:sldId id="339" r:id="rId3"/>
    <p:sldId id="326" r:id="rId4"/>
    <p:sldId id="352" r:id="rId5"/>
    <p:sldId id="333" r:id="rId6"/>
    <p:sldId id="337" r:id="rId7"/>
    <p:sldId id="340" r:id="rId8"/>
    <p:sldId id="338" r:id="rId9"/>
    <p:sldId id="341" r:id="rId10"/>
    <p:sldId id="353" r:id="rId11"/>
    <p:sldId id="354" r:id="rId12"/>
    <p:sldId id="343" r:id="rId13"/>
    <p:sldId id="344" r:id="rId14"/>
    <p:sldId id="355" r:id="rId15"/>
    <p:sldId id="356" r:id="rId16"/>
    <p:sldId id="351" r:id="rId17"/>
    <p:sldId id="345" r:id="rId18"/>
    <p:sldId id="357" r:id="rId19"/>
    <p:sldId id="358" r:id="rId20"/>
    <p:sldId id="359" r:id="rId21"/>
    <p:sldId id="347" r:id="rId22"/>
    <p:sldId id="349" r:id="rId23"/>
  </p:sldIdLst>
  <p:sldSz cx="12192000" cy="6858000"/>
  <p:notesSz cx="6858000" cy="9144000"/>
  <p:custDataLst>
    <p:tags r:id="rId24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tags" Target="tags/tag1.xml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heme" Target="theme/theme1.xml" /><Relationship Id="rId28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image" Target="../media/image6.png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emf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2E13DB-F1A8-4A73-B259-1432B9FB2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6F270-093C-4978-928A-364FCD87C367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3225CA-BDE2-43FE-B079-C59F92D6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8E9992-EA9B-40EA-A83A-AE2F987B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1131A-3EE7-4285-8C58-72FFEE286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6510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F1B124-0FEB-4F4D-B994-EDA9CF8DC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52525-C77F-4295-B1F9-B735C8EA00D9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29DA81-CFC3-495D-83A5-CDD6E77B8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A2891-EBBB-4D98-89F5-E57CA7DB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8624-3F1D-4D25-AC09-6EE6AB0B7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55159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AB5743-8A7B-4997-8363-E3D16ADE1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D1818-458B-43C5-AFC1-708B13024A90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F4EA29-307F-4859-8D66-1A324FB0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8E11D4-FFC5-4E7D-9872-3EAB72A2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87C51-D9DE-4F4D-9C78-0D18FBF34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44917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A8CEE2-D68F-468D-9F0F-39B2BFBE9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26E2-9B60-44D5-B161-A198C9FCFC20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987916-296F-4453-A65E-1FAE02BD1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AD8C01-DFA7-4CA9-9A4C-FB8AF8769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05197-DE66-46F4-9716-4B2112DA4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08775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E38F7-7F4E-4247-8669-2A5A5F94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C0F88-9294-424F-A7F7-723E35D204C6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A2F4C3-3BFB-4A27-AB63-D9C6721D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2C6298-CA19-4273-A402-1E74A539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57538-133C-4BEC-AADA-8D65C7597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64928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224BFE2-5FAC-48DD-A759-03DA3EF8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DD416-CA54-4378-90AD-E829BCA981AD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865F15C-06CA-433A-8A24-35E7D0B31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A3A3674-E861-4189-BF22-19DBED3B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B5627-5E23-451F-8258-6647793DA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28379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6DA1D077-DC93-417D-AD45-AAC0C5DD2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A9EB0-E928-4005-B62C-F58C60318533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BDA20516-3400-40F5-B73D-36E70FF0A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5692370E-7007-4584-AC03-27445EDA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33313-5311-42E5-A401-293BF68A3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0983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6D5D9068-5CF6-4BBA-8B1E-F58DA8BF0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C4349-AB0A-4DC0-8E76-0B982AE0D4F2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593224FD-E435-4408-8725-5DDC96AD2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E926ABF4-5787-4197-832B-3C12BB4FD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797AB-ED81-4A36-A9B9-B6B90A061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63179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7A66A13B-73B2-4AFD-925E-B3E48624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E5D0D-12C0-4C98-8A92-5AF5043BB953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5853E2EF-C55C-4F09-A05A-F47DB342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01D35BC9-8CA3-4F18-B974-42CB02FA4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8248B-EC0E-4B13-86D3-BBF87DBCA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80267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1303E75-D286-4B20-A9F0-7B4B495E1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4DA6-AC1D-48C2-84D9-8A90F272667A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9D67CF6-64E6-40C1-841D-A01E981B7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A31FE77-A380-4EEF-BC2F-EC5420E7D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D9BE9-E319-4FE1-A8D4-017A6229F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85786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0D3921D-FDFD-4378-ABCF-684C11A84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7CAEE-FCE4-4140-A478-C8FBF92E549B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6D5C115-9C33-4EB0-89A1-839ECCE2C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CBA9283-0494-420E-9522-5D6FDF51D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0CA74-6AA0-46AF-9407-5CF1B8A08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70397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A9B5B925-20EB-4742-8B0B-5AC8C5FF0F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C8AF3A64-8356-4C36-8D79-BBFF091D0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14D54B-A60E-448F-8C53-EC1DE6725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5B9784-C2A7-4CF6-8E0D-77C620FB7AC6}" type="datetimeFigureOut">
              <a:rPr lang="ru-RU"/>
              <a:pPr>
                <a:defRPr/>
              </a:pPr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286E73-47CC-4C8D-82C2-286016A66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551927-ACB0-41E5-BE0F-7A70C402F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252B52-94AB-410E-8909-DC2151350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oleObject" Target="../embeddings/oleObject3.bin" TargetMode="Internal" /><Relationship Id="rId6" Type="http://schemas.openxmlformats.org/officeDocument/2006/relationships/image" Target="../media/image9.emf" /><Relationship Id="rId7" Type="http://schemas.openxmlformats.org/officeDocument/2006/relationships/vmlDrawing" Target="../drawings/vmlDrawing2.v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Relationship Id="rId5" Type="http://schemas.openxmlformats.org/officeDocument/2006/relationships/image" Target="../media/image12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13.pn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19.jpeg" /><Relationship Id="rId4" Type="http://schemas.openxmlformats.org/officeDocument/2006/relationships/image" Target="../media/image20.png" /><Relationship Id="rId5" Type="http://schemas.openxmlformats.org/officeDocument/2006/relationships/image" Target="../media/image2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25.jpeg" /><Relationship Id="rId4" Type="http://schemas.openxmlformats.org/officeDocument/2006/relationships/image" Target="../media/image26.png" /><Relationship Id="rId5" Type="http://schemas.openxmlformats.org/officeDocument/2006/relationships/image" Target="../media/image27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28.jpeg" /><Relationship Id="rId4" Type="http://schemas.openxmlformats.org/officeDocument/2006/relationships/image" Target="../media/image29.jpeg" /><Relationship Id="rId5" Type="http://schemas.openxmlformats.org/officeDocument/2006/relationships/image" Target="../media/image30.jpeg" /><Relationship Id="rId6" Type="http://schemas.openxmlformats.org/officeDocument/2006/relationships/image" Target="../media/image31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jpeg" /><Relationship Id="rId3" Type="http://schemas.openxmlformats.org/officeDocument/2006/relationships/image" Target="../media/image32.jpeg" /><Relationship Id="rId4" Type="http://schemas.openxmlformats.org/officeDocument/2006/relationships/image" Target="../media/image33.jpeg" /><Relationship Id="rId5" Type="http://schemas.openxmlformats.org/officeDocument/2006/relationships/image" Target="../media/image34.jpeg" /><Relationship Id="rId6" Type="http://schemas.openxmlformats.org/officeDocument/2006/relationships/image" Target="../media/image35.jpeg" /><Relationship Id="rId7" Type="http://schemas.openxmlformats.org/officeDocument/2006/relationships/image" Target="../media/image36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jpeg" /><Relationship Id="rId3" Type="http://schemas.openxmlformats.org/officeDocument/2006/relationships/image" Target="../media/image37.jpeg" /><Relationship Id="rId4" Type="http://schemas.openxmlformats.org/officeDocument/2006/relationships/image" Target="../media/image38.jpeg" /><Relationship Id="rId5" Type="http://schemas.openxmlformats.org/officeDocument/2006/relationships/image" Target="../media/image39.jpeg" /><Relationship Id="rId6" Type="http://schemas.openxmlformats.org/officeDocument/2006/relationships/image" Target="../media/image40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48.jpeg" /><Relationship Id="rId11" Type="http://schemas.openxmlformats.org/officeDocument/2006/relationships/image" Target="../media/image49.jpeg" /><Relationship Id="rId2" Type="http://schemas.openxmlformats.org/officeDocument/2006/relationships/image" Target="../media/image4.jpeg" /><Relationship Id="rId3" Type="http://schemas.openxmlformats.org/officeDocument/2006/relationships/image" Target="../media/image41.jpeg" /><Relationship Id="rId4" Type="http://schemas.openxmlformats.org/officeDocument/2006/relationships/image" Target="../media/image42.jpeg" /><Relationship Id="rId5" Type="http://schemas.openxmlformats.org/officeDocument/2006/relationships/image" Target="../media/image43.jpeg" /><Relationship Id="rId6" Type="http://schemas.openxmlformats.org/officeDocument/2006/relationships/image" Target="../media/image44.jpeg" /><Relationship Id="rId7" Type="http://schemas.openxmlformats.org/officeDocument/2006/relationships/image" Target="../media/image45.jpeg" /><Relationship Id="rId8" Type="http://schemas.openxmlformats.org/officeDocument/2006/relationships/image" Target="../media/image46.jpeg" /><Relationship Id="rId9" Type="http://schemas.openxmlformats.org/officeDocument/2006/relationships/image" Target="../media/image47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57.png" /><Relationship Id="rId2" Type="http://schemas.openxmlformats.org/officeDocument/2006/relationships/image" Target="../media/image1.jpeg" /><Relationship Id="rId3" Type="http://schemas.openxmlformats.org/officeDocument/2006/relationships/image" Target="../media/image50.jpeg" /><Relationship Id="rId4" Type="http://schemas.openxmlformats.org/officeDocument/2006/relationships/image" Target="../media/image51.jpeg" /><Relationship Id="rId5" Type="http://schemas.openxmlformats.org/officeDocument/2006/relationships/image" Target="../media/image52.jpeg" /><Relationship Id="rId6" Type="http://schemas.openxmlformats.org/officeDocument/2006/relationships/image" Target="../media/image53.jpeg" /><Relationship Id="rId7" Type="http://schemas.openxmlformats.org/officeDocument/2006/relationships/image" Target="../media/image54.jpeg" /><Relationship Id="rId8" Type="http://schemas.openxmlformats.org/officeDocument/2006/relationships/image" Target="../media/image55.jpeg" /><Relationship Id="rId9" Type="http://schemas.openxmlformats.org/officeDocument/2006/relationships/image" Target="../media/image56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hyperlink" Target="http://madoy-alenka42.ru/?page_id=456" TargetMode="External" /><Relationship Id="rId4" Type="http://schemas.openxmlformats.org/officeDocument/2006/relationships/hyperlink" Target="http://madoy-alenka42.ru/" TargetMode="External" /><Relationship Id="rId5" Type="http://schemas.openxmlformats.org/officeDocument/2006/relationships/hyperlink" Target="http://madoy-alenka42.ru/?page_id=3991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oleObject" Target="../embeddings/oleObject1.bin" TargetMode="Internal" /><Relationship Id="rId4" Type="http://schemas.openxmlformats.org/officeDocument/2006/relationships/image" Target="../media/image5.png" /><Relationship Id="rId5" Type="http://schemas.openxmlformats.org/officeDocument/2006/relationships/oleObject" Target="../embeddings/oleObject2.bin" TargetMode="Internal" /><Relationship Id="rId6" Type="http://schemas.openxmlformats.org/officeDocument/2006/relationships/image" Target="../media/image6.png" /><Relationship Id="rId7" Type="http://schemas.openxmlformats.org/officeDocument/2006/relationships/vmlDrawing" Target="../drawings/vmlDrawing1.v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Объект 3">
            <a:extLst>
              <a:ext uri="{FF2B5EF4-FFF2-40B4-BE49-F238E27FC236}">
                <a16:creationId xmlns:a16="http://schemas.microsoft.com/office/drawing/2014/main" id="{7A9FD7B2-8E78-4F5A-9C9B-349588B13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796A422-3FFF-46EC-B4CB-E67A5CF324AE}"/>
              </a:ext>
            </a:extLst>
          </p:cNvPr>
          <p:cNvSpPr/>
          <p:nvPr/>
        </p:nvSpPr>
        <p:spPr>
          <a:xfrm>
            <a:off x="472966" y="1308537"/>
            <a:ext cx="11051627" cy="122971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56032" tIns="146304" rIns="256032" bIns="146304" anchor="ctr"/>
          <a:lstStyle/>
          <a:p>
            <a:pPr algn="ctr" defTabSz="1600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2800" b="1" spc="100">
              <a:solidFill>
                <a:srgbClr val="660033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2" name="Рисунок 2">
            <a:extLst>
              <a:ext uri="{FF2B5EF4-FFF2-40B4-BE49-F238E27FC236}">
                <a16:creationId xmlns:a16="http://schemas.microsoft.com/office/drawing/2014/main" id="{7FD2CFA0-D88E-4DCC-BEB7-57A2994B3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975" y="146050"/>
            <a:ext cx="11614150" cy="65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266" name="Объект 3">
            <a:extLst>
              <a:ext uri="{FF2B5EF4-FFF2-40B4-BE49-F238E27FC236}">
                <a16:creationId xmlns:a16="http://schemas.microsoft.com/office/drawing/2014/main" id="{03B92FA0-EF6C-46E2-849B-A09A227AE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02CBF7E-4BB2-45F3-8389-B83AF3623492}"/>
              </a:ext>
            </a:extLst>
          </p:cNvPr>
          <p:cNvSpPr/>
          <p:nvPr/>
        </p:nvSpPr>
        <p:spPr>
          <a:xfrm>
            <a:off x="662152" y="220716"/>
            <a:ext cx="11051627" cy="90150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1270" name="Прямоугольник 5">
            <a:extLst>
              <a:ext uri="{FF2B5EF4-FFF2-40B4-BE49-F238E27FC236}">
                <a16:creationId xmlns:a16="http://schemas.microsoft.com/office/drawing/2014/main" id="{88DE707E-024E-4917-A258-2270EA6E6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371475"/>
            <a:ext cx="113506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600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2400" b="1">
                <a:solidFill>
                  <a:srgbClr val="990033"/>
                </a:solidFill>
                <a:latin typeface="Bookman Old Style" panose="02050604050505020204" pitchFamily="18" charset="0"/>
              </a:rPr>
              <a:t>Практическая деятельность </a:t>
            </a:r>
            <a:r>
              <a:rPr lang="ru-RU" altLang="ru-RU" b="1">
                <a:solidFill>
                  <a:srgbClr val="990033"/>
                </a:solidFill>
                <a:latin typeface="Bookman Old Style" panose="02050604050505020204" pitchFamily="18" charset="0"/>
              </a:rPr>
              <a:t>Работа с детьми 2020 год</a:t>
            </a:r>
          </a:p>
        </p:txBody>
      </p:sp>
      <p:sp>
        <p:nvSpPr>
          <p:cNvPr id="11271" name="Прямоугольник 6">
            <a:extLst>
              <a:ext uri="{FF2B5EF4-FFF2-40B4-BE49-F238E27FC236}">
                <a16:creationId xmlns:a16="http://schemas.microsoft.com/office/drawing/2014/main" id="{A3170CDD-609A-4970-ACB3-37B97E7C7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1122363"/>
            <a:ext cx="10502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990033"/>
                </a:solidFill>
                <a:latin typeface="Bookman Old Style" panose="02050604050505020204" pitchFamily="18" charset="0"/>
              </a:rPr>
              <a:t>Арт-практика «Студия песочной анимации»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990033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ru-RU" sz="2400" b="1">
                <a:solidFill>
                  <a:srgbClr val="990033"/>
                </a:solidFill>
                <a:latin typeface="Bookman Old Style" panose="02050604050505020204" pitchFamily="18" charset="0"/>
              </a:rPr>
              <a:t>апробация программы «Сказки в песочной стране</a:t>
            </a:r>
            <a:r>
              <a:rPr lang="ru-RU" altLang="ru-RU" b="1">
                <a:solidFill>
                  <a:srgbClr val="990033"/>
                </a:solidFill>
                <a:latin typeface="Bookman Old Style" panose="02050604050505020204" pitchFamily="18" charset="0"/>
              </a:rPr>
              <a:t>»</a:t>
            </a:r>
          </a:p>
        </p:txBody>
      </p:sp>
      <p:pic>
        <p:nvPicPr>
          <p:cNvPr id="11272" name="Picture 2" descr="C:\Users\Пользователь\Downloads\IMG-20200121-WA0009.jpg">
            <a:extLst>
              <a:ext uri="{FF2B5EF4-FFF2-40B4-BE49-F238E27FC236}">
                <a16:creationId xmlns:a16="http://schemas.microsoft.com/office/drawing/2014/main" id="{192794FB-414F-4094-9051-436A24C64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5" b="21875"/>
          <a:stretch>
            <a:fillRect/>
          </a:stretch>
        </p:blipFill>
        <p:spPr bwMode="auto">
          <a:xfrm>
            <a:off x="8251825" y="2590800"/>
            <a:ext cx="2424113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4" descr="C:\Users\Пользователь\Downloads\IMG-20200121-WA0011.jpg">
            <a:extLst>
              <a:ext uri="{FF2B5EF4-FFF2-40B4-BE49-F238E27FC236}">
                <a16:creationId xmlns:a16="http://schemas.microsoft.com/office/drawing/2014/main" id="{A03E4D08-461F-4CC3-9C12-C21FA99B2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70"/>
          <a:stretch>
            <a:fillRect/>
          </a:stretch>
        </p:blipFill>
        <p:spPr bwMode="auto">
          <a:xfrm>
            <a:off x="5699125" y="1979613"/>
            <a:ext cx="2290763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74" name="Объект 10">
            <a:extLst>
              <a:ext uri="{FF2B5EF4-FFF2-40B4-BE49-F238E27FC236}">
                <a16:creationId xmlns:a16="http://schemas.microsoft.com/office/drawing/2014/main" id="{F04D50EA-EF55-42B0-A8B3-857CAD9CEC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73213" y="1933575"/>
          <a:ext cx="3057525" cy="432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Документ" r:id="rId5" imgW="7560649" imgH="10700012" progId="Word.Document.12">
                  <p:embed/>
                </p:oleObj>
              </mc:Choice>
              <mc:Fallback>
                <p:oleObj name="Документ" r:id="rId5" imgW="7560649" imgH="10700012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73213" y="1933575"/>
                        <a:ext cx="3057525" cy="432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90" name="Объект 3">
            <a:extLst>
              <a:ext uri="{FF2B5EF4-FFF2-40B4-BE49-F238E27FC236}">
                <a16:creationId xmlns:a16="http://schemas.microsoft.com/office/drawing/2014/main" id="{B6B09D3F-8640-4B43-923B-49546181E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745E1C6-44CF-4CF6-8658-F99918098509}"/>
              </a:ext>
            </a:extLst>
          </p:cNvPr>
          <p:cNvSpPr/>
          <p:nvPr/>
        </p:nvSpPr>
        <p:spPr>
          <a:xfrm>
            <a:off x="346364" y="220716"/>
            <a:ext cx="11697297" cy="90150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2294" name="Прямоугольник 5">
            <a:extLst>
              <a:ext uri="{FF2B5EF4-FFF2-40B4-BE49-F238E27FC236}">
                <a16:creationId xmlns:a16="http://schemas.microsoft.com/office/drawing/2014/main" id="{717F6902-AAB4-40D5-8A52-BB375912B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401638"/>
            <a:ext cx="113919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600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2400" b="1">
                <a:solidFill>
                  <a:srgbClr val="990033"/>
                </a:solidFill>
                <a:latin typeface="Bookman Old Style" panose="02050604050505020204" pitchFamily="18" charset="0"/>
              </a:rPr>
              <a:t>Практическая деятельность </a:t>
            </a:r>
            <a:r>
              <a:rPr lang="ru-RU" altLang="ru-RU" b="1">
                <a:solidFill>
                  <a:srgbClr val="990033"/>
                </a:solidFill>
                <a:latin typeface="Bookman Old Style" panose="02050604050505020204" pitchFamily="18" charset="0"/>
              </a:rPr>
              <a:t>Работа с детьми 2020 год</a:t>
            </a:r>
          </a:p>
        </p:txBody>
      </p:sp>
      <p:sp>
        <p:nvSpPr>
          <p:cNvPr id="12295" name="Прямоугольник 6">
            <a:extLst>
              <a:ext uri="{FF2B5EF4-FFF2-40B4-BE49-F238E27FC236}">
                <a16:creationId xmlns:a16="http://schemas.microsoft.com/office/drawing/2014/main" id="{CD80BC6E-E4F5-47FA-9745-83F44E70F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22363"/>
            <a:ext cx="1168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990033"/>
                </a:solidFill>
                <a:latin typeface="Bookman Old Style" panose="02050604050505020204" pitchFamily="18" charset="0"/>
              </a:rPr>
              <a:t>Арт-практика Игра путешествие по картинной галерее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990033"/>
                </a:solidFill>
                <a:latin typeface="Bookman Old Style" panose="02050604050505020204" pitchFamily="18" charset="0"/>
              </a:rPr>
              <a:t>апробация цикла занятий «Образ детей в произведениях живописи»</a:t>
            </a:r>
          </a:p>
        </p:txBody>
      </p:sp>
      <p:pic>
        <p:nvPicPr>
          <p:cNvPr id="12296" name="Рисунок 2">
            <a:extLst>
              <a:ext uri="{FF2B5EF4-FFF2-40B4-BE49-F238E27FC236}">
                <a16:creationId xmlns:a16="http://schemas.microsoft.com/office/drawing/2014/main" id="{E10D6FB5-56B6-4A47-9BB5-41E2100C0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7" t="10091" r="13525" b="31082"/>
          <a:stretch>
            <a:fillRect/>
          </a:stretch>
        </p:blipFill>
        <p:spPr bwMode="auto">
          <a:xfrm>
            <a:off x="5108575" y="1958975"/>
            <a:ext cx="3214688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Рисунок 11">
            <a:extLst>
              <a:ext uri="{FF2B5EF4-FFF2-40B4-BE49-F238E27FC236}">
                <a16:creationId xmlns:a16="http://schemas.microsoft.com/office/drawing/2014/main" id="{E5498849-DA3B-47B8-B6B6-E928E4F0F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8"/>
          <a:stretch>
            <a:fillRect/>
          </a:stretch>
        </p:blipFill>
        <p:spPr bwMode="auto">
          <a:xfrm>
            <a:off x="6908800" y="4037013"/>
            <a:ext cx="407352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Рисунок 9">
            <a:extLst>
              <a:ext uri="{FF2B5EF4-FFF2-40B4-BE49-F238E27FC236}">
                <a16:creationId xmlns:a16="http://schemas.microsoft.com/office/drawing/2014/main" id="{570461F3-A971-4055-B622-766A60080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0663" y="1920875"/>
            <a:ext cx="31496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4" name="Объект 3">
            <a:extLst>
              <a:ext uri="{FF2B5EF4-FFF2-40B4-BE49-F238E27FC236}">
                <a16:creationId xmlns:a16="http://schemas.microsoft.com/office/drawing/2014/main" id="{CB892E29-86E2-4BD8-B7AB-1A898A867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4F85334-DCAC-4FA2-97AD-2C3AEB583F79}"/>
              </a:ext>
            </a:extLst>
          </p:cNvPr>
          <p:cNvSpPr/>
          <p:nvPr/>
        </p:nvSpPr>
        <p:spPr>
          <a:xfrm>
            <a:off x="662152" y="220716"/>
            <a:ext cx="11051627" cy="90150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/>
          </a:p>
        </p:txBody>
      </p:sp>
      <p:sp>
        <p:nvSpPr>
          <p:cNvPr id="13318" name="Прямоугольник 5">
            <a:extLst>
              <a:ext uri="{FF2B5EF4-FFF2-40B4-BE49-F238E27FC236}">
                <a16:creationId xmlns:a16="http://schemas.microsoft.com/office/drawing/2014/main" id="{EB3CA2E2-E5F6-4B1C-9B5A-FDFAE1DC5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371475"/>
            <a:ext cx="113506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600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2400" b="1">
                <a:solidFill>
                  <a:srgbClr val="990033"/>
                </a:solidFill>
                <a:latin typeface="Bookman Old Style" panose="02050604050505020204" pitchFamily="18" charset="0"/>
              </a:rPr>
              <a:t>Практическая деятельность </a:t>
            </a:r>
            <a:r>
              <a:rPr lang="ru-RU" altLang="ru-RU" b="1">
                <a:solidFill>
                  <a:srgbClr val="990033"/>
                </a:solidFill>
                <a:latin typeface="Bookman Old Style" panose="02050604050505020204" pitchFamily="18" charset="0"/>
              </a:rPr>
              <a:t>Работа с детьми 2021 год</a:t>
            </a:r>
          </a:p>
        </p:txBody>
      </p:sp>
      <p:sp>
        <p:nvSpPr>
          <p:cNvPr id="13319" name="Прямоугольник 6">
            <a:extLst>
              <a:ext uri="{FF2B5EF4-FFF2-40B4-BE49-F238E27FC236}">
                <a16:creationId xmlns:a16="http://schemas.microsoft.com/office/drawing/2014/main" id="{0FEA935F-BA52-4BF7-97F0-BB954BED8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1122363"/>
            <a:ext cx="105029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990033"/>
                </a:solidFill>
                <a:latin typeface="Bookman Old Style" panose="02050604050505020204" pitchFamily="18" charset="0"/>
              </a:rPr>
              <a:t>Арт-практика «Студия Волшебство рисования»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990033"/>
                </a:solidFill>
                <a:latin typeface="Bookman Old Style" panose="02050604050505020204" pitchFamily="18" charset="0"/>
              </a:rPr>
              <a:t>апробация программы «Волшебство рисования»</a:t>
            </a:r>
          </a:p>
        </p:txBody>
      </p:sp>
      <p:pic>
        <p:nvPicPr>
          <p:cNvPr id="13320" name="Рисунок 1">
            <a:extLst>
              <a:ext uri="{FF2B5EF4-FFF2-40B4-BE49-F238E27FC236}">
                <a16:creationId xmlns:a16="http://schemas.microsoft.com/office/drawing/2014/main" id="{EE3CCF72-FB26-4508-BEE5-BF481E50A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0300" y="2082800"/>
            <a:ext cx="442595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Рисунок 17">
            <a:extLst>
              <a:ext uri="{FF2B5EF4-FFF2-40B4-BE49-F238E27FC236}">
                <a16:creationId xmlns:a16="http://schemas.microsoft.com/office/drawing/2014/main" id="{6CBE3AF0-F318-43CD-AC5D-47BEFB5AC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0263" y="3886200"/>
            <a:ext cx="3579812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Рисунок 18">
            <a:extLst>
              <a:ext uri="{FF2B5EF4-FFF2-40B4-BE49-F238E27FC236}">
                <a16:creationId xmlns:a16="http://schemas.microsoft.com/office/drawing/2014/main" id="{C213B040-DBC2-41A4-A4BC-7814501EE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600" y="1922463"/>
            <a:ext cx="3163888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338" name="Объект 3">
            <a:extLst>
              <a:ext uri="{FF2B5EF4-FFF2-40B4-BE49-F238E27FC236}">
                <a16:creationId xmlns:a16="http://schemas.microsoft.com/office/drawing/2014/main" id="{165B6855-5F0F-49D6-AE87-B69F13DDC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EBB6AD-9587-4111-8616-F1244B3F3E82}"/>
              </a:ext>
            </a:extLst>
          </p:cNvPr>
          <p:cNvSpPr/>
          <p:nvPr/>
        </p:nvSpPr>
        <p:spPr>
          <a:xfrm>
            <a:off x="662152" y="220716"/>
            <a:ext cx="11051627" cy="90150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/>
          </a:p>
        </p:txBody>
      </p:sp>
      <p:sp>
        <p:nvSpPr>
          <p:cNvPr id="14342" name="Прямоугольник 5">
            <a:extLst>
              <a:ext uri="{FF2B5EF4-FFF2-40B4-BE49-F238E27FC236}">
                <a16:creationId xmlns:a16="http://schemas.microsoft.com/office/drawing/2014/main" id="{6906DB4E-45D2-45E2-8F43-60862C1C1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8" y="401638"/>
            <a:ext cx="112014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600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2400" b="1">
                <a:solidFill>
                  <a:srgbClr val="990033"/>
                </a:solidFill>
                <a:latin typeface="Bookman Old Style" panose="02050604050505020204" pitchFamily="18" charset="0"/>
              </a:rPr>
              <a:t>Практическая деятельность </a:t>
            </a:r>
            <a:r>
              <a:rPr lang="ru-RU" altLang="ru-RU" b="1">
                <a:solidFill>
                  <a:srgbClr val="990033"/>
                </a:solidFill>
                <a:latin typeface="Bookman Old Style" panose="02050604050505020204" pitchFamily="18" charset="0"/>
              </a:rPr>
              <a:t>Работа с детьми 2021 год</a:t>
            </a:r>
          </a:p>
        </p:txBody>
      </p:sp>
      <p:sp>
        <p:nvSpPr>
          <p:cNvPr id="14343" name="Прямоугольник 6">
            <a:extLst>
              <a:ext uri="{FF2B5EF4-FFF2-40B4-BE49-F238E27FC236}">
                <a16:creationId xmlns:a16="http://schemas.microsoft.com/office/drawing/2014/main" id="{C1BDE136-BE2B-494D-B78A-C5F162199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1214438"/>
            <a:ext cx="116824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990033"/>
                </a:solidFill>
                <a:latin typeface="Bookman Old Style" panose="02050604050505020204" pitchFamily="18" charset="0"/>
              </a:rPr>
              <a:t>Арт-практика творческая мастерская «Занимательные каракули»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990033"/>
                </a:solidFill>
                <a:latin typeface="Bookman Old Style" panose="02050604050505020204" pitchFamily="18" charset="0"/>
              </a:rPr>
              <a:t>апробация цикла занятий «Чудесные превращения каракуль»</a:t>
            </a:r>
          </a:p>
        </p:txBody>
      </p:sp>
      <p:pic>
        <p:nvPicPr>
          <p:cNvPr id="14344" name="Рисунок 20">
            <a:extLst>
              <a:ext uri="{FF2B5EF4-FFF2-40B4-BE49-F238E27FC236}">
                <a16:creationId xmlns:a16="http://schemas.microsoft.com/office/drawing/2014/main" id="{9FA88252-6C83-4032-998B-06E6C2E05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2250" y="2055813"/>
            <a:ext cx="4840288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Рисунок 14">
            <a:extLst>
              <a:ext uri="{FF2B5EF4-FFF2-40B4-BE49-F238E27FC236}">
                <a16:creationId xmlns:a16="http://schemas.microsoft.com/office/drawing/2014/main" id="{9A7156F4-79B4-499B-B474-3449463B5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7963" y="4100513"/>
            <a:ext cx="362108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Рисунок 10">
            <a:extLst>
              <a:ext uri="{FF2B5EF4-FFF2-40B4-BE49-F238E27FC236}">
                <a16:creationId xmlns:a16="http://schemas.microsoft.com/office/drawing/2014/main" id="{F6AB5CAA-E714-4FAA-9144-B112A19E0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0488" y="1989138"/>
            <a:ext cx="31988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2" name="Объект 3">
            <a:extLst>
              <a:ext uri="{FF2B5EF4-FFF2-40B4-BE49-F238E27FC236}">
                <a16:creationId xmlns:a16="http://schemas.microsoft.com/office/drawing/2014/main" id="{2559F015-9C0A-42B4-B973-750F00A57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6A8C30-186D-480E-AAA2-64DFEFB25677}"/>
              </a:ext>
            </a:extLst>
          </p:cNvPr>
          <p:cNvSpPr/>
          <p:nvPr/>
        </p:nvSpPr>
        <p:spPr>
          <a:xfrm>
            <a:off x="662152" y="220716"/>
            <a:ext cx="11051627" cy="90150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/>
          </a:p>
        </p:txBody>
      </p:sp>
      <p:sp>
        <p:nvSpPr>
          <p:cNvPr id="15366" name="Прямоугольник 5">
            <a:extLst>
              <a:ext uri="{FF2B5EF4-FFF2-40B4-BE49-F238E27FC236}">
                <a16:creationId xmlns:a16="http://schemas.microsoft.com/office/drawing/2014/main" id="{A423846B-C64C-4F54-83AE-FEEF31A24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8" y="401638"/>
            <a:ext cx="112014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600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2400" b="1">
                <a:solidFill>
                  <a:srgbClr val="990033"/>
                </a:solidFill>
                <a:latin typeface="Bookman Old Style" panose="02050604050505020204" pitchFamily="18" charset="0"/>
              </a:rPr>
              <a:t>Практическая деятельность </a:t>
            </a:r>
            <a:r>
              <a:rPr lang="ru-RU" altLang="ru-RU" b="1">
                <a:solidFill>
                  <a:srgbClr val="990033"/>
                </a:solidFill>
                <a:latin typeface="Bookman Old Style" panose="02050604050505020204" pitchFamily="18" charset="0"/>
              </a:rPr>
              <a:t>Работа с детьми 2022 год</a:t>
            </a:r>
          </a:p>
        </p:txBody>
      </p:sp>
      <p:sp>
        <p:nvSpPr>
          <p:cNvPr id="15367" name="Прямоугольник 6">
            <a:extLst>
              <a:ext uri="{FF2B5EF4-FFF2-40B4-BE49-F238E27FC236}">
                <a16:creationId xmlns:a16="http://schemas.microsoft.com/office/drawing/2014/main" id="{731DA3F6-C893-4946-8850-1DACA3BC9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8" y="1214438"/>
            <a:ext cx="1125537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990033"/>
                </a:solidFill>
                <a:latin typeface="Bookman Old Style" panose="02050604050505020204" pitchFamily="18" charset="0"/>
              </a:rPr>
              <a:t>Арт-практика студия «Мы-художники-иллюстраторы»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990033"/>
                </a:solidFill>
                <a:latin typeface="Bookman Old Style" panose="02050604050505020204" pitchFamily="18" charset="0"/>
              </a:rPr>
              <a:t>апробация программы «Мы-художники-иллюстраторы: школьные правила в детских рисунках»</a:t>
            </a:r>
          </a:p>
        </p:txBody>
      </p:sp>
      <p:pic>
        <p:nvPicPr>
          <p:cNvPr id="15368" name="Рисунок 2">
            <a:extLst>
              <a:ext uri="{FF2B5EF4-FFF2-40B4-BE49-F238E27FC236}">
                <a16:creationId xmlns:a16="http://schemas.microsoft.com/office/drawing/2014/main" id="{CFBFC858-FF00-4A66-95A8-212AF5898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2" b="14313"/>
          <a:stretch>
            <a:fillRect/>
          </a:stretch>
        </p:blipFill>
        <p:spPr bwMode="auto">
          <a:xfrm>
            <a:off x="5151438" y="2520950"/>
            <a:ext cx="281305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Рисунок 7">
            <a:extLst>
              <a:ext uri="{FF2B5EF4-FFF2-40B4-BE49-F238E27FC236}">
                <a16:creationId xmlns:a16="http://schemas.microsoft.com/office/drawing/2014/main" id="{410B4398-447A-43D4-AAC0-56E5D80D5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0538" y="3429000"/>
            <a:ext cx="253365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Рисунок 8">
            <a:extLst>
              <a:ext uri="{FF2B5EF4-FFF2-40B4-BE49-F238E27FC236}">
                <a16:creationId xmlns:a16="http://schemas.microsoft.com/office/drawing/2014/main" id="{42AA71C7-D6FC-4E49-90AC-DA34A3277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7163" y="2336800"/>
            <a:ext cx="297815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6" name="Объект 3">
            <a:extLst>
              <a:ext uri="{FF2B5EF4-FFF2-40B4-BE49-F238E27FC236}">
                <a16:creationId xmlns:a16="http://schemas.microsoft.com/office/drawing/2014/main" id="{6F4816A8-20C4-41B8-9BEC-1D02ED236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09244D5-EB44-4E1E-AC69-5F6157EA3DAC}"/>
              </a:ext>
            </a:extLst>
          </p:cNvPr>
          <p:cNvSpPr/>
          <p:nvPr/>
        </p:nvSpPr>
        <p:spPr>
          <a:xfrm>
            <a:off x="662152" y="220716"/>
            <a:ext cx="11051627" cy="90150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/>
          </a:p>
        </p:txBody>
      </p:sp>
      <p:sp>
        <p:nvSpPr>
          <p:cNvPr id="16390" name="Прямоугольник 5">
            <a:extLst>
              <a:ext uri="{FF2B5EF4-FFF2-40B4-BE49-F238E27FC236}">
                <a16:creationId xmlns:a16="http://schemas.microsoft.com/office/drawing/2014/main" id="{A8373635-B098-408A-8E59-2AE1CAACB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8" y="401638"/>
            <a:ext cx="112014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600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2400" b="1">
                <a:solidFill>
                  <a:srgbClr val="990033"/>
                </a:solidFill>
                <a:latin typeface="Bookman Old Style" panose="02050604050505020204" pitchFamily="18" charset="0"/>
              </a:rPr>
              <a:t>Практическая деятельность </a:t>
            </a:r>
            <a:r>
              <a:rPr lang="ru-RU" altLang="ru-RU" b="1">
                <a:solidFill>
                  <a:srgbClr val="990033"/>
                </a:solidFill>
                <a:latin typeface="Bookman Old Style" panose="02050604050505020204" pitchFamily="18" charset="0"/>
              </a:rPr>
              <a:t>Работа с детьми 2022 год</a:t>
            </a:r>
          </a:p>
        </p:txBody>
      </p:sp>
      <p:sp>
        <p:nvSpPr>
          <p:cNvPr id="16391" name="Прямоугольник 6">
            <a:extLst>
              <a:ext uri="{FF2B5EF4-FFF2-40B4-BE49-F238E27FC236}">
                <a16:creationId xmlns:a16="http://schemas.microsoft.com/office/drawing/2014/main" id="{3723CAED-DB83-4AD5-9A70-82222508A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1214438"/>
            <a:ext cx="116824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990033"/>
                </a:solidFill>
                <a:latin typeface="Bookman Old Style" panose="02050604050505020204" pitchFamily="18" charset="0"/>
              </a:rPr>
              <a:t>Арт-практикум «Забавная буквотека»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990033"/>
                </a:solidFill>
                <a:latin typeface="Bookman Old Style" panose="02050604050505020204" pitchFamily="18" charset="0"/>
              </a:rPr>
              <a:t>апробация цикла занятий «Арт-каллиграфика: осваиваем с детьми графический образ буквы»</a:t>
            </a:r>
          </a:p>
        </p:txBody>
      </p:sp>
      <p:pic>
        <p:nvPicPr>
          <p:cNvPr id="16392" name="Рисунок 7" descr="http://4.bp.blogspot.com/-Trg5RsaZEBM/UkXf5_KUYVI/AAAAAAAAGSc/aJLTeudPRno/s1600/bukva_O_nataliigromaster_05.jpg">
            <a:extLst>
              <a:ext uri="{FF2B5EF4-FFF2-40B4-BE49-F238E27FC236}">
                <a16:creationId xmlns:a16="http://schemas.microsoft.com/office/drawing/2014/main" id="{88F7EEBA-620D-49C9-A094-2CC5FD2EB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3" b="30811"/>
          <a:stretch>
            <a:fillRect/>
          </a:stretch>
        </p:blipFill>
        <p:spPr bwMode="auto">
          <a:xfrm>
            <a:off x="5170488" y="2336800"/>
            <a:ext cx="278447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Рисунок 11" descr="https://img3.imgbb.ru/1/1/b/11b0a1974389bfbbe4c7ba5bef90113c.jpg">
            <a:extLst>
              <a:ext uri="{FF2B5EF4-FFF2-40B4-BE49-F238E27FC236}">
                <a16:creationId xmlns:a16="http://schemas.microsoft.com/office/drawing/2014/main" id="{443E7329-7405-47DE-9A01-15A9C82FC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6325" y="3979863"/>
            <a:ext cx="346392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Рисунок 1">
            <a:extLst>
              <a:ext uri="{FF2B5EF4-FFF2-40B4-BE49-F238E27FC236}">
                <a16:creationId xmlns:a16="http://schemas.microsoft.com/office/drawing/2014/main" id="{43C926DE-E790-4699-B062-4477057FB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8613" y="2305050"/>
            <a:ext cx="29718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410" name="Объект 3">
            <a:extLst>
              <a:ext uri="{FF2B5EF4-FFF2-40B4-BE49-F238E27FC236}">
                <a16:creationId xmlns:a16="http://schemas.microsoft.com/office/drawing/2014/main" id="{33B953B8-D19D-4164-BC8D-234736C77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A217E7A-B0BC-470D-9942-C04D5367BEA0}"/>
              </a:ext>
            </a:extLst>
          </p:cNvPr>
          <p:cNvSpPr/>
          <p:nvPr/>
        </p:nvSpPr>
        <p:spPr>
          <a:xfrm>
            <a:off x="662152" y="220716"/>
            <a:ext cx="11051627" cy="90150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/>
          </a:p>
        </p:txBody>
      </p:sp>
      <p:sp>
        <p:nvSpPr>
          <p:cNvPr id="17414" name="Прямоугольник 5">
            <a:extLst>
              <a:ext uri="{FF2B5EF4-FFF2-40B4-BE49-F238E27FC236}">
                <a16:creationId xmlns:a16="http://schemas.microsoft.com/office/drawing/2014/main" id="{B0878414-78EE-4F4D-BFF2-97B618880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371475"/>
            <a:ext cx="113506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600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3200" b="1">
                <a:solidFill>
                  <a:srgbClr val="990033"/>
                </a:solidFill>
                <a:latin typeface="Bookman Old Style" panose="02050604050505020204" pitchFamily="18" charset="0"/>
              </a:rPr>
              <a:t>Работа с родителями 2020-2022 гг</a:t>
            </a:r>
          </a:p>
        </p:txBody>
      </p:sp>
      <p:sp>
        <p:nvSpPr>
          <p:cNvPr id="17415" name="Прямоугольник 6">
            <a:extLst>
              <a:ext uri="{FF2B5EF4-FFF2-40B4-BE49-F238E27FC236}">
                <a16:creationId xmlns:a16="http://schemas.microsoft.com/office/drawing/2014/main" id="{AE7948FD-3022-4CF2-AEDD-595AAF008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338" y="1273175"/>
            <a:ext cx="98393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990033"/>
                </a:solidFill>
                <a:latin typeface="Bookman Old Style" panose="02050604050505020204" pitchFamily="18" charset="0"/>
              </a:rPr>
              <a:t>Мероприятия: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 b="1">
                <a:solidFill>
                  <a:srgbClr val="990033"/>
                </a:solidFill>
                <a:latin typeface="Bookman Old Style" panose="02050604050505020204" pitchFamily="18" charset="0"/>
              </a:rPr>
              <a:t>Анкетирование, опросы, мониторинги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 b="1">
                <a:solidFill>
                  <a:srgbClr val="990033"/>
                </a:solidFill>
                <a:latin typeface="Bookman Old Style" panose="02050604050505020204" pitchFamily="18" charset="0"/>
              </a:rPr>
              <a:t>Ежегодные общие родительские собрания  «Работа дошкольного учреждения в режиме инновации»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 b="1">
                <a:solidFill>
                  <a:srgbClr val="990033"/>
                </a:solidFill>
                <a:latin typeface="Bookman Old Style" panose="02050604050505020204" pitchFamily="18" charset="0"/>
              </a:rPr>
              <a:t>Онлайн мероприятия «Арт-техники в раскрытии творческого потенциала ребенка», «Игра путешествие «Арт-парк онлайн» и др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 b="1">
                <a:solidFill>
                  <a:srgbClr val="990033"/>
                </a:solidFill>
                <a:latin typeface="Bookman Old Style" panose="02050604050505020204" pitchFamily="18" charset="0"/>
              </a:rPr>
              <a:t>Арт-клуб «Разноцветное детство» </a:t>
            </a:r>
          </a:p>
        </p:txBody>
      </p:sp>
      <p:pic>
        <p:nvPicPr>
          <p:cNvPr id="17416" name="Рисунок 9">
            <a:extLst>
              <a:ext uri="{FF2B5EF4-FFF2-40B4-BE49-F238E27FC236}">
                <a16:creationId xmlns:a16="http://schemas.microsoft.com/office/drawing/2014/main" id="{D7F8DEA8-2119-453E-8827-4EBA718BC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r="12697"/>
          <a:stretch>
            <a:fillRect/>
          </a:stretch>
        </p:blipFill>
        <p:spPr bwMode="auto">
          <a:xfrm>
            <a:off x="7834313" y="3402013"/>
            <a:ext cx="38798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Рисунок 8">
            <a:extLst>
              <a:ext uri="{FF2B5EF4-FFF2-40B4-BE49-F238E27FC236}">
                <a16:creationId xmlns:a16="http://schemas.microsoft.com/office/drawing/2014/main" id="{AAAFF4E7-C08E-4473-A369-7B8A2408E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925" y="3671888"/>
            <a:ext cx="37115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Рисунок 11">
            <a:extLst>
              <a:ext uri="{FF2B5EF4-FFF2-40B4-BE49-F238E27FC236}">
                <a16:creationId xmlns:a16="http://schemas.microsoft.com/office/drawing/2014/main" id="{A8C11DE1-1FBA-42F8-BC70-97591300B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8875" y="4310063"/>
            <a:ext cx="4468813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4" name="Объект 3">
            <a:extLst>
              <a:ext uri="{FF2B5EF4-FFF2-40B4-BE49-F238E27FC236}">
                <a16:creationId xmlns:a16="http://schemas.microsoft.com/office/drawing/2014/main" id="{2556F979-8CE5-4A9E-9809-D75CDE849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1"/>
          <a:stretch>
            <a:fillRect/>
          </a:stretch>
        </p:blipFill>
        <p:spPr bwMode="auto">
          <a:xfrm>
            <a:off x="0" y="158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5C2595-46D2-4052-85FA-0FA1A74FD833}"/>
              </a:ext>
            </a:extLst>
          </p:cNvPr>
          <p:cNvSpPr/>
          <p:nvPr/>
        </p:nvSpPr>
        <p:spPr>
          <a:xfrm>
            <a:off x="662152" y="220716"/>
            <a:ext cx="11051627" cy="90150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/>
          </a:p>
        </p:txBody>
      </p:sp>
      <p:sp>
        <p:nvSpPr>
          <p:cNvPr id="18438" name="Прямоугольник 6">
            <a:extLst>
              <a:ext uri="{FF2B5EF4-FFF2-40B4-BE49-F238E27FC236}">
                <a16:creationId xmlns:a16="http://schemas.microsoft.com/office/drawing/2014/main" id="{4C3BC6BF-B655-4981-A610-1DED0B8E5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22363"/>
            <a:ext cx="1168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990033"/>
                </a:solidFill>
                <a:latin typeface="Bookman Old Style" panose="02050604050505020204" pitchFamily="18" charset="0"/>
              </a:rPr>
              <a:t>Сетевое взаимодействие</a:t>
            </a:r>
          </a:p>
        </p:txBody>
      </p:sp>
      <p:sp>
        <p:nvSpPr>
          <p:cNvPr id="18439" name="Прямоугольник 11">
            <a:extLst>
              <a:ext uri="{FF2B5EF4-FFF2-40B4-BE49-F238E27FC236}">
                <a16:creationId xmlns:a16="http://schemas.microsoft.com/office/drawing/2014/main" id="{C3BBE633-2034-4E92-9E8E-576C16D0A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3" y="379413"/>
            <a:ext cx="11674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rgbClr val="990033"/>
                </a:solidFill>
                <a:latin typeface="Bookman Old Style" panose="02050604050505020204" pitchFamily="18" charset="0"/>
              </a:rPr>
              <a:t>Работа с педагогами 2020-2022 гг.</a:t>
            </a:r>
          </a:p>
        </p:txBody>
      </p:sp>
      <p:sp>
        <p:nvSpPr>
          <p:cNvPr id="18440" name="Прямоугольник 14">
            <a:extLst>
              <a:ext uri="{FF2B5EF4-FFF2-40B4-BE49-F238E27FC236}">
                <a16:creationId xmlns:a16="http://schemas.microsoft.com/office/drawing/2014/main" id="{222C6360-CAFB-4FBA-AE92-4839C1981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8" y="1484313"/>
            <a:ext cx="109204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 b="1">
                <a:solidFill>
                  <a:srgbClr val="990033"/>
                </a:solidFill>
                <a:latin typeface="Bookman Old Style" panose="02050604050505020204" pitchFamily="18" charset="0"/>
              </a:rPr>
              <a:t>Сотрудничество в рамках заключенных договоров о сетевом взаимодействии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 b="1">
                <a:solidFill>
                  <a:srgbClr val="990033"/>
                </a:solidFill>
                <a:latin typeface="Bookman Old Style" panose="02050604050505020204" pitchFamily="18" charset="0"/>
              </a:rPr>
              <a:t>Онлайн и офлайн консультирование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 b="1">
                <a:solidFill>
                  <a:srgbClr val="990033"/>
                </a:solidFill>
                <a:latin typeface="Bookman Old Style" panose="02050604050505020204" pitchFamily="18" charset="0"/>
              </a:rPr>
              <a:t>Онлайн-вебинары, семинары-практикумы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 b="1">
                <a:solidFill>
                  <a:srgbClr val="990033"/>
                </a:solidFill>
                <a:latin typeface="Bookman Old Style" panose="02050604050505020204" pitchFamily="18" charset="0"/>
              </a:rPr>
              <a:t>Участие в научно-практических конференциях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 b="1">
                <a:solidFill>
                  <a:srgbClr val="990033"/>
                </a:solidFill>
                <a:latin typeface="Bookman Old Style" panose="02050604050505020204" pitchFamily="18" charset="0"/>
              </a:rPr>
              <a:t>Трансляция практических наработок в </a:t>
            </a:r>
            <a:r>
              <a:rPr lang="en-US" altLang="ru-RU" sz="2000" b="1">
                <a:solidFill>
                  <a:srgbClr val="990033"/>
                </a:solidFill>
                <a:latin typeface="Bookman Old Style" panose="02050604050505020204" pitchFamily="18" charset="0"/>
              </a:rPr>
              <a:t>Facebook</a:t>
            </a:r>
            <a:r>
              <a:rPr lang="ru-RU" altLang="ru-RU" sz="2000" b="1">
                <a:solidFill>
                  <a:srgbClr val="990033"/>
                </a:solidFill>
                <a:latin typeface="Bookman Old Style" panose="02050604050505020204" pitchFamily="18" charset="0"/>
              </a:rPr>
              <a:t>, </a:t>
            </a:r>
            <a:r>
              <a:rPr lang="en-US" altLang="ru-RU" sz="2000" b="1">
                <a:solidFill>
                  <a:srgbClr val="990033"/>
                </a:solidFill>
                <a:latin typeface="Bookman Old Style" panose="02050604050505020204" pitchFamily="18" charset="0"/>
              </a:rPr>
              <a:t>Instagram.</a:t>
            </a:r>
            <a:endParaRPr lang="ru-RU" altLang="ru-RU" sz="2000" b="1">
              <a:solidFill>
                <a:srgbClr val="990033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8441" name="Рисунок 1">
            <a:extLst>
              <a:ext uri="{FF2B5EF4-FFF2-40B4-BE49-F238E27FC236}">
                <a16:creationId xmlns:a16="http://schemas.microsoft.com/office/drawing/2014/main" id="{382D8683-8A8F-4E87-B8B1-B393F5E07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825" y="3424238"/>
            <a:ext cx="3871913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Рисунок 2">
            <a:extLst>
              <a:ext uri="{FF2B5EF4-FFF2-40B4-BE49-F238E27FC236}">
                <a16:creationId xmlns:a16="http://schemas.microsoft.com/office/drawing/2014/main" id="{DF1BF1CE-5F3D-403D-BD82-2C54F6EA4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 t="-67" b="-2"/>
          <a:stretch>
            <a:fillRect/>
          </a:stretch>
        </p:blipFill>
        <p:spPr bwMode="auto">
          <a:xfrm>
            <a:off x="5183188" y="4379913"/>
            <a:ext cx="4030662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Рисунок 9">
            <a:extLst>
              <a:ext uri="{FF2B5EF4-FFF2-40B4-BE49-F238E27FC236}">
                <a16:creationId xmlns:a16="http://schemas.microsoft.com/office/drawing/2014/main" id="{8B055FEE-EEA5-4482-B793-AF10A2180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9"/>
          <a:stretch>
            <a:fillRect/>
          </a:stretch>
        </p:blipFill>
        <p:spPr bwMode="auto">
          <a:xfrm>
            <a:off x="9671050" y="3560763"/>
            <a:ext cx="17970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Рисунок 15">
            <a:extLst>
              <a:ext uri="{FF2B5EF4-FFF2-40B4-BE49-F238E27FC236}">
                <a16:creationId xmlns:a16="http://schemas.microsoft.com/office/drawing/2014/main" id="{91FFC179-635F-49B5-A450-B5C00091C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6" b="10445"/>
          <a:stretch>
            <a:fillRect/>
          </a:stretch>
        </p:blipFill>
        <p:spPr bwMode="auto">
          <a:xfrm>
            <a:off x="873125" y="3560763"/>
            <a:ext cx="1719263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58" name="Объект 3">
            <a:extLst>
              <a:ext uri="{FF2B5EF4-FFF2-40B4-BE49-F238E27FC236}">
                <a16:creationId xmlns:a16="http://schemas.microsoft.com/office/drawing/2014/main" id="{F5ABF79A-D1EA-4279-B69E-8780D6D55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1EDC1A6-4FBB-4483-BA65-1852D267E33A}"/>
              </a:ext>
            </a:extLst>
          </p:cNvPr>
          <p:cNvSpPr/>
          <p:nvPr/>
        </p:nvSpPr>
        <p:spPr>
          <a:xfrm>
            <a:off x="662152" y="220716"/>
            <a:ext cx="11051627" cy="90150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9462" name="Прямоугольник 5">
            <a:extLst>
              <a:ext uri="{FF2B5EF4-FFF2-40B4-BE49-F238E27FC236}">
                <a16:creationId xmlns:a16="http://schemas.microsoft.com/office/drawing/2014/main" id="{3A22DD20-C242-49B8-B59F-0A7FB3AEB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371475"/>
            <a:ext cx="113506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600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3200" b="1">
                <a:solidFill>
                  <a:srgbClr val="990033"/>
                </a:solidFill>
                <a:latin typeface="Bookman Old Style" panose="02050604050505020204" pitchFamily="18" charset="0"/>
              </a:rPr>
              <a:t>Сетевое взаимодействие 2020-2022 гг</a:t>
            </a:r>
          </a:p>
        </p:txBody>
      </p:sp>
      <p:sp>
        <p:nvSpPr>
          <p:cNvPr id="19463" name="Прямоугольник 6">
            <a:extLst>
              <a:ext uri="{FF2B5EF4-FFF2-40B4-BE49-F238E27FC236}">
                <a16:creationId xmlns:a16="http://schemas.microsoft.com/office/drawing/2014/main" id="{3EA61FD8-D701-40B6-B780-D1EB4E35F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22363"/>
            <a:ext cx="1168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990033"/>
                </a:solidFill>
                <a:latin typeface="Bookman Old Style" panose="02050604050505020204" pitchFamily="18" charset="0"/>
              </a:rPr>
              <a:t>летний лагерь «Радуга лета онлайн» </a:t>
            </a:r>
            <a:endParaRPr lang="ru-RU" altLang="ru-RU" sz="3600" b="1">
              <a:solidFill>
                <a:srgbClr val="990033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9464" name="Рисунок 7">
            <a:extLst>
              <a:ext uri="{FF2B5EF4-FFF2-40B4-BE49-F238E27FC236}">
                <a16:creationId xmlns:a16="http://schemas.microsoft.com/office/drawing/2014/main" id="{EDAFC521-0DD3-4A44-9168-C3D69D7A7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1863" y="1555750"/>
            <a:ext cx="4333875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Рисунок 10">
            <a:extLst>
              <a:ext uri="{FF2B5EF4-FFF2-40B4-BE49-F238E27FC236}">
                <a16:creationId xmlns:a16="http://schemas.microsoft.com/office/drawing/2014/main" id="{90BB9D43-AC90-44F8-BF30-1348AFA42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5938" y="1493838"/>
            <a:ext cx="4314825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Рисунок 12">
            <a:extLst>
              <a:ext uri="{FF2B5EF4-FFF2-40B4-BE49-F238E27FC236}">
                <a16:creationId xmlns:a16="http://schemas.microsoft.com/office/drawing/2014/main" id="{97708310-2279-4075-A2BB-83F280676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3" b="26869"/>
          <a:stretch>
            <a:fillRect/>
          </a:stretch>
        </p:blipFill>
        <p:spPr bwMode="auto">
          <a:xfrm>
            <a:off x="7162800" y="4268788"/>
            <a:ext cx="371951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Рисунок 13">
            <a:extLst>
              <a:ext uri="{FF2B5EF4-FFF2-40B4-BE49-F238E27FC236}">
                <a16:creationId xmlns:a16="http://schemas.microsoft.com/office/drawing/2014/main" id="{FBE23A20-C7FE-4040-A82C-813A3DA8D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8250" y="4160838"/>
            <a:ext cx="37211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Рисунок 8">
            <a:extLst>
              <a:ext uri="{FF2B5EF4-FFF2-40B4-BE49-F238E27FC236}">
                <a16:creationId xmlns:a16="http://schemas.microsoft.com/office/drawing/2014/main" id="{B258CA36-9B65-4B93-9AB8-E9AB6F667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3988" y="2990850"/>
            <a:ext cx="410527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2" name="Объект 3">
            <a:extLst>
              <a:ext uri="{FF2B5EF4-FFF2-40B4-BE49-F238E27FC236}">
                <a16:creationId xmlns:a16="http://schemas.microsoft.com/office/drawing/2014/main" id="{3A9AA715-BBA6-431E-BBA8-A432A6186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FE73143-3D6E-4F46-ADC0-84E4261AA914}"/>
              </a:ext>
            </a:extLst>
          </p:cNvPr>
          <p:cNvSpPr/>
          <p:nvPr/>
        </p:nvSpPr>
        <p:spPr>
          <a:xfrm>
            <a:off x="662152" y="220716"/>
            <a:ext cx="11051627" cy="90150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0486" name="Прямоугольник 5">
            <a:extLst>
              <a:ext uri="{FF2B5EF4-FFF2-40B4-BE49-F238E27FC236}">
                <a16:creationId xmlns:a16="http://schemas.microsoft.com/office/drawing/2014/main" id="{300A040B-36F2-4101-8783-6072D1657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371475"/>
            <a:ext cx="113506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600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3200" b="1">
                <a:solidFill>
                  <a:srgbClr val="990033"/>
                </a:solidFill>
                <a:latin typeface="Bookman Old Style" panose="02050604050505020204" pitchFamily="18" charset="0"/>
              </a:rPr>
              <a:t>Сетевое взаимодействие 2020-2022 гг</a:t>
            </a:r>
          </a:p>
        </p:txBody>
      </p:sp>
      <p:sp>
        <p:nvSpPr>
          <p:cNvPr id="20487" name="Прямоугольник 6">
            <a:extLst>
              <a:ext uri="{FF2B5EF4-FFF2-40B4-BE49-F238E27FC236}">
                <a16:creationId xmlns:a16="http://schemas.microsoft.com/office/drawing/2014/main" id="{8BB56B57-3F1B-44BC-842E-199CC61E2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8" y="1122363"/>
            <a:ext cx="11052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990033"/>
                </a:solidFill>
                <a:latin typeface="Bookman Old Style" panose="02050604050505020204" pitchFamily="18" charset="0"/>
              </a:rPr>
              <a:t>Апробация инновационных программ в центре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990033"/>
                </a:solidFill>
                <a:latin typeface="Bookman Old Style" panose="02050604050505020204" pitchFamily="18" charset="0"/>
              </a:rPr>
              <a:t>интерактивного развития детей «Радуга» ФГБОУ ВО АГПУ</a:t>
            </a:r>
            <a:endParaRPr lang="ru-RU" altLang="ru-RU" sz="3200" b="1">
              <a:solidFill>
                <a:srgbClr val="990033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488" name="Рисунок 1">
            <a:extLst>
              <a:ext uri="{FF2B5EF4-FFF2-40B4-BE49-F238E27FC236}">
                <a16:creationId xmlns:a16="http://schemas.microsoft.com/office/drawing/2014/main" id="{C1F6AD7C-4A40-45FA-94E9-AFABA485F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650" y="2030413"/>
            <a:ext cx="3019425" cy="4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Рисунок 2">
            <a:extLst>
              <a:ext uri="{FF2B5EF4-FFF2-40B4-BE49-F238E27FC236}">
                <a16:creationId xmlns:a16="http://schemas.microsoft.com/office/drawing/2014/main" id="{36F35756-8113-4BD4-BEB5-8480067EA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0800" y="2030413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Рисунок 9">
            <a:extLst>
              <a:ext uri="{FF2B5EF4-FFF2-40B4-BE49-F238E27FC236}">
                <a16:creationId xmlns:a16="http://schemas.microsoft.com/office/drawing/2014/main" id="{A31EDC6E-03A4-4291-B8CB-A373F7780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0600" y="2044700"/>
            <a:ext cx="3052763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Рисунок 11">
            <a:extLst>
              <a:ext uri="{FF2B5EF4-FFF2-40B4-BE49-F238E27FC236}">
                <a16:creationId xmlns:a16="http://schemas.microsoft.com/office/drawing/2014/main" id="{F878A914-3A94-4B7A-AB2C-0DA08CE5B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8" b="13737"/>
          <a:stretch>
            <a:fillRect/>
          </a:stretch>
        </p:blipFill>
        <p:spPr bwMode="auto">
          <a:xfrm>
            <a:off x="5314950" y="3962400"/>
            <a:ext cx="30734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Объект 3">
            <a:extLst>
              <a:ext uri="{FF2B5EF4-FFF2-40B4-BE49-F238E27FC236}">
                <a16:creationId xmlns:a16="http://schemas.microsoft.com/office/drawing/2014/main" id="{14F9E8C7-CD95-4057-A2DA-B8FF9FB43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3FA6C0C-A985-4E08-A75D-34EC84BED023}"/>
              </a:ext>
            </a:extLst>
          </p:cNvPr>
          <p:cNvSpPr/>
          <p:nvPr/>
        </p:nvSpPr>
        <p:spPr>
          <a:xfrm>
            <a:off x="662152" y="220716"/>
            <a:ext cx="11051627" cy="832229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/>
          </a:p>
        </p:txBody>
      </p:sp>
      <p:sp>
        <p:nvSpPr>
          <p:cNvPr id="3078" name="Прямоугольник 5">
            <a:extLst>
              <a:ext uri="{FF2B5EF4-FFF2-40B4-BE49-F238E27FC236}">
                <a16:creationId xmlns:a16="http://schemas.microsoft.com/office/drawing/2014/main" id="{F5092F9D-9D12-4EE6-B19E-DDBDF2839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368300"/>
            <a:ext cx="113506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600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3200" b="1">
                <a:solidFill>
                  <a:srgbClr val="660033"/>
                </a:solidFill>
                <a:latin typeface="Bookman Old Style" panose="02050604050505020204" pitchFamily="18" charset="0"/>
              </a:rPr>
              <a:t>Инновационность проекта</a:t>
            </a:r>
          </a:p>
        </p:txBody>
      </p:sp>
      <p:sp>
        <p:nvSpPr>
          <p:cNvPr id="3079" name="Прямоугольник 6">
            <a:extLst>
              <a:ext uri="{FF2B5EF4-FFF2-40B4-BE49-F238E27FC236}">
                <a16:creationId xmlns:a16="http://schemas.microsoft.com/office/drawing/2014/main" id="{13612A1A-F423-4C73-91B2-7FBCFC46F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8" y="1733550"/>
            <a:ext cx="110775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rgbClr val="990033"/>
                </a:solidFill>
                <a:latin typeface="Bookman Old Style" panose="02050604050505020204" pitchFamily="18" charset="0"/>
              </a:rPr>
              <a:t>Новизна проекта заключается в обогащении традиционных методов, средств, технологий формирования у детей готовности к обучению в школе инновационной системой включения арт-практик в педагогический процесс подготовки ребенка к школе, повышающих формирование творческих составляющих, интерес детей, снижающих интеллектуальные и эмоциональные нагрузки.</a:t>
            </a:r>
            <a:endParaRPr lang="ru-RU" altLang="ru-RU" sz="1800" b="1"/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506" name="Объект 3">
            <a:extLst>
              <a:ext uri="{FF2B5EF4-FFF2-40B4-BE49-F238E27FC236}">
                <a16:creationId xmlns:a16="http://schemas.microsoft.com/office/drawing/2014/main" id="{2F797FCC-6EC1-49B3-B36D-EC7786F96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DA9CC2A-4276-4B37-A2E9-C08ACDEA1090}"/>
              </a:ext>
            </a:extLst>
          </p:cNvPr>
          <p:cNvSpPr/>
          <p:nvPr/>
        </p:nvSpPr>
        <p:spPr>
          <a:xfrm>
            <a:off x="662152" y="220716"/>
            <a:ext cx="11051627" cy="90150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1510" name="Прямоугольник 5">
            <a:extLst>
              <a:ext uri="{FF2B5EF4-FFF2-40B4-BE49-F238E27FC236}">
                <a16:creationId xmlns:a16="http://schemas.microsoft.com/office/drawing/2014/main" id="{3FBEF3CD-CD9E-4D01-98F5-E94694F46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371475"/>
            <a:ext cx="113506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600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2400" b="1">
                <a:solidFill>
                  <a:srgbClr val="990033"/>
                </a:solidFill>
                <a:latin typeface="Bookman Old Style" panose="02050604050505020204" pitchFamily="18" charset="0"/>
              </a:rPr>
              <a:t>Диссеминация результатов деятельности КИП 2020-2022гг. </a:t>
            </a:r>
          </a:p>
        </p:txBody>
      </p:sp>
      <p:pic>
        <p:nvPicPr>
          <p:cNvPr id="21511" name="Рисунок 1">
            <a:extLst>
              <a:ext uri="{FF2B5EF4-FFF2-40B4-BE49-F238E27FC236}">
                <a16:creationId xmlns:a16="http://schemas.microsoft.com/office/drawing/2014/main" id="{469A7025-BAC5-47E2-B477-DA06D3192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5" t="8385" r="7361" b="14452"/>
          <a:stretch>
            <a:fillRect/>
          </a:stretch>
        </p:blipFill>
        <p:spPr bwMode="auto">
          <a:xfrm>
            <a:off x="850900" y="1347788"/>
            <a:ext cx="279082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Рисунок 9">
            <a:extLst>
              <a:ext uri="{FF2B5EF4-FFF2-40B4-BE49-F238E27FC236}">
                <a16:creationId xmlns:a16="http://schemas.microsoft.com/office/drawing/2014/main" id="{ECC09EC7-DC1F-45F9-81B9-D213D8086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" t="7980" r="4848" b="5286"/>
          <a:stretch>
            <a:fillRect/>
          </a:stretch>
        </p:blipFill>
        <p:spPr bwMode="auto">
          <a:xfrm>
            <a:off x="1574800" y="2486025"/>
            <a:ext cx="287813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Рисунок 8">
            <a:extLst>
              <a:ext uri="{FF2B5EF4-FFF2-40B4-BE49-F238E27FC236}">
                <a16:creationId xmlns:a16="http://schemas.microsoft.com/office/drawing/2014/main" id="{7E48F883-85FE-4E38-BCAA-F01B69C09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" t="13367" r="6262" b="5556"/>
          <a:stretch>
            <a:fillRect/>
          </a:stretch>
        </p:blipFill>
        <p:spPr bwMode="auto">
          <a:xfrm>
            <a:off x="2222500" y="3932238"/>
            <a:ext cx="3125788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Рисунок 10">
            <a:extLst>
              <a:ext uri="{FF2B5EF4-FFF2-40B4-BE49-F238E27FC236}">
                <a16:creationId xmlns:a16="http://schemas.microsoft.com/office/drawing/2014/main" id="{5B380A82-CC91-4BD7-B791-147D8A7F7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8485" r="9058" b="5859"/>
          <a:stretch>
            <a:fillRect/>
          </a:stretch>
        </p:blipFill>
        <p:spPr bwMode="auto">
          <a:xfrm>
            <a:off x="4448175" y="1293813"/>
            <a:ext cx="2146300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Рисунок 12">
            <a:extLst>
              <a:ext uri="{FF2B5EF4-FFF2-40B4-BE49-F238E27FC236}">
                <a16:creationId xmlns:a16="http://schemas.microsoft.com/office/drawing/2014/main" id="{575FCBC3-EBD5-4758-A3EA-A944E7ED7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t="1212"/>
          <a:stretch>
            <a:fillRect/>
          </a:stretch>
        </p:blipFill>
        <p:spPr bwMode="auto">
          <a:xfrm>
            <a:off x="7105650" y="1201738"/>
            <a:ext cx="2151063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Рисунок 7">
            <a:extLst>
              <a:ext uri="{FF2B5EF4-FFF2-40B4-BE49-F238E27FC236}">
                <a16:creationId xmlns:a16="http://schemas.microsoft.com/office/drawing/2014/main" id="{58A9875D-C805-47F8-8128-7A9E9B647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7" t="9091" r="14175" b="12122"/>
          <a:stretch>
            <a:fillRect/>
          </a:stretch>
        </p:blipFill>
        <p:spPr bwMode="auto">
          <a:xfrm>
            <a:off x="5370513" y="2263775"/>
            <a:ext cx="20066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Рисунок 2">
            <a:extLst>
              <a:ext uri="{FF2B5EF4-FFF2-40B4-BE49-F238E27FC236}">
                <a16:creationId xmlns:a16="http://schemas.microsoft.com/office/drawing/2014/main" id="{A6099663-CF49-4CA8-BFC1-F69C94D46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1" t="4546" r="11263" b="7272"/>
          <a:stretch>
            <a:fillRect/>
          </a:stretch>
        </p:blipFill>
        <p:spPr bwMode="auto">
          <a:xfrm>
            <a:off x="6311900" y="3438525"/>
            <a:ext cx="204787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Рисунок 13">
            <a:extLst>
              <a:ext uri="{FF2B5EF4-FFF2-40B4-BE49-F238E27FC236}">
                <a16:creationId xmlns:a16="http://schemas.microsoft.com/office/drawing/2014/main" id="{ED2F1309-2F9A-4480-BBA3-4C6F799BA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" r="6094" b="1817"/>
          <a:stretch>
            <a:fillRect/>
          </a:stretch>
        </p:blipFill>
        <p:spPr bwMode="auto">
          <a:xfrm>
            <a:off x="8269288" y="1806575"/>
            <a:ext cx="21336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Рисунок 11">
            <a:extLst>
              <a:ext uri="{FF2B5EF4-FFF2-40B4-BE49-F238E27FC236}">
                <a16:creationId xmlns:a16="http://schemas.microsoft.com/office/drawing/2014/main" id="{E590DF6C-29DF-4962-BC13-405FB961D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414" r="5286" b="2425"/>
          <a:stretch>
            <a:fillRect/>
          </a:stretch>
        </p:blipFill>
        <p:spPr bwMode="auto">
          <a:xfrm>
            <a:off x="9436100" y="3281363"/>
            <a:ext cx="2136775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30" name="Объект 3">
            <a:extLst>
              <a:ext uri="{FF2B5EF4-FFF2-40B4-BE49-F238E27FC236}">
                <a16:creationId xmlns:a16="http://schemas.microsoft.com/office/drawing/2014/main" id="{DAE3E323-25C1-4CCA-B290-6FA0F8514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477EAC-C4A8-493E-B50F-4CB829D3C0CB}"/>
              </a:ext>
            </a:extLst>
          </p:cNvPr>
          <p:cNvSpPr/>
          <p:nvPr/>
        </p:nvSpPr>
        <p:spPr>
          <a:xfrm>
            <a:off x="662152" y="220716"/>
            <a:ext cx="11051627" cy="90150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9C9B89-3074-4E39-A811-901187DB65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50" t="3181" r="1483" b="1479"/>
          <a:stretch>
            <a:fillRect/>
          </a:stretch>
        </p:blipFill>
        <p:spPr>
          <a:xfrm>
            <a:off x="2025833" y="4016671"/>
            <a:ext cx="3206362" cy="2287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7BA935E-0710-415C-989E-FDFC9CE489A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45"/>
          <a:stretch>
            <a:fillRect/>
          </a:stretch>
        </p:blipFill>
        <p:spPr>
          <a:xfrm>
            <a:off x="4902145" y="1364984"/>
            <a:ext cx="2224024" cy="3231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6" name="Рисунок 15">
            <a:extLst>
              <a:ext uri="{FF2B5EF4-FFF2-40B4-BE49-F238E27FC236}">
                <a16:creationId xmlns:a16="http://schemas.microsoft.com/office/drawing/2014/main" id="{34FF8BB3-AE44-47AA-A2C5-3C35B6884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6"/>
          <a:stretch>
            <a:fillRect/>
          </a:stretch>
        </p:blipFill>
        <p:spPr bwMode="auto">
          <a:xfrm>
            <a:off x="661988" y="1250950"/>
            <a:ext cx="41275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EDB98F-8053-408A-92E5-9487C0E980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79" y="3925900"/>
            <a:ext cx="1791198" cy="2539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C5074F3-3B30-4752-B7F8-F2CC9CFE17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028" y="3918677"/>
            <a:ext cx="3196569" cy="2290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1D7F006-AD4E-4A8C-8C96-39B7471E9D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2325" y="3941156"/>
            <a:ext cx="1789037" cy="2524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13E4AC5-16D1-4684-86C8-344A7FD222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1054" y="3306405"/>
            <a:ext cx="2222670" cy="3143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41" name="Прямоугольник 12">
            <a:extLst>
              <a:ext uri="{FF2B5EF4-FFF2-40B4-BE49-F238E27FC236}">
                <a16:creationId xmlns:a16="http://schemas.microsoft.com/office/drawing/2014/main" id="{86012E7D-D2EB-4B04-A830-CC827F0F4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371475"/>
            <a:ext cx="113506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600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2400" b="1">
                <a:solidFill>
                  <a:srgbClr val="990033"/>
                </a:solidFill>
                <a:latin typeface="Bookman Old Style" panose="02050604050505020204" pitchFamily="18" charset="0"/>
              </a:rPr>
              <a:t>Диссеминация результатов деятельности КИП 2020-2022гг. </a:t>
            </a:r>
          </a:p>
        </p:txBody>
      </p:sp>
      <p:pic>
        <p:nvPicPr>
          <p:cNvPr id="22542" name="Рисунок 1">
            <a:extLst>
              <a:ext uri="{FF2B5EF4-FFF2-40B4-BE49-F238E27FC236}">
                <a16:creationId xmlns:a16="http://schemas.microsoft.com/office/drawing/2014/main" id="{A4674539-A7A9-4BD4-92AF-C132A4D38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" t="10017" r="4350"/>
          <a:stretch>
            <a:fillRect/>
          </a:stretch>
        </p:blipFill>
        <p:spPr bwMode="auto">
          <a:xfrm>
            <a:off x="7270750" y="1225550"/>
            <a:ext cx="4329113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554" name="Объект 3">
            <a:extLst>
              <a:ext uri="{FF2B5EF4-FFF2-40B4-BE49-F238E27FC236}">
                <a16:creationId xmlns:a16="http://schemas.microsoft.com/office/drawing/2014/main" id="{2CD87755-AAFB-4EA0-84E3-ED1C16B8A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1"/>
          <a:stretch>
            <a:fillRect/>
          </a:stretch>
        </p:blipFill>
        <p:spPr bwMode="auto">
          <a:xfrm>
            <a:off x="0" y="-254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11DF96C-F40E-43D2-A826-B37EF21FA684}"/>
              </a:ext>
            </a:extLst>
          </p:cNvPr>
          <p:cNvSpPr/>
          <p:nvPr/>
        </p:nvSpPr>
        <p:spPr>
          <a:xfrm>
            <a:off x="662152" y="220716"/>
            <a:ext cx="11051627" cy="90150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/>
          </a:p>
        </p:txBody>
      </p:sp>
      <p:sp>
        <p:nvSpPr>
          <p:cNvPr id="23558" name="Прямоугольник 5">
            <a:extLst>
              <a:ext uri="{FF2B5EF4-FFF2-40B4-BE49-F238E27FC236}">
                <a16:creationId xmlns:a16="http://schemas.microsoft.com/office/drawing/2014/main" id="{6E25F111-9FBA-49BA-851D-9C6FE04F9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371475"/>
            <a:ext cx="113506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600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3000" b="1">
                <a:solidFill>
                  <a:srgbClr val="990033"/>
                </a:solidFill>
                <a:latin typeface="Bookman Old Style" panose="02050604050505020204" pitchFamily="18" charset="0"/>
              </a:rPr>
              <a:t>Отражение работы КИП на сайте ДОУ</a:t>
            </a:r>
          </a:p>
        </p:txBody>
      </p:sp>
      <p:sp>
        <p:nvSpPr>
          <p:cNvPr id="23559" name="Прямоугольник 14">
            <a:extLst>
              <a:ext uri="{FF2B5EF4-FFF2-40B4-BE49-F238E27FC236}">
                <a16:creationId xmlns:a16="http://schemas.microsoft.com/office/drawing/2014/main" id="{25BF6155-79DB-4C73-942E-615620A2D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2974975"/>
            <a:ext cx="11684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990033"/>
                </a:solidFill>
                <a:latin typeface="Bookman Old Style" panose="02050604050505020204" pitchFamily="18" charset="0"/>
              </a:rPr>
              <a:t>Страница ИННОВАЦИОННАЯ ДЕЯТЕЛЬНОСТЬ-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solidFill>
                  <a:srgbClr val="990033"/>
                </a:solidFill>
                <a:latin typeface="Bookman Old Style" panose="02050604050505020204" pitchFamily="18" charset="0"/>
                <a:hlinkClick r:id="rId3"/>
              </a:rPr>
              <a:t>http://madoy-alenka42.ru/?page_id=456</a:t>
            </a:r>
            <a:r>
              <a:rPr lang="ru-RU" altLang="ru-RU" sz="2000" b="1">
                <a:solidFill>
                  <a:srgbClr val="990033"/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23560" name="Прямоугольник 15">
            <a:extLst>
              <a:ext uri="{FF2B5EF4-FFF2-40B4-BE49-F238E27FC236}">
                <a16:creationId xmlns:a16="http://schemas.microsoft.com/office/drawing/2014/main" id="{84725B83-C9F0-433C-A8F6-09B1165EA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3" y="1765300"/>
            <a:ext cx="11684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990033"/>
                </a:solidFill>
                <a:latin typeface="Bookman Old Style" panose="02050604050505020204" pitchFamily="18" charset="0"/>
              </a:rPr>
              <a:t>Официальный сайт МАДОУ № 42 г.Армавира-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Bookman Old Style" panose="02050604050505020204" pitchFamily="18" charset="0"/>
                <a:hlinkClick r:id="rId4"/>
              </a:rPr>
              <a:t>http://madoy-alenka42.ru/</a:t>
            </a:r>
            <a:r>
              <a:rPr lang="ru-RU" altLang="ru-RU" sz="2400" b="1">
                <a:latin typeface="Bookman Old Style" panose="02050604050505020204" pitchFamily="18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990033"/>
                </a:solidFill>
                <a:latin typeface="Bookman Old Style" panose="02050604050505020204" pitchFamily="18" charset="0"/>
              </a:rPr>
              <a:t> </a:t>
            </a:r>
            <a:endParaRPr lang="ru-RU" altLang="ru-RU" sz="2400" b="1">
              <a:solidFill>
                <a:srgbClr val="99003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561" name="Прямоугольник 16">
            <a:extLst>
              <a:ext uri="{FF2B5EF4-FFF2-40B4-BE49-F238E27FC236}">
                <a16:creationId xmlns:a16="http://schemas.microsoft.com/office/drawing/2014/main" id="{A93881D5-4128-48B9-B836-794BD3C16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4370388"/>
            <a:ext cx="1168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990033"/>
                </a:solidFill>
                <a:latin typeface="Bookman Old Style" panose="02050604050505020204" pitchFamily="18" charset="0"/>
              </a:rPr>
              <a:t>Продукты </a:t>
            </a:r>
            <a:r>
              <a:rPr lang="ru-RU" altLang="ru-RU" sz="2400" b="1">
                <a:solidFill>
                  <a:srgbClr val="990033"/>
                </a:solidFill>
                <a:latin typeface="Bookman Old Style" panose="02050604050505020204" pitchFamily="18" charset="0"/>
              </a:rPr>
              <a:t>инновационной деятельности-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2000" b="1">
                <a:solidFill>
                  <a:srgbClr val="990033"/>
                </a:solidFill>
                <a:latin typeface="Bookman Old Style" panose="02050604050505020204" pitchFamily="18" charset="0"/>
                <a:hlinkClick r:id="rId5"/>
              </a:rPr>
              <a:t>http://madoy-alenka42.ru/?page_id=3991</a:t>
            </a:r>
            <a:endParaRPr lang="ru-RU" altLang="ru-RU" sz="2000" b="1">
              <a:solidFill>
                <a:srgbClr val="990033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Объект 3">
            <a:extLst>
              <a:ext uri="{FF2B5EF4-FFF2-40B4-BE49-F238E27FC236}">
                <a16:creationId xmlns:a16="http://schemas.microsoft.com/office/drawing/2014/main" id="{6C5E6459-BAF1-4A87-A5DA-8BB4BCC9F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C70CD15D-BE10-466C-9886-BD365F0A1AB8}"/>
              </a:ext>
            </a:extLst>
          </p:cNvPr>
          <p:cNvSpPr/>
          <p:nvPr/>
        </p:nvSpPr>
        <p:spPr>
          <a:xfrm>
            <a:off x="628918" y="1959298"/>
            <a:ext cx="1481329" cy="1481329"/>
          </a:xfrm>
          <a:prstGeom prst="roundRect">
            <a:avLst>
              <a:gd name="adj" fmla="val 16670"/>
            </a:avLst>
          </a:prstGeom>
          <a:blipFill>
            <a:blip r:embed="rId3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FB8DE7A3-F630-47B1-B5AA-2D5E62962D7B}"/>
              </a:ext>
            </a:extLst>
          </p:cNvPr>
          <p:cNvSpPr/>
          <p:nvPr/>
        </p:nvSpPr>
        <p:spPr>
          <a:xfrm>
            <a:off x="664780" y="4282012"/>
            <a:ext cx="1481329" cy="1481329"/>
          </a:xfrm>
          <a:prstGeom prst="roundRect">
            <a:avLst>
              <a:gd name="adj" fmla="val 16670"/>
            </a:avLst>
          </a:prstGeom>
          <a:blipFill>
            <a:blip r:embed="rId3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-7353345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8B9C027-283A-48FB-9C98-0D4690B875E4}"/>
              </a:ext>
            </a:extLst>
          </p:cNvPr>
          <p:cNvGrpSpPr/>
          <p:nvPr/>
        </p:nvGrpSpPr>
        <p:grpSpPr>
          <a:xfrm>
            <a:off x="630621" y="346841"/>
            <a:ext cx="11085786" cy="1247664"/>
            <a:chExt cx="11435458" cy="15779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953B9CD3-E741-4932-BFF2-CB231560A73C}"/>
                </a:ext>
              </a:extLst>
            </p:cNvPr>
            <p:cNvSpPr/>
            <p:nvPr/>
          </p:nvSpPr>
          <p:spPr>
            <a:xfrm>
              <a:off x="35236" y="22705"/>
              <a:ext cx="11400222" cy="1555200"/>
            </a:xfrm>
            <a:prstGeom prst="rect">
              <a:avLst/>
            </a:prstGeom>
            <a:solidFill>
              <a:srgbClr val="FF7C80"/>
            </a:solidFill>
            <a:sp3d prstMaterial="plastic">
              <a:bevelT w="127000" h="25400" prst="relaxedInset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69C9A05-B8FF-43A8-B6FE-2724FE176E62}"/>
                </a:ext>
              </a:extLst>
            </p:cNvPr>
            <p:cNvSpPr/>
            <p:nvPr/>
          </p:nvSpPr>
          <p:spPr>
            <a:xfrm>
              <a:off x="0" y="0"/>
              <a:ext cx="11400222" cy="1555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6032" tIns="146304" rIns="256032" bIns="146304" anchor="ctr"/>
            <a:lstStyle/>
            <a:p>
              <a:pPr algn="ctr" defTabSz="1600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600" b="1" spc="100">
                  <a:solidFill>
                    <a:srgbClr val="990033"/>
                  </a:solidFill>
                  <a:latin typeface="Bookman Old Style" panose="02050604050505020204" pitchFamily="18" charset="0"/>
                </a:rPr>
                <a:t>Цели проекта</a:t>
              </a:r>
              <a:endParaRPr lang="ru-RU" sz="2800" b="1" spc="100">
                <a:solidFill>
                  <a:srgbClr val="990033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4106" name="Прямоугольник 16">
            <a:extLst>
              <a:ext uri="{FF2B5EF4-FFF2-40B4-BE49-F238E27FC236}">
                <a16:creationId xmlns:a16="http://schemas.microsoft.com/office/drawing/2014/main" id="{AFD24E18-E4F3-4CB1-B0C9-1D2E2899A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75" y="1733550"/>
            <a:ext cx="94757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44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244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244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244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244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44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44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44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44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2400" b="1">
                <a:solidFill>
                  <a:srgbClr val="990033"/>
                </a:solidFill>
                <a:latin typeface="Bookman Old Style" panose="02050604050505020204" pitchFamily="18" charset="0"/>
              </a:rPr>
              <a:t>Разработка и реализация организационно-содержательной модели обогащения комплексной подготовки детей к школе посредством включения в нее арт-педагогических практик художественно-творческой самореализации дошкольников и реализация ее на практике</a:t>
            </a:r>
            <a:endParaRPr lang="ru-RU" altLang="ru-RU" sz="3600" b="1" i="1">
              <a:solidFill>
                <a:srgbClr val="99003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107" name="Прямоугольник 17">
            <a:extLst>
              <a:ext uri="{FF2B5EF4-FFF2-40B4-BE49-F238E27FC236}">
                <a16:creationId xmlns:a16="http://schemas.microsoft.com/office/drawing/2014/main" id="{E86B0B22-7102-4208-ADF4-E45FB2080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25" y="4051300"/>
            <a:ext cx="92551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44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244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244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244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244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244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244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244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244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2400" b="1">
                <a:solidFill>
                  <a:srgbClr val="990033"/>
                </a:solidFill>
                <a:latin typeface="Bookman Old Style" panose="02050604050505020204" pitchFamily="18" charset="0"/>
              </a:rPr>
              <a:t>Обогащение содержания подготовки детей к школе, отвечающей требованиям базовых компонентов готовности к школе и интересам детей, детским видам деятельности на основе сетевого взаимодействия между учреждениями общего, дополнительного, среднего и высшего образования</a:t>
            </a:r>
            <a:endParaRPr lang="ru-RU" altLang="ru-RU" sz="3200" b="1" i="1">
              <a:solidFill>
                <a:srgbClr val="990033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Объект 3">
            <a:extLst>
              <a:ext uri="{FF2B5EF4-FFF2-40B4-BE49-F238E27FC236}">
                <a16:creationId xmlns:a16="http://schemas.microsoft.com/office/drawing/2014/main" id="{5E6A4D3A-753B-4F68-9771-BBA35EA7F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9FD469D-237F-4373-8E08-EE1CD7ED9BDA}"/>
              </a:ext>
            </a:extLst>
          </p:cNvPr>
          <p:cNvSpPr/>
          <p:nvPr/>
        </p:nvSpPr>
        <p:spPr>
          <a:xfrm>
            <a:off x="662152" y="220716"/>
            <a:ext cx="11051627" cy="567559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5126" name="Прямоугольник 5">
            <a:extLst>
              <a:ext uri="{FF2B5EF4-FFF2-40B4-BE49-F238E27FC236}">
                <a16:creationId xmlns:a16="http://schemas.microsoft.com/office/drawing/2014/main" id="{1A7A3828-0543-4FE7-A3C5-942F780BA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279400"/>
            <a:ext cx="113506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600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3200" b="1">
                <a:solidFill>
                  <a:srgbClr val="660033"/>
                </a:solidFill>
                <a:latin typeface="Bookman Old Style" panose="02050604050505020204" pitchFamily="18" charset="0"/>
              </a:rPr>
              <a:t>Задачи внедрения инновационного проекта</a:t>
            </a:r>
          </a:p>
        </p:txBody>
      </p:sp>
      <p:sp>
        <p:nvSpPr>
          <p:cNvPr id="5127" name="Прямоугольник 6">
            <a:extLst>
              <a:ext uri="{FF2B5EF4-FFF2-40B4-BE49-F238E27FC236}">
                <a16:creationId xmlns:a16="http://schemas.microsoft.com/office/drawing/2014/main" id="{308C6C63-64E7-41A7-9F11-0B53673DA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858838"/>
            <a:ext cx="115570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800">
                <a:solidFill>
                  <a:srgbClr val="660033"/>
                </a:solidFill>
                <a:latin typeface="Bookman Old Style" panose="02050604050505020204" pitchFamily="18" charset="0"/>
              </a:rPr>
              <a:t>	</a:t>
            </a:r>
            <a:r>
              <a:rPr lang="ru-RU" altLang="ru-RU" sz="2000" b="1">
                <a:solidFill>
                  <a:srgbClr val="660033"/>
                </a:solidFill>
                <a:latin typeface="Bookman Old Style" panose="02050604050505020204" pitchFamily="18" charset="0"/>
              </a:rPr>
              <a:t>Изучить и теоретически обосновать возможности обогащения комплексной подготовки детей к школе посредством включения в нее арт-педагогических практик художественно-творческой самореализации дошкольников.</a:t>
            </a:r>
          </a:p>
        </p:txBody>
      </p:sp>
      <p:sp>
        <p:nvSpPr>
          <p:cNvPr id="5128" name="Прямоугольник 7">
            <a:extLst>
              <a:ext uri="{FF2B5EF4-FFF2-40B4-BE49-F238E27FC236}">
                <a16:creationId xmlns:a16="http://schemas.microsoft.com/office/drawing/2014/main" id="{D00AEB92-788F-471E-B2C7-257CCB51F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" y="2857500"/>
            <a:ext cx="114919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 b="1">
                <a:solidFill>
                  <a:srgbClr val="660033"/>
                </a:solidFill>
                <a:latin typeface="Bookman Old Style" panose="02050604050505020204" pitchFamily="18" charset="0"/>
              </a:rPr>
              <a:t>	Сформировать у педагогов профессиональные компетенции в области включения арт-педагогических практик художественно-творческой самореализации в комплексную подготовку детей к школе.</a:t>
            </a:r>
          </a:p>
        </p:txBody>
      </p:sp>
      <p:sp>
        <p:nvSpPr>
          <p:cNvPr id="5129" name="Прямоугольник 8">
            <a:extLst>
              <a:ext uri="{FF2B5EF4-FFF2-40B4-BE49-F238E27FC236}">
                <a16:creationId xmlns:a16="http://schemas.microsoft.com/office/drawing/2014/main" id="{603A018D-F332-4E2B-A84C-F1876145E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" y="2135188"/>
            <a:ext cx="11366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 b="1">
                <a:solidFill>
                  <a:srgbClr val="660033"/>
                </a:solidFill>
                <a:latin typeface="Bookman Old Style" panose="02050604050505020204" pitchFamily="18" charset="0"/>
              </a:rPr>
              <a:t>	Разработать программы и формы внедрения арт-практик в процесс подготовки детей к школе.</a:t>
            </a:r>
          </a:p>
        </p:txBody>
      </p:sp>
      <p:sp>
        <p:nvSpPr>
          <p:cNvPr id="5130" name="Прямоугольник 9">
            <a:extLst>
              <a:ext uri="{FF2B5EF4-FFF2-40B4-BE49-F238E27FC236}">
                <a16:creationId xmlns:a16="http://schemas.microsoft.com/office/drawing/2014/main" id="{558FB689-1967-42CC-BF12-3030DAD49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25" y="3900488"/>
            <a:ext cx="11382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 b="1">
                <a:solidFill>
                  <a:srgbClr val="660033"/>
                </a:solidFill>
                <a:latin typeface="Bookman Old Style" panose="02050604050505020204" pitchFamily="18" charset="0"/>
              </a:rPr>
              <a:t>	Апробировать модель обогащении комплексной подготовки детей к школе посредством включения в нее арт-педагогических практик художественно-творческой самореализации дошкольников. </a:t>
            </a:r>
          </a:p>
        </p:txBody>
      </p:sp>
      <p:sp>
        <p:nvSpPr>
          <p:cNvPr id="5131" name="Прямоугольник 10">
            <a:extLst>
              <a:ext uri="{FF2B5EF4-FFF2-40B4-BE49-F238E27FC236}">
                <a16:creationId xmlns:a16="http://schemas.microsoft.com/office/drawing/2014/main" id="{E2EB3B56-7BB8-4E18-AD63-1C4A9CF94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4973638"/>
            <a:ext cx="113982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 b="1">
                <a:solidFill>
                  <a:srgbClr val="660033"/>
                </a:solidFill>
                <a:latin typeface="Bookman Old Style" panose="02050604050505020204" pitchFamily="18" charset="0"/>
              </a:rPr>
              <a:t>	Выявить на диагностической основе эффективность разработанной программно-методической поддержки формирования готовности ребенка к школе с использованием арт-практик.</a:t>
            </a:r>
          </a:p>
        </p:txBody>
      </p:sp>
      <p:sp>
        <p:nvSpPr>
          <p:cNvPr id="5132" name="Прямоугольник 11">
            <a:extLst>
              <a:ext uri="{FF2B5EF4-FFF2-40B4-BE49-F238E27FC236}">
                <a16:creationId xmlns:a16="http://schemas.microsoft.com/office/drawing/2014/main" id="{E5D502D5-F385-4590-8269-A5B0A9495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" y="5959475"/>
            <a:ext cx="11350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 b="1">
                <a:solidFill>
                  <a:srgbClr val="660033"/>
                </a:solidFill>
                <a:latin typeface="Bookman Old Style" panose="02050604050505020204" pitchFamily="18" charset="0"/>
              </a:rPr>
              <a:t>	Провести ряд мероприятий по трансляции и трансферу опыта и результатов реализации проекта.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Объект 3">
            <a:extLst>
              <a:ext uri="{FF2B5EF4-FFF2-40B4-BE49-F238E27FC236}">
                <a16:creationId xmlns:a16="http://schemas.microsoft.com/office/drawing/2014/main" id="{320BF46D-B8A7-414B-9D12-E50E5C2A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CFF158E-1328-4541-9882-CFB2343F5F9C}"/>
              </a:ext>
            </a:extLst>
          </p:cNvPr>
          <p:cNvSpPr/>
          <p:nvPr/>
        </p:nvSpPr>
        <p:spPr>
          <a:xfrm>
            <a:off x="662152" y="220716"/>
            <a:ext cx="11051627" cy="832229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/>
          </a:p>
        </p:txBody>
      </p:sp>
      <p:sp>
        <p:nvSpPr>
          <p:cNvPr id="6150" name="Прямоугольник 5">
            <a:extLst>
              <a:ext uri="{FF2B5EF4-FFF2-40B4-BE49-F238E27FC236}">
                <a16:creationId xmlns:a16="http://schemas.microsoft.com/office/drawing/2014/main" id="{84CD7030-459B-4125-86D8-DEDB3F855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368300"/>
            <a:ext cx="113506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600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3200" b="1">
                <a:solidFill>
                  <a:srgbClr val="990033"/>
                </a:solidFill>
                <a:latin typeface="Bookman Old Style" panose="02050604050505020204" pitchFamily="18" charset="0"/>
              </a:rPr>
              <a:t>Задачи проектной деятельности на 2022г</a:t>
            </a:r>
          </a:p>
        </p:txBody>
      </p:sp>
      <p:sp>
        <p:nvSpPr>
          <p:cNvPr id="6151" name="Прямоугольник 6">
            <a:extLst>
              <a:ext uri="{FF2B5EF4-FFF2-40B4-BE49-F238E27FC236}">
                <a16:creationId xmlns:a16="http://schemas.microsoft.com/office/drawing/2014/main" id="{AEBEB10E-9EB1-422E-88EF-8EF93CE78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1327150"/>
            <a:ext cx="11350625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200" b="1">
                <a:solidFill>
                  <a:srgbClr val="660033"/>
                </a:solidFill>
                <a:latin typeface="Bookman Old Style" panose="02050604050505020204" pitchFamily="18" charset="0"/>
              </a:rPr>
              <a:t>Апробировать и подготовить к публикации программу «Мы художники иллюстраторы», методическое пособие по реализации арт-педагогических культурных практик «Арт-каллиграфика». 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200" b="1">
                <a:solidFill>
                  <a:srgbClr val="660033"/>
                </a:solidFill>
                <a:latin typeface="Bookman Old Style" panose="02050604050505020204" pitchFamily="18" charset="0"/>
              </a:rPr>
              <a:t>Обеспечить организацию совместных сетевых мероприятий по обмену педагогическим опытом работы по инновационной деятельности.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200" b="1">
                <a:solidFill>
                  <a:srgbClr val="660033"/>
                </a:solidFill>
                <a:latin typeface="Bookman Old Style" panose="02050604050505020204" pitchFamily="18" charset="0"/>
              </a:rPr>
              <a:t>Продолжить педагогическое просвещение родителей в вопросах использования арт-техник в совместной деятельности с детьми в рамках детско-родительского клуба «Разноцветное детство»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200" b="1">
                <a:solidFill>
                  <a:srgbClr val="660033"/>
                </a:solidFill>
                <a:latin typeface="Bookman Old Style" panose="02050604050505020204" pitchFamily="18" charset="0"/>
              </a:rPr>
              <a:t>Распространить опыт работы МАДОУ № 42 среди педагогов города, края, Российской Федерации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200" b="1">
                <a:solidFill>
                  <a:srgbClr val="660033"/>
                </a:solidFill>
                <a:latin typeface="Bookman Old Style" panose="02050604050505020204" pitchFamily="18" charset="0"/>
              </a:rPr>
              <a:t>Провести анализ результатов по всем направлениям инновационной деятельности. 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200" b="1">
                <a:solidFill>
                  <a:srgbClr val="660033"/>
                </a:solidFill>
                <a:latin typeface="Bookman Old Style" panose="02050604050505020204" pitchFamily="18" charset="0"/>
              </a:rPr>
              <a:t>Определить перспективы развития инновационного проекта.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1800" b="1"/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Объект 3">
            <a:extLst>
              <a:ext uri="{FF2B5EF4-FFF2-40B4-BE49-F238E27FC236}">
                <a16:creationId xmlns:a16="http://schemas.microsoft.com/office/drawing/2014/main" id="{4CB5D0A1-1A4C-4A04-ABDE-C4776C4E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7934E28-E2A5-421D-A059-92F472EF579C}"/>
              </a:ext>
            </a:extLst>
          </p:cNvPr>
          <p:cNvSpPr/>
          <p:nvPr/>
        </p:nvSpPr>
        <p:spPr>
          <a:xfrm>
            <a:off x="662152" y="220716"/>
            <a:ext cx="11051627" cy="90150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/>
          </a:p>
        </p:txBody>
      </p:sp>
      <p:sp>
        <p:nvSpPr>
          <p:cNvPr id="7174" name="Прямоугольник 5">
            <a:extLst>
              <a:ext uri="{FF2B5EF4-FFF2-40B4-BE49-F238E27FC236}">
                <a16:creationId xmlns:a16="http://schemas.microsoft.com/office/drawing/2014/main" id="{5457DAEB-A0B3-4919-A03D-452E717A0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371475"/>
            <a:ext cx="113506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600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3200" b="1">
                <a:solidFill>
                  <a:srgbClr val="990033"/>
                </a:solidFill>
                <a:latin typeface="Bookman Old Style" panose="02050604050505020204" pitchFamily="18" charset="0"/>
              </a:rPr>
              <a:t>Индикаторы проектной деятельности 2020г</a:t>
            </a:r>
          </a:p>
        </p:txBody>
      </p:sp>
      <p:sp>
        <p:nvSpPr>
          <p:cNvPr id="7175" name="Прямоугольник 6">
            <a:extLst>
              <a:ext uri="{FF2B5EF4-FFF2-40B4-BE49-F238E27FC236}">
                <a16:creationId xmlns:a16="http://schemas.microsoft.com/office/drawing/2014/main" id="{0D27C97B-EC87-4E45-84D1-01D611426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" y="1493838"/>
            <a:ext cx="112014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b="1">
                <a:solidFill>
                  <a:srgbClr val="660033"/>
                </a:solidFill>
                <a:latin typeface="Bookman Old Style" panose="02050604050505020204" pitchFamily="18" charset="0"/>
              </a:rPr>
              <a:t>Нормативно-правовая база, регламентирующая деятельность КИП в МАДОУ № 42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b="1">
                <a:solidFill>
                  <a:srgbClr val="660033"/>
                </a:solidFill>
                <a:latin typeface="Bookman Old Style" panose="02050604050505020204" pitchFamily="18" charset="0"/>
              </a:rPr>
              <a:t>Выполнение рабочего плана по реализации проекта на текущий год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b="1">
                <a:solidFill>
                  <a:srgbClr val="660033"/>
                </a:solidFill>
                <a:latin typeface="Bookman Old Style" panose="02050604050505020204" pitchFamily="18" charset="0"/>
              </a:rPr>
              <a:t>Базовые компоненты готовности к школе детей старшего дошкольного возраста (социальная, интеллектуальная, эмоциональная готовность к школе)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b="1">
                <a:solidFill>
                  <a:srgbClr val="660033"/>
                </a:solidFill>
                <a:latin typeface="Bookman Old Style" panose="02050604050505020204" pitchFamily="18" charset="0"/>
              </a:rPr>
              <a:t>Взаимодействие с родителями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b="1">
                <a:solidFill>
                  <a:srgbClr val="660033"/>
                </a:solidFill>
                <a:latin typeface="Bookman Old Style" panose="02050604050505020204" pitchFamily="18" charset="0"/>
              </a:rPr>
              <a:t>Профессиональные компетенции педагогов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b="1">
                <a:solidFill>
                  <a:srgbClr val="660033"/>
                </a:solidFill>
                <a:latin typeface="Bookman Old Style" panose="02050604050505020204" pitchFamily="18" charset="0"/>
              </a:rPr>
              <a:t>Сетевое взаимодействие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Объект 3">
            <a:extLst>
              <a:ext uri="{FF2B5EF4-FFF2-40B4-BE49-F238E27FC236}">
                <a16:creationId xmlns:a16="http://schemas.microsoft.com/office/drawing/2014/main" id="{033FDDC1-8F2E-4A99-9DAF-FE4CBF9F6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63F3AB-F18D-4131-B77F-956A6C9A16DC}"/>
              </a:ext>
            </a:extLst>
          </p:cNvPr>
          <p:cNvSpPr/>
          <p:nvPr/>
        </p:nvSpPr>
        <p:spPr>
          <a:xfrm>
            <a:off x="662152" y="220716"/>
            <a:ext cx="11051627" cy="901502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/>
          </a:p>
        </p:txBody>
      </p:sp>
      <p:sp>
        <p:nvSpPr>
          <p:cNvPr id="8198" name="Прямоугольник 5">
            <a:extLst>
              <a:ext uri="{FF2B5EF4-FFF2-40B4-BE49-F238E27FC236}">
                <a16:creationId xmlns:a16="http://schemas.microsoft.com/office/drawing/2014/main" id="{5EF77FD7-033D-4CCC-91BE-F0A6C53AA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371475"/>
            <a:ext cx="113506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600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3200" b="1">
                <a:solidFill>
                  <a:srgbClr val="800000"/>
                </a:solidFill>
                <a:latin typeface="Bookman Old Style" panose="02050604050505020204" pitchFamily="18" charset="0"/>
              </a:rPr>
              <a:t>Результативность за отчетный период</a:t>
            </a:r>
          </a:p>
        </p:txBody>
      </p:sp>
      <p:sp>
        <p:nvSpPr>
          <p:cNvPr id="8199" name="Прямоугольник 6">
            <a:extLst>
              <a:ext uri="{FF2B5EF4-FFF2-40B4-BE49-F238E27FC236}">
                <a16:creationId xmlns:a16="http://schemas.microsoft.com/office/drawing/2014/main" id="{2E92FBBB-CFFD-4C7F-9754-1B4C4B8C0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488" y="1766888"/>
            <a:ext cx="98393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b="1">
                <a:solidFill>
                  <a:srgbClr val="660033"/>
                </a:solidFill>
                <a:latin typeface="Bookman Old Style" panose="02050604050505020204" pitchFamily="18" charset="0"/>
              </a:rPr>
              <a:t>Диагностическая деятельность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b="1">
                <a:solidFill>
                  <a:srgbClr val="660033"/>
                </a:solidFill>
                <a:latin typeface="Bookman Old Style" panose="02050604050505020204" pitchFamily="18" charset="0"/>
              </a:rPr>
              <a:t>Теоретическая деятельность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b="1">
                <a:solidFill>
                  <a:srgbClr val="660033"/>
                </a:solidFill>
                <a:latin typeface="Bookman Old Style" panose="02050604050505020204" pitchFamily="18" charset="0"/>
              </a:rPr>
              <a:t>Методическая деятельность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b="1">
                <a:solidFill>
                  <a:srgbClr val="660033"/>
                </a:solidFill>
                <a:latin typeface="Bookman Old Style" panose="02050604050505020204" pitchFamily="18" charset="0"/>
              </a:rPr>
              <a:t>Практическая деятельность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b="1">
                <a:solidFill>
                  <a:srgbClr val="660033"/>
                </a:solidFill>
                <a:latin typeface="Bookman Old Style" panose="02050604050505020204" pitchFamily="18" charset="0"/>
              </a:rPr>
              <a:t>Трансляционная деятельность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8" name="Объект 3">
            <a:extLst>
              <a:ext uri="{FF2B5EF4-FFF2-40B4-BE49-F238E27FC236}">
                <a16:creationId xmlns:a16="http://schemas.microsoft.com/office/drawing/2014/main" id="{2D4C5CB2-5F20-49A2-88B0-8ADEB5F06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C4CA4D8-6A98-4438-856B-EEEC167C3C0F}"/>
              </a:ext>
            </a:extLst>
          </p:cNvPr>
          <p:cNvSpPr/>
          <p:nvPr/>
        </p:nvSpPr>
        <p:spPr>
          <a:xfrm>
            <a:off x="662152" y="220716"/>
            <a:ext cx="11051627" cy="724251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/>
          </a:p>
        </p:txBody>
      </p:sp>
      <p:sp>
        <p:nvSpPr>
          <p:cNvPr id="9222" name="Прямоугольник 5">
            <a:extLst>
              <a:ext uri="{FF2B5EF4-FFF2-40B4-BE49-F238E27FC236}">
                <a16:creationId xmlns:a16="http://schemas.microsoft.com/office/drawing/2014/main" id="{56B9953F-8737-49E4-8577-98F276E2E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279400"/>
            <a:ext cx="113506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600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3200" b="1">
                <a:solidFill>
                  <a:srgbClr val="800000"/>
                </a:solidFill>
                <a:latin typeface="Bookman Old Style" panose="02050604050505020204" pitchFamily="18" charset="0"/>
              </a:rPr>
              <a:t>Диагностическая деятельность</a:t>
            </a:r>
          </a:p>
        </p:txBody>
      </p:sp>
      <p:sp>
        <p:nvSpPr>
          <p:cNvPr id="9223" name="Прямоугольник 6">
            <a:extLst>
              <a:ext uri="{FF2B5EF4-FFF2-40B4-BE49-F238E27FC236}">
                <a16:creationId xmlns:a16="http://schemas.microsoft.com/office/drawing/2014/main" id="{8DE6252E-FEF4-4F55-9C9D-BCD42B5CC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858838"/>
            <a:ext cx="11557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b="1"/>
          </a:p>
        </p:txBody>
      </p:sp>
      <p:sp>
        <p:nvSpPr>
          <p:cNvPr id="9224" name="Прямоугольник 13">
            <a:extLst>
              <a:ext uri="{FF2B5EF4-FFF2-40B4-BE49-F238E27FC236}">
                <a16:creationId xmlns:a16="http://schemas.microsoft.com/office/drawing/2014/main" id="{C603174A-6134-4FF0-833C-2E479C1C3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8" y="1068388"/>
            <a:ext cx="110775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660033"/>
                </a:solidFill>
              </a:rPr>
              <a:t>       </a:t>
            </a:r>
            <a:r>
              <a:rPr lang="ru-RU" altLang="ru-RU" sz="2000" b="1">
                <a:solidFill>
                  <a:srgbClr val="660033"/>
                </a:solidFill>
                <a:latin typeface="Bookman Old Style" panose="02050604050505020204" pitchFamily="18" charset="0"/>
              </a:rPr>
              <a:t>Обобщенные результаты первичной и итоговой диагностики базовых компонентов школьной готовности</a:t>
            </a:r>
          </a:p>
        </p:txBody>
      </p:sp>
      <p:graphicFrame>
        <p:nvGraphicFramePr>
          <p:cNvPr id="9225" name="Диаграмма 7">
            <a:extLst>
              <a:ext uri="{FF2B5EF4-FFF2-40B4-BE49-F238E27FC236}">
                <a16:creationId xmlns:a16="http://schemas.microsoft.com/office/drawing/2014/main" id="{2D3B583A-C8D4-4DD0-A9A5-7040A3E541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1963738"/>
          <a:ext cx="5230812" cy="351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hart" r:id="rId3" imgW="5236918" imgH="3523793" progId="Excel.Chart.8">
                  <p:embed/>
                </p:oleObj>
              </mc:Choice>
              <mc:Fallback>
                <p:oleObj name="Chart" r:id="rId3" imgW="5236918" imgH="3523793" progId="Excel.Char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11188" y="1963738"/>
                        <a:ext cx="5230812" cy="351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Диаграмма 8">
            <a:extLst>
              <a:ext uri="{FF2B5EF4-FFF2-40B4-BE49-F238E27FC236}">
                <a16:creationId xmlns:a16="http://schemas.microsoft.com/office/drawing/2014/main" id="{AECA291D-82A8-42E6-8A7F-5D9B00171C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04025" y="2011363"/>
          <a:ext cx="4960938" cy="361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hart" r:id="rId5" imgW="4962574" imgH="3621338" progId="Excel.Chart.8">
                  <p:embed/>
                </p:oleObj>
              </mc:Choice>
              <mc:Fallback>
                <p:oleObj name="Chart" r:id="rId5" imgW="4962574" imgH="3621338" progId="Excel.Char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804025" y="2011363"/>
                        <a:ext cx="4960938" cy="361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Прямоугольник 9">
            <a:extLst>
              <a:ext uri="{FF2B5EF4-FFF2-40B4-BE49-F238E27FC236}">
                <a16:creationId xmlns:a16="http://schemas.microsoft.com/office/drawing/2014/main" id="{50118DAF-990A-4ACD-B36E-1D36BE739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3" y="5540375"/>
            <a:ext cx="8337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660033"/>
                </a:solidFill>
              </a:rPr>
              <a:t>       </a:t>
            </a:r>
            <a:r>
              <a:rPr lang="ru-RU" altLang="ru-RU" sz="1800" b="1">
                <a:solidFill>
                  <a:srgbClr val="660033"/>
                </a:solidFill>
                <a:latin typeface="Bookman Old Style" panose="02050604050505020204" pitchFamily="18" charset="0"/>
              </a:rPr>
              <a:t>СГ – социальная готовность к обучению в школе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660033"/>
                </a:solidFill>
                <a:latin typeface="Bookman Old Style" panose="02050604050505020204" pitchFamily="18" charset="0"/>
              </a:rPr>
              <a:t>        ЭГ – эмоциональная готовность к обучению в школе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660033"/>
                </a:solidFill>
                <a:latin typeface="Bookman Old Style" panose="02050604050505020204" pitchFamily="18" charset="0"/>
              </a:rPr>
              <a:t>          ИГ – интеллектуальная готовность к обучению в школе</a:t>
            </a:r>
            <a:endParaRPr lang="ru-RU" altLang="ru-RU" sz="2000" b="1">
              <a:solidFill>
                <a:srgbClr val="660033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2" name="Объект 3">
            <a:extLst>
              <a:ext uri="{FF2B5EF4-FFF2-40B4-BE49-F238E27FC236}">
                <a16:creationId xmlns:a16="http://schemas.microsoft.com/office/drawing/2014/main" id="{B5CF14F8-6F99-48F7-8E61-91F60D8F4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" b="3741"/>
          <a:stretch>
            <a:fillRect/>
          </a:stretch>
        </p:blipFill>
        <p:spPr bwMode="auto">
          <a:xfrm>
            <a:off x="0" y="63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CD530B3-660A-40AF-9AE8-49566347F280}"/>
              </a:ext>
            </a:extLst>
          </p:cNvPr>
          <p:cNvSpPr/>
          <p:nvPr/>
        </p:nvSpPr>
        <p:spPr>
          <a:xfrm>
            <a:off x="662149" y="224461"/>
            <a:ext cx="11051627" cy="686826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/>
          </a:p>
        </p:txBody>
      </p:sp>
      <p:sp>
        <p:nvSpPr>
          <p:cNvPr id="10246" name="Прямоугольник 5">
            <a:extLst>
              <a:ext uri="{FF2B5EF4-FFF2-40B4-BE49-F238E27FC236}">
                <a16:creationId xmlns:a16="http://schemas.microsoft.com/office/drawing/2014/main" id="{4658A1CA-D846-4FF8-B8C4-9E6557B8D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309563"/>
            <a:ext cx="113506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600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3200" b="1">
                <a:solidFill>
                  <a:srgbClr val="660033"/>
                </a:solidFill>
                <a:latin typeface="Bookman Old Style" panose="02050604050505020204" pitchFamily="18" charset="0"/>
              </a:rPr>
              <a:t>Теоретическая деятельность</a:t>
            </a:r>
          </a:p>
        </p:txBody>
      </p:sp>
      <p:sp>
        <p:nvSpPr>
          <p:cNvPr id="10247" name="Прямоугольник 6">
            <a:extLst>
              <a:ext uri="{FF2B5EF4-FFF2-40B4-BE49-F238E27FC236}">
                <a16:creationId xmlns:a16="http://schemas.microsoft.com/office/drawing/2014/main" id="{917839AF-3845-464D-919E-0D94CC26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3" y="868363"/>
            <a:ext cx="10721975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660033"/>
                </a:solidFill>
                <a:latin typeface="Bookman Old Style" panose="02050604050505020204" pitchFamily="18" charset="0"/>
              </a:rPr>
              <a:t>	Собран пакет нормативно-правовой документации по проблеме инновационной деятельности: приказы, положения, договоры локальные акты, инструктивные материалы.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660033"/>
                </a:solidFill>
                <a:latin typeface="Bookman Old Style" panose="02050604050505020204" pitchFamily="18" charset="0"/>
              </a:rPr>
              <a:t>	Стандартизированность разработанных нормативно-правовых документов позволяет их использовать в других образовательных организациях края.</a:t>
            </a:r>
            <a:endParaRPr lang="ru-RU" altLang="ru-RU" sz="1600" b="1">
              <a:solidFill>
                <a:srgbClr val="66003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3D4D495-F8D8-4239-9724-47FDB34D4874}"/>
              </a:ext>
            </a:extLst>
          </p:cNvPr>
          <p:cNvSpPr/>
          <p:nvPr/>
        </p:nvSpPr>
        <p:spPr>
          <a:xfrm>
            <a:off x="739784" y="3291494"/>
            <a:ext cx="11051627" cy="729081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/>
          </a:p>
        </p:txBody>
      </p:sp>
      <p:sp>
        <p:nvSpPr>
          <p:cNvPr id="10251" name="Прямоугольник 9">
            <a:extLst>
              <a:ext uri="{FF2B5EF4-FFF2-40B4-BE49-F238E27FC236}">
                <a16:creationId xmlns:a16="http://schemas.microsoft.com/office/drawing/2014/main" id="{9425D814-64AD-4D96-811A-2C5D69529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8" y="3384550"/>
            <a:ext cx="113522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600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00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600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altLang="ru-RU" sz="3200" b="1">
                <a:solidFill>
                  <a:srgbClr val="660033"/>
                </a:solidFill>
                <a:latin typeface="Bookman Old Style" panose="02050604050505020204" pitchFamily="18" charset="0"/>
              </a:rPr>
              <a:t>Методическая деятельность</a:t>
            </a:r>
          </a:p>
        </p:txBody>
      </p:sp>
      <p:sp>
        <p:nvSpPr>
          <p:cNvPr id="10252" name="Прямоугольник 10">
            <a:extLst>
              <a:ext uri="{FF2B5EF4-FFF2-40B4-BE49-F238E27FC236}">
                <a16:creationId xmlns:a16="http://schemas.microsoft.com/office/drawing/2014/main" id="{5BF7741A-63E5-4D97-BA8E-48FB6DE96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" y="4051300"/>
            <a:ext cx="10896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660033"/>
                </a:solidFill>
                <a:latin typeface="Bookman Old Style" panose="02050604050505020204" pitchFamily="18" charset="0"/>
              </a:rPr>
              <a:t>Формирование у педагогов профессиональных компетенций осуществлялось через: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800" b="1">
                <a:solidFill>
                  <a:srgbClr val="660033"/>
                </a:solidFill>
                <a:latin typeface="Bookman Old Style" panose="02050604050505020204" pitchFamily="18" charset="0"/>
              </a:rPr>
              <a:t>Онлайн, офлайн консультирование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800" b="1">
                <a:solidFill>
                  <a:srgbClr val="660033"/>
                </a:solidFill>
                <a:latin typeface="Bookman Old Style" panose="02050604050505020204" pitchFamily="18" charset="0"/>
              </a:rPr>
              <a:t>Мастер-классы, вебинары, практикумы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1800" b="1">
                <a:solidFill>
                  <a:srgbClr val="660033"/>
                </a:solidFill>
                <a:latin typeface="Bookman Old Style" panose="02050604050505020204" pitchFamily="18" charset="0"/>
              </a:rPr>
              <a:t>Краткосрочные модульные курсы «Арт-технологии как средство формирования готовности ребенка к школе»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1800" b="1">
              <a:solidFill>
                <a:srgbClr val="660033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91</Paragraphs>
  <Slides>22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28">
      <vt:lpstr>Arial</vt:lpstr>
      <vt:lpstr>Calibri Light</vt:lpstr>
      <vt:lpstr>Calibri</vt:lpstr>
      <vt:lpstr>Bookman Old Style</vt:lpstr>
      <vt:lpstr>Wingdings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2022-08-30T07:12:22.646</cp:lastPrinted>
  <dcterms:created xsi:type="dcterms:W3CDTF">2022-08-30T07:12:22Z</dcterms:created>
  <dcterms:modified xsi:type="dcterms:W3CDTF">2022-08-30T07:22:11Z</dcterms:modified>
</cp:coreProperties>
</file>