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v>Столбец 1</c:v>
          </c:tx>
          <c:spPr>
            <a:solidFill>
              <a:srgbClr val="004586"/>
            </a:solidFill>
            <a:ln>
              <a:noFill/>
            </a:ln>
          </c:spPr>
          <c:cat>
            <c:strLit>
              <c:ptCount val="4"/>
              <c:pt idx="0">
                <c:v>Строка 1</c:v>
              </c:pt>
              <c:pt idx="1">
                <c:v>Строка 2</c:v>
              </c:pt>
              <c:pt idx="2">
                <c:v>Строка 3</c:v>
              </c:pt>
              <c:pt idx="3">
                <c:v>Строка 4</c:v>
              </c:pt>
            </c:strLit>
          </c:cat>
          <c:val>
            <c:numLit>
              <c:formatCode>General</c:formatCode>
              <c:ptCount val="4"/>
              <c:pt idx="0">
                <c:v>9.1</c:v>
              </c:pt>
              <c:pt idx="1">
                <c:v>2.4</c:v>
              </c:pt>
              <c:pt idx="2">
                <c:v>3.1</c:v>
              </c:pt>
              <c:pt idx="3">
                <c:v>4.3</c:v>
              </c:pt>
            </c:numLit>
          </c:val>
        </c:ser>
        <c:ser>
          <c:idx val="1"/>
          <c:order val="1"/>
          <c:tx>
            <c:v>Столбец 2</c:v>
          </c:tx>
          <c:spPr>
            <a:solidFill>
              <a:srgbClr val="FF420E"/>
            </a:solidFill>
            <a:ln>
              <a:noFill/>
            </a:ln>
          </c:spPr>
          <c:cat>
            <c:strLit>
              <c:ptCount val="4"/>
              <c:pt idx="0">
                <c:v>Строка 1</c:v>
              </c:pt>
              <c:pt idx="1">
                <c:v>Строка 2</c:v>
              </c:pt>
              <c:pt idx="2">
                <c:v>Строка 3</c:v>
              </c:pt>
              <c:pt idx="3">
                <c:v>Строка 4</c:v>
              </c:pt>
            </c:strLit>
          </c:cat>
          <c:val>
            <c:numLit>
              <c:formatCode>General</c:formatCode>
              <c:ptCount val="4"/>
              <c:pt idx="0">
                <c:v>3.2</c:v>
              </c:pt>
              <c:pt idx="1">
                <c:v>8.8000000000000007</c:v>
              </c:pt>
              <c:pt idx="2">
                <c:v>1.5</c:v>
              </c:pt>
              <c:pt idx="3">
                <c:v>9.02</c:v>
              </c:pt>
            </c:numLit>
          </c:val>
        </c:ser>
        <c:ser>
          <c:idx val="2"/>
          <c:order val="2"/>
          <c:tx>
            <c:v>Столбец 3</c:v>
          </c:tx>
          <c:spPr>
            <a:solidFill>
              <a:srgbClr val="FFD320"/>
            </a:solidFill>
            <a:ln>
              <a:noFill/>
            </a:ln>
          </c:spPr>
          <c:cat>
            <c:strLit>
              <c:ptCount val="4"/>
              <c:pt idx="0">
                <c:v>Строка 1</c:v>
              </c:pt>
              <c:pt idx="1">
                <c:v>Строка 2</c:v>
              </c:pt>
              <c:pt idx="2">
                <c:v>Строка 3</c:v>
              </c:pt>
              <c:pt idx="3">
                <c:v>Строка 4</c:v>
              </c:pt>
            </c:strLit>
          </c:cat>
          <c:val>
            <c:numLit>
              <c:formatCode>General</c:formatCode>
              <c:ptCount val="4"/>
              <c:pt idx="0">
                <c:v>4.54</c:v>
              </c:pt>
              <c:pt idx="1">
                <c:v>9.65</c:v>
              </c:pt>
              <c:pt idx="2">
                <c:v>3.7</c:v>
              </c:pt>
              <c:pt idx="3">
                <c:v>6.2</c:v>
              </c:pt>
            </c:numLit>
          </c:val>
        </c:ser>
        <c:axId val="111765376"/>
        <c:axId val="111763840"/>
      </c:barChart>
      <c:valAx>
        <c:axId val="111763840"/>
        <c:scaling>
          <c:orientation val="minMax"/>
        </c:scaling>
        <c:axPos val="l"/>
        <c:majorGridlines>
          <c:spPr>
            <a:ln w="6345">
              <a:solidFill>
                <a:srgbClr val="B3B3B3"/>
              </a:solidFill>
              <a:prstDash val="solid"/>
              <a:round/>
            </a:ln>
          </c:spPr>
        </c:majorGridlines>
        <c:numFmt formatCode="General" sourceLinked="0"/>
        <c:majorTickMark val="none"/>
        <c:tickLblPos val="nextTo"/>
        <c:spPr>
          <a:noFill/>
          <a:ln w="6345">
            <a:solidFill>
              <a:srgbClr val="B3B3B3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ru-RU" sz="1000" b="0" i="0" u="none" strike="noStrike" kern="1200" baseline="0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111765376"/>
        <c:crossesAt val="0"/>
        <c:crossBetween val="between"/>
      </c:valAx>
      <c:catAx>
        <c:axId val="111765376"/>
        <c:scaling>
          <c:orientation val="minMax"/>
        </c:scaling>
        <c:axPos val="b"/>
        <c:numFmt formatCode="[$-1000419]dd&quot;.&quot;mm&quot;.&quot;yyyy" sourceLinked="0"/>
        <c:majorTickMark val="none"/>
        <c:tickLblPos val="nextTo"/>
        <c:spPr>
          <a:noFill/>
          <a:ln w="6345">
            <a:solidFill>
              <a:srgbClr val="B3B3B3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ru-RU" sz="1000" b="0" i="0" u="none" strike="noStrike" kern="1200" baseline="0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111763840"/>
        <c:crossesAt val="0"/>
        <c:auto val="1"/>
        <c:lblAlgn val="ctr"/>
        <c:lblOffset val="100"/>
      </c:catAx>
      <c:spPr>
        <a:noFill/>
        <a:ln w="9528">
          <a:solidFill>
            <a:srgbClr val="B3B3B3"/>
          </a:solidFill>
          <a:prstDash val="solid"/>
        </a:ln>
      </c:spPr>
    </c:plotArea>
    <c:legend>
      <c:legendPos val="r"/>
      <c:layout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lang="ru-RU" sz="1000" b="0" i="0" u="none" strike="noStrike" kern="1200" baseline="0">
              <a:solidFill>
                <a:srgbClr val="000000"/>
              </a:solidFill>
              <a:latin typeface="Calibri"/>
            </a:defRPr>
          </a:pPr>
          <a:endParaRPr lang="ru-RU"/>
        </a:p>
      </c:txPr>
    </c:legend>
    <c:plotVisOnly val="1"/>
  </c:chart>
  <c:spPr>
    <a:noFill/>
    <a:ln>
      <a:noFill/>
    </a:ln>
  </c:spPr>
  <c:txPr>
    <a:bodyPr lIns="0" tIns="0" rIns="0" bIns="0"/>
    <a:lstStyle/>
    <a:p>
      <a:pPr marL="0" marR="0" indent="0" algn="ctr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ru-RU" sz="1000" b="0" i="0" u="none" strike="noStrike" kern="1200" baseline="0">
          <a:solidFill>
            <a:srgbClr val="000000"/>
          </a:solidFill>
          <a:latin typeface="Calibri"/>
        </a:defRPr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9D6494C-B8B4-4E78-B29B-15495F30B9C7}" type="slidenum">
              <a:t>‹#›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F078D1F-C416-458E-869D-7392DC76859B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ru-RU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5773FE4-094F-4812-9876-F61D7209E3A0}" type="slidenum">
              <a:t>1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C6F232C-EBD0-44C9-A6CF-BDC7EDC95047}" type="slidenum">
              <a:t>10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5217EE3-274B-4D12-A2CA-84C076B7192D}" type="slidenum">
              <a:t>11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7172FDC-513A-413C-BF75-E055F8CE3B27}" type="slidenum">
              <a:t>12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20746F8-1B9B-4382-9D59-C395949F2B13}" type="slidenum">
              <a:t>13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DD95017-72C6-4015-835F-6093F37B7503}" type="slidenum">
              <a:t>14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D25752B-AA29-481D-A07D-E3289E58EA31}" type="slidenum">
              <a:t>15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0A505C8-C81E-47C3-83F8-23614E0943DF}" type="slidenum">
              <a:t>16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8480F31-519D-4910-BEF7-CB3D09A84086}" type="slidenum">
              <a:t>17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C58F00-E3AC-4526-A730-4FFF5142B396}" type="slidenum">
              <a:t>2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0870368-CD09-4AFE-ADD5-C822F7BE33EE}" type="slidenum">
              <a:t>3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C6CCA3D-008F-43EC-9A67-EEB10DDDC540}" type="slidenum">
              <a:t>4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E18DEF5-74EC-42CB-B3CB-3F2B8FD6F8D9}" type="slidenum">
              <a:t>5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BD86331-666F-40F8-BC37-5CDB93C76EA1}" type="slidenum">
              <a:t>6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FC952F7-88B7-4ADB-A8C0-DFFE05D64CFF}" type="slidenum">
              <a:t>7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418132B-C341-4584-9555-85D12BDF6354}" type="slidenum">
              <a:t>8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ABA5980-2A33-4D07-8A2A-67C3CCAAE835}" type="slidenum">
              <a:t>9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1143000" y="1122361"/>
            <a:ext cx="6858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184FCF-7F5D-4E2F-974B-9780E9E0640C}" type="datetime1">
              <a:rPr lang="ru-RU"/>
              <a:pPr lvl="0"/>
              <a:t>03.12.2015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FA3510-79BF-475F-B40B-04B3AA21706C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7F3D20-0244-4101-8B07-B095750B0FB4}" type="datetime1">
              <a:rPr lang="ru-RU"/>
              <a:pPr lvl="0"/>
              <a:t>03.12.2015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14CEBB-6B39-48BF-B13D-162C4B91FF95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6629400" y="273048"/>
            <a:ext cx="2057400" cy="5857875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3048"/>
            <a:ext cx="6019796" cy="585787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5FA455-F5B0-47C3-9D88-0CFBCC525E71}" type="datetime1">
              <a:rPr lang="ru-RU"/>
              <a:pPr lvl="0"/>
              <a:t>03.12.2015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6275B3-0B84-439B-9339-89512E07F5E6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A4619F-FFAC-4625-9B0D-F387D33C2D93}" type="datetime1">
              <a:rPr lang="ru-RU"/>
              <a:pPr lvl="0"/>
              <a:t>03.12.2015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18E589-6942-4D6D-AFA7-EE0EA44E50A5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C0EA6A-40AE-485B-8C0E-D618D869996D}" type="datetime1">
              <a:rPr lang="ru-RU"/>
              <a:pPr lvl="0"/>
              <a:t>03.12.2015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8DEEED-2260-4548-80D5-2DB271D8EBAE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457200" y="1604964"/>
            <a:ext cx="4038603" cy="45259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4648196" y="1604964"/>
            <a:ext cx="4038603" cy="45259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2E4649-D2D8-462E-A672-25428DE81A27}" type="datetime1">
              <a:rPr lang="ru-RU"/>
              <a:pPr lvl="0"/>
              <a:t>03.12.2015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80FBE0-869A-4AAF-BB1C-40DCC0A4A047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30241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630241" y="1681160"/>
            <a:ext cx="3868734" cy="82391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630241" y="2505071"/>
            <a:ext cx="386873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791" cy="82391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79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5307C8-7607-4C6D-A8CC-4861E095AE25}" type="datetime1">
              <a:rPr lang="ru-RU"/>
              <a:pPr lvl="0"/>
              <a:t>03.12.2015</a:t>
            </a:fld>
            <a:endParaRPr lang="ru-RU"/>
          </a:p>
        </p:txBody>
      </p:sp>
      <p:sp>
        <p:nvSpPr>
          <p:cNvPr id="8" name="Нижний колонтитул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Номер слайда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1707A0-9D04-4B02-B160-85FC643774EB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24B06F-10F4-47F9-B8AB-D26F4ABE8F5C}" type="datetime1">
              <a:rPr lang="ru-RU"/>
              <a:pPr lvl="0"/>
              <a:t>03.12.2015</a:t>
            </a:fld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ABF41C-660F-46E4-B2FF-8E1FCC2E8C8F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BF4136-93A7-44E8-8F72-2A384BBE35BB}" type="datetime1">
              <a:rPr lang="ru-RU"/>
              <a:pPr lvl="0"/>
              <a:t>03.12.2015</a:t>
            </a:fld>
            <a:endParaRPr lang="ru-RU"/>
          </a:p>
        </p:txBody>
      </p:sp>
      <p:sp>
        <p:nvSpPr>
          <p:cNvPr id="3" name="Нижний колонтитул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C0D369-E04D-4460-833D-CC16225A649E}" type="slidenum"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B01E9F-5977-4A6C-8936-B00C14D07BBB}" type="datetime1">
              <a:rPr lang="ru-RU"/>
              <a:pPr lvl="0"/>
              <a:t>03.12.2015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A45CF2-6924-4E14-8475-1CAFEC7D5971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pic"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3DE436-056D-4BA0-8F13-87FCCD3F79C0}" type="datetime1">
              <a:rPr lang="ru-RU"/>
              <a:pPr lvl="0"/>
              <a:t>03.12.2015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B8BAA4-C7CC-4E95-B196-53FB42C669D5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sz="half" idx="2"/>
          </p:nvPr>
        </p:nvSpPr>
        <p:spPr>
          <a:xfrm>
            <a:off x="457200" y="6356515"/>
            <a:ext cx="2133359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008BAE6B-B828-4D9D-A1AF-19746E07DDCF}" type="datetime1">
              <a:rPr lang="ru-RU"/>
              <a:pPr lvl="0"/>
              <a:t>03.12.2015</a:t>
            </a:fld>
            <a:endParaRPr lang="ru-RU"/>
          </a:p>
        </p:txBody>
      </p:sp>
      <p:sp>
        <p:nvSpPr>
          <p:cNvPr id="3" name="Нижний колонтитул 2"/>
          <p:cNvSpPr txBox="1">
            <a:spLocks noGrp="1"/>
          </p:cNvSpPr>
          <p:nvPr>
            <p:ph type="ftr" sz="quarter" idx="3"/>
          </p:nvPr>
        </p:nvSpPr>
        <p:spPr>
          <a:xfrm>
            <a:off x="3124075" y="6356515"/>
            <a:ext cx="2895118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4"/>
          </p:nvPr>
        </p:nvSpPr>
        <p:spPr>
          <a:xfrm>
            <a:off x="6553084" y="6356515"/>
            <a:ext cx="2133359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A3D1A632-1627-4CB3-B8A0-7E317941913D}" type="slidenum">
              <a:t>‹#›</a:t>
            </a:fld>
            <a:endParaRPr lang="ru-RU"/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457200" y="273597"/>
            <a:ext cx="8229243" cy="11448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/>
          <a:lstStyle/>
          <a:p>
            <a:pPr lvl="0"/>
            <a:endParaRPr lang="ru-RU"/>
          </a:p>
        </p:txBody>
      </p:sp>
      <p:sp>
        <p:nvSpPr>
          <p:cNvPr id="6" name="Текст 5"/>
          <p:cNvSpPr txBox="1">
            <a:spLocks noGrp="1"/>
          </p:cNvSpPr>
          <p:nvPr>
            <p:ph type="body" idx="1"/>
          </p:nvPr>
        </p:nvSpPr>
        <p:spPr>
          <a:xfrm>
            <a:off x="457200" y="1604515"/>
            <a:ext cx="8229243" cy="452592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omic Sans MS" pitchFamily="18"/>
          <a:ea typeface="Microsoft YaHei" pitchFamily="2"/>
          <a:cs typeface="Mangal" pitchFamily="2"/>
        </a:defRPr>
      </a:lvl1pPr>
    </p:titleStyle>
    <p:body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ru-RU" sz="3200" b="0" i="0" u="none" strike="noStrike" kern="1200" cap="none" spc="0" baseline="0">
          <a:solidFill>
            <a:srgbClr val="000000"/>
          </a:solidFill>
          <a:uFillTx/>
          <a:latin typeface="Comic Sans MS" pitchFamily="18"/>
          <a:ea typeface="Microsoft YaHei" pitchFamily="2"/>
          <a:cs typeface="Mangal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999" y="5543998"/>
            <a:ext cx="5039999" cy="100799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Романычева Н.В.,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ст.преподаватель кафедры РРМВ</a:t>
            </a:r>
          </a:p>
        </p:txBody>
      </p:sp>
      <p:sp>
        <p:nvSpPr>
          <p:cNvPr id="3" name="TextBox 2"/>
          <p:cNvSpPr/>
          <p:nvPr/>
        </p:nvSpPr>
        <p:spPr>
          <a:xfrm>
            <a:off x="1222196" y="431999"/>
            <a:ext cx="6595201" cy="215424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Mangal" pitchFamily="2"/>
              </a:rPr>
              <a:t>Эффективное взаимодействие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Mangal" pitchFamily="2"/>
              </a:rPr>
              <a:t>в педагогическом процессе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1511996" y="1655996"/>
            <a:ext cx="6480361" cy="3871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 anchorCtr="1"/>
          <a:lstStyle/>
          <a:p>
            <a:pPr lvl="0" algn="ctr">
              <a:spcAft>
                <a:spcPts val="1125"/>
              </a:spcAft>
            </a:pPr>
            <a:r>
              <a:rPr lang="ru-RU" sz="2800" b="1">
                <a:solidFill>
                  <a:srgbClr val="FF0000"/>
                </a:solidFill>
                <a:latin typeface="Arial" pitchFamily="18"/>
                <a:cs typeface="Times New Roman" pitchFamily="18"/>
              </a:rPr>
              <a:t>Формула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 anchorCtr="1"/>
          <a:lstStyle/>
          <a:p>
            <a:pPr lvl="0" algn="ctr">
              <a:spcAft>
                <a:spcPts val="1125"/>
              </a:spcAft>
            </a:pPr>
            <a:r>
              <a:rPr lang="ru-RU">
                <a:latin typeface="Arial" pitchFamily="18"/>
                <a:cs typeface="Times New Roman" pitchFamily="18"/>
              </a:rPr>
              <a:t>Ситуация + Я - чувство + Объяснение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1295997" y="2736003"/>
            <a:ext cx="6191996" cy="40647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82757" y="0"/>
            <a:ext cx="8229243" cy="1144801"/>
          </a:xfrm>
        </p:spPr>
        <p:txBody>
          <a:bodyPr anchorCtr="1"/>
          <a:lstStyle/>
          <a:p>
            <a:pPr lvl="0" algn="ctr"/>
            <a:r>
              <a:rPr lang="ru-RU" sz="3200" b="1">
                <a:solidFill>
                  <a:srgbClr val="FF0000"/>
                </a:solidFill>
              </a:rPr>
              <a:t>Найдите «Я-высказывание»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307073" y="1144801"/>
            <a:ext cx="8229243" cy="5119561"/>
          </a:xfrm>
        </p:spPr>
        <p:txBody>
          <a:bodyPr/>
          <a:lstStyle/>
          <a:p>
            <a:pPr lvl="0">
              <a:spcBef>
                <a:spcPts val="140"/>
              </a:spcBef>
              <a:spcAft>
                <a:spcPts val="500"/>
              </a:spcAft>
            </a:pPr>
            <a:r>
              <a:rPr lang="ru-RU" sz="2800">
                <a:latin typeface="Arial" pitchFamily="18"/>
                <a:cs typeface="Times New Roman" pitchFamily="18"/>
              </a:rPr>
              <a:t>Воспитатель уже несколько раз делала замечание Саше, чтоб не шалил за столом, а он был неосторожен и пролил суп на скатерть.</a:t>
            </a:r>
          </a:p>
          <a:p>
            <a:pPr lvl="0">
              <a:spcBef>
                <a:spcPts val="140"/>
              </a:spcBef>
              <a:spcAft>
                <a:spcPts val="500"/>
              </a:spcAft>
            </a:pPr>
            <a:endParaRPr lang="ru-RU" sz="2800">
              <a:latin typeface="Arial" pitchFamily="18"/>
              <a:cs typeface="Times New Roman" pitchFamily="18"/>
            </a:endParaRPr>
          </a:p>
          <a:p>
            <a:pPr marL="457200" lvl="0" indent="-228600">
              <a:spcBef>
                <a:spcPts val="140"/>
              </a:spcBef>
              <a:spcAft>
                <a:spcPts val="500"/>
              </a:spcAft>
            </a:pPr>
            <a:r>
              <a:rPr lang="ru-RU" sz="2800">
                <a:latin typeface="Arial" pitchFamily="18"/>
                <a:cs typeface="Times New Roman" pitchFamily="18"/>
              </a:rPr>
              <a:t>1. Сколько раз тебе говорить? Не вертись за столом.</a:t>
            </a:r>
          </a:p>
          <a:p>
            <a:pPr marL="457200" lvl="0" indent="-228600">
              <a:spcBef>
                <a:spcPts val="140"/>
              </a:spcBef>
              <a:spcAft>
                <a:spcPts val="500"/>
              </a:spcAft>
            </a:pPr>
            <a:endParaRPr lang="ru-RU" sz="2800">
              <a:latin typeface="Arial" pitchFamily="18"/>
              <a:cs typeface="Times New Roman" pitchFamily="18"/>
            </a:endParaRPr>
          </a:p>
          <a:p>
            <a:pPr marL="457200" lvl="0" indent="-228600">
              <a:spcBef>
                <a:spcPts val="140"/>
              </a:spcBef>
              <a:spcAft>
                <a:spcPts val="500"/>
              </a:spcAft>
            </a:pPr>
            <a:r>
              <a:rPr lang="ru-RU" sz="2800">
                <a:latin typeface="Arial" pitchFamily="18"/>
                <a:cs typeface="Times New Roman" pitchFamily="18"/>
              </a:rPr>
              <a:t>2. Я чувствую обиду, когда ты не слушаешь, что я говорю</a:t>
            </a:r>
          </a:p>
          <a:p>
            <a:pPr marL="457200" lvl="0" indent="-228600">
              <a:spcBef>
                <a:spcPts val="140"/>
              </a:spcBef>
              <a:spcAft>
                <a:spcPts val="500"/>
              </a:spcAft>
            </a:pPr>
            <a:endParaRPr lang="ru-RU" sz="2800">
              <a:latin typeface="Arial" pitchFamily="18"/>
              <a:cs typeface="Times New Roman" pitchFamily="18"/>
            </a:endParaRPr>
          </a:p>
          <a:p>
            <a:pPr marL="457200" lvl="0" indent="-228600">
              <a:spcBef>
                <a:spcPts val="140"/>
              </a:spcBef>
              <a:spcAft>
                <a:spcPts val="500"/>
              </a:spcAft>
            </a:pPr>
            <a:r>
              <a:rPr lang="ru-RU" sz="2800">
                <a:latin typeface="Arial" pitchFamily="18"/>
                <a:cs typeface="Times New Roman" pitchFamily="18"/>
              </a:rPr>
              <a:t>3. Я очень огорчаюсь, когда приходится повторять несколько раз одно и то же.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 anchorCtr="1"/>
          <a:lstStyle/>
          <a:p>
            <a:pPr lvl="0" algn="ctr"/>
            <a:r>
              <a:rPr lang="ru-RU" sz="2800" b="1">
                <a:solidFill>
                  <a:srgbClr val="FF0000"/>
                </a:solidFill>
              </a:rPr>
              <a:t>Ситуация 1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ru-RU">
                <a:latin typeface="Arial" pitchFamily="18"/>
                <a:cs typeface="Times New Roman" pitchFamily="18"/>
              </a:rPr>
              <a:t>У вас важный разговор с коллегой. Ребенок то и дело прерывает его (делает это часто)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1943996" y="3240002"/>
            <a:ext cx="5327998" cy="30960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 anchorCtr="1"/>
          <a:lstStyle/>
          <a:p>
            <a:pPr lvl="0" algn="ctr"/>
            <a:r>
              <a:rPr lang="ru-RU" sz="2800" b="1">
                <a:solidFill>
                  <a:srgbClr val="FF0000"/>
                </a:solidFill>
              </a:rPr>
              <a:t>Ситуация 2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ru-RU"/>
              <a:t>Коля схватил кусок хлеба со стола и начал есть, пока еще накрывали на стол.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2664003" y="3096002"/>
            <a:ext cx="5190838" cy="348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 anchorCtr="1"/>
          <a:lstStyle/>
          <a:p>
            <a:pPr lvl="0" algn="ctr"/>
            <a:r>
              <a:rPr lang="ru-RU" sz="2800" b="1">
                <a:solidFill>
                  <a:srgbClr val="FF0000"/>
                </a:solidFill>
              </a:rPr>
              <a:t>Ситуация 3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57200" y="1223997"/>
            <a:ext cx="8229243" cy="4906441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ru-RU"/>
              <a:t>Все уже одеты на прогулку, а Лена все еще сидит на банкетке совершенно не одетая, поет песни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1223997" y="2952003"/>
            <a:ext cx="6904076" cy="37774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 anchorCtr="1"/>
          <a:lstStyle/>
          <a:p>
            <a:pPr lvl="0" algn="ctr"/>
            <a:r>
              <a:rPr lang="ru-RU" sz="2800" b="1">
                <a:solidFill>
                  <a:srgbClr val="FF0000"/>
                </a:solidFill>
              </a:rPr>
              <a:t>Ситуация 4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ru-RU"/>
              <a:t>Антон и Леша бегают за Оксаной, дразнят ее и показывают языки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1295997" y="3096002"/>
            <a:ext cx="6472077" cy="37047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 anchorCtr="1">
            <a:spAutoFit/>
          </a:bodyPr>
          <a:lstStyle/>
          <a:p>
            <a:pPr lvl="0" algn="ctr"/>
            <a:r>
              <a:rPr lang="ru-RU" sz="2800" b="1">
                <a:solidFill>
                  <a:srgbClr val="FF0000"/>
                </a:solidFill>
              </a:rPr>
              <a:t>Помните о дистанции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/>
        <p:txBody>
          <a:bodyPr anchor="ctr" anchorCtr="1"/>
          <a:lstStyle/>
          <a:p>
            <a:endParaRPr lang="ru-RU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647998" y="1367997"/>
            <a:ext cx="8136002" cy="54392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 anchorCtr="1"/>
          <a:lstStyle/>
          <a:p>
            <a:pPr lvl="0" algn="ctr"/>
            <a:r>
              <a:rPr lang="ru-RU" sz="2800" b="1">
                <a:solidFill>
                  <a:srgbClr val="FF0000"/>
                </a:solidFill>
              </a:rPr>
              <a:t>И, главное, будьте позитивны!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/>
        <p:txBody>
          <a:bodyPr anchor="ctr" anchorCtr="1"/>
          <a:lstStyle/>
          <a:p>
            <a:pPr lvl="0" algn="ctr" hangingPunct="0"/>
            <a:r>
              <a:rPr lang="ru-RU">
                <a:latin typeface="Arial" pitchFamily="18"/>
              </a:rPr>
              <a:t>а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2015995" y="1700281"/>
            <a:ext cx="5543998" cy="49957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1999" y="140762"/>
            <a:ext cx="4823999" cy="2739240"/>
          </a:xfrm>
        </p:spPr>
        <p:txBody>
          <a:bodyPr/>
          <a:lstStyle/>
          <a:p>
            <a:pPr lvl="0">
              <a:lnSpc>
                <a:spcPct val="80000"/>
              </a:lnSpc>
              <a:spcBef>
                <a:spcPts val="400"/>
              </a:spcBef>
            </a:pPr>
            <a:r>
              <a:rPr lang="ru-RU" sz="2800" b="1">
                <a:solidFill>
                  <a:srgbClr val="FF0000"/>
                </a:solidFill>
              </a:rPr>
              <a:t>Потребность в любви, в нужности другому — фундаментальная человеческая потребность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791998" y="2015995"/>
            <a:ext cx="7560003" cy="4347359"/>
          </a:xfrm>
        </p:spPr>
        <p:txBody>
          <a:bodyPr/>
          <a:lstStyle/>
          <a:p>
            <a:pPr lvl="0">
              <a:spcBef>
                <a:spcPts val="400"/>
              </a:spcBef>
              <a:spcAft>
                <a:spcPts val="0"/>
              </a:spcAft>
            </a:pPr>
            <a:endParaRPr lang="ru-RU" sz="2600" b="1"/>
          </a:p>
          <a:p>
            <a:pPr lvl="0">
              <a:spcBef>
                <a:spcPts val="400"/>
              </a:spcBef>
              <a:spcAft>
                <a:spcPts val="0"/>
              </a:spcAft>
            </a:pPr>
            <a:endParaRPr lang="ru-RU" sz="2600" b="1"/>
          </a:p>
          <a:p>
            <a:pPr lvl="0">
              <a:spcBef>
                <a:spcPts val="400"/>
              </a:spcBef>
              <a:spcAft>
                <a:spcPts val="0"/>
              </a:spcAft>
            </a:pPr>
            <a:endParaRPr lang="ru-RU" sz="2600" b="1"/>
          </a:p>
          <a:p>
            <a:pPr lvl="0">
              <a:spcBef>
                <a:spcPts val="400"/>
              </a:spcBef>
              <a:spcAft>
                <a:spcPts val="0"/>
              </a:spcAft>
            </a:pPr>
            <a:r>
              <a:rPr lang="ru-RU" sz="2600" b="1"/>
              <a:t>Первый и главный принцип воспитательной работы </a:t>
            </a:r>
            <a:r>
              <a:rPr lang="ru-RU" sz="2600"/>
              <a:t>— безоценочное, безусловное принятие ребенка.</a:t>
            </a:r>
          </a:p>
          <a:p>
            <a:pPr lvl="0">
              <a:spcBef>
                <a:spcPts val="400"/>
              </a:spcBef>
              <a:spcAft>
                <a:spcPts val="0"/>
              </a:spcAft>
            </a:pPr>
            <a:r>
              <a:rPr lang="ru-RU" sz="2600"/>
              <a:t>Очень важно постоянно сообщать ребенку, что </a:t>
            </a:r>
            <a:r>
              <a:rPr lang="ru-RU" sz="2600" b="1"/>
              <a:t>он нам нужен, важен, что его существование для нас — радость.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039999" y="82798"/>
            <a:ext cx="4081680" cy="31572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8" y="223195"/>
            <a:ext cx="4607999" cy="1144801"/>
          </a:xfrm>
        </p:spPr>
        <p:txBody>
          <a:bodyPr anchorCtr="1"/>
          <a:lstStyle/>
          <a:p>
            <a:pPr lvl="0" algn="ctr"/>
            <a:r>
              <a:rPr lang="ru-RU" sz="2800" b="1">
                <a:solidFill>
                  <a:srgbClr val="FF0000"/>
                </a:solidFill>
              </a:rPr>
              <a:t>Правила взаимодействия взрослого с ребенком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8" y="1604515"/>
            <a:ext cx="7920002" cy="5069881"/>
          </a:xfrm>
        </p:spPr>
        <p:txBody>
          <a:bodyPr/>
          <a:lstStyle/>
          <a:p>
            <a:pPr lv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ct val="45000"/>
              <a:buFont typeface="StarSymbol"/>
              <a:buChar char="●"/>
            </a:pPr>
            <a:r>
              <a:rPr lang="ru-RU" sz="2800"/>
              <a:t>Не  вмешивайтесь в дело, которым занят ребенок, если он не просит помощи. Своим  невмешательством вы будете ему сообщать: «С тобой все в порядке! Ты, конечно, справишься!».</a:t>
            </a:r>
          </a:p>
          <a:p>
            <a:pPr lv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ct val="45000"/>
              <a:buFont typeface="StarSymbol"/>
              <a:buChar char="●"/>
            </a:pPr>
            <a:r>
              <a:rPr lang="ru-RU" sz="2800"/>
              <a:t>Если ребенку трудно, и он готов принять вашу помощь, обязательно помогите ему (не получается, не выходит, не знает как...). Очень хорошо начать со слов: «Давай вместе» (ЗБР Л.С.Выготский).</a:t>
            </a:r>
          </a:p>
          <a:p>
            <a:pPr lv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</a:pPr>
            <a:endParaRPr lang="ru-RU" sz="280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831640" y="105841"/>
            <a:ext cx="2957754" cy="14983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19998" y="273597"/>
            <a:ext cx="7343994" cy="1144801"/>
          </a:xfrm>
        </p:spPr>
        <p:txBody>
          <a:bodyPr anchorCtr="1"/>
          <a:lstStyle/>
          <a:p>
            <a:pPr lvl="0" algn="ctr"/>
            <a:r>
              <a:rPr lang="ru-RU" sz="2800" b="1">
                <a:solidFill>
                  <a:srgbClr val="FF0000"/>
                </a:solidFill>
              </a:rPr>
              <a:t>Меры педагогической помощи: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57200" y="1418398"/>
            <a:ext cx="8229243" cy="4712040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ru-RU"/>
              <a:t>Стимулирующая помощь</a:t>
            </a:r>
          </a:p>
          <a:p>
            <a:pPr lvl="0">
              <a:buSzPct val="45000"/>
              <a:buFont typeface="StarSymbol"/>
              <a:buChar char="●"/>
            </a:pPr>
            <a:r>
              <a:rPr lang="ru-RU"/>
              <a:t>Направляющая помощь</a:t>
            </a:r>
          </a:p>
          <a:p>
            <a:pPr lvl="0">
              <a:buSzPct val="45000"/>
              <a:buFont typeface="StarSymbol"/>
              <a:buChar char="●"/>
            </a:pPr>
            <a:r>
              <a:rPr lang="ru-RU"/>
              <a:t>Обучающая помощь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4536000" y="3528002"/>
            <a:ext cx="4607999" cy="33659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88721"/>
            <a:ext cx="8038801" cy="1144801"/>
          </a:xfrm>
        </p:spPr>
        <p:txBody>
          <a:bodyPr anchorCtr="1">
            <a:spAutoFit/>
          </a:bodyPr>
          <a:lstStyle/>
          <a:p>
            <a:pPr lvl="0" algn="ctr"/>
            <a:r>
              <a:rPr lang="ru-RU" sz="2800" b="1">
                <a:solidFill>
                  <a:srgbClr val="FF0000"/>
                </a:solidFill>
              </a:rPr>
              <a:t>Правила взаимодействия взрослого с ребенком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57200" y="1367997"/>
            <a:ext cx="8229243" cy="4525923"/>
          </a:xfrm>
        </p:spPr>
        <p:txBody>
          <a:bodyPr>
            <a:spAutoFit/>
          </a:bodyPr>
          <a:lstStyle/>
          <a:p>
            <a:pPr lvl="0">
              <a:spcBef>
                <a:spcPts val="400"/>
              </a:spcBef>
              <a:spcAft>
                <a:spcPts val="0"/>
              </a:spcAft>
              <a:buSzPct val="45000"/>
              <a:buFont typeface="StarSymbol"/>
              <a:buChar char="●"/>
            </a:pPr>
            <a:r>
              <a:rPr lang="ru-RU"/>
              <a:t>Постепенно и неуклонно снимайте с себя заботу и ответственность за личные дела детей и передавайте их им.</a:t>
            </a:r>
          </a:p>
          <a:p>
            <a:pPr lvl="0">
              <a:spcBef>
                <a:spcPts val="400"/>
              </a:spcBef>
              <a:spcAft>
                <a:spcPts val="0"/>
              </a:spcAft>
              <a:buSzPct val="45000"/>
              <a:buFont typeface="StarSymbol"/>
              <a:buChar char="●"/>
            </a:pPr>
            <a:r>
              <a:rPr lang="ru-RU"/>
              <a:t>Не делайте за ребенка то, что он может сделать САМ!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3888001" y="4320000"/>
            <a:ext cx="3965761" cy="24102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98757" y="273597"/>
            <a:ext cx="7581235" cy="1144801"/>
          </a:xfrm>
        </p:spPr>
        <p:txBody>
          <a:bodyPr anchorCtr="1"/>
          <a:lstStyle/>
          <a:p>
            <a:pPr lvl="0" algn="ctr"/>
            <a:r>
              <a:rPr lang="ru-RU" sz="2800" b="1">
                <a:solidFill>
                  <a:srgbClr val="FF0000"/>
                </a:solidFill>
              </a:rPr>
              <a:t>Научитесь слушать</a:t>
            </a:r>
          </a:p>
        </p:txBody>
      </p:sp>
      <p:graphicFrame>
        <p:nvGraphicFramePr>
          <p:cNvPr id="3" name="Диаграмма 2"/>
          <p:cNvGraphicFramePr>
            <a:graphicFrameLocks noGrp="1"/>
          </p:cNvGraphicFramePr>
          <p:nvPr>
            <p:ph type="chart" idx="4294967295"/>
          </p:nvPr>
        </p:nvGraphicFramePr>
        <p:xfrm>
          <a:off x="457200" y="1604515"/>
          <a:ext cx="8229243" cy="4525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2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71999" y="1512362"/>
            <a:ext cx="7416003" cy="5345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alphaModFix/>
            <a:lum/>
          </a:blip>
          <a:srcRect/>
          <a:stretch>
            <a:fillRect/>
          </a:stretch>
        </p:blipFill>
        <p:spPr>
          <a:xfrm>
            <a:off x="6623995" y="143999"/>
            <a:ext cx="2376004" cy="16559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-143999"/>
            <a:ext cx="8229243" cy="1144801"/>
          </a:xfrm>
        </p:spPr>
        <p:txBody>
          <a:bodyPr anchorCtr="1">
            <a:spAutoFit/>
          </a:bodyPr>
          <a:lstStyle/>
          <a:p>
            <a:pPr lvl="0" algn="ctr"/>
            <a:r>
              <a:rPr lang="ru-RU" sz="2800">
                <a:solidFill>
                  <a:srgbClr val="FF0000"/>
                </a:solidFill>
              </a:rPr>
              <a:t>Научитесь «Я-высказываниям»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215999" y="886986"/>
            <a:ext cx="8712000" cy="5858012"/>
          </a:xfrm>
        </p:spPr>
        <p:txBody>
          <a:bodyPr anchor="ctr">
            <a:spAutoFit/>
          </a:bodyPr>
          <a:lstStyle/>
          <a:p>
            <a:pPr lvl="0" algn="ctr" hangingPunct="0">
              <a:spcAft>
                <a:spcPts val="1125"/>
              </a:spcAft>
            </a:pPr>
            <a:r>
              <a:rPr lang="ru-RU" sz="2000" b="1" i="1">
                <a:latin typeface="Arial" pitchFamily="18"/>
                <a:cs typeface="Times New Roman" pitchFamily="18"/>
              </a:rPr>
              <a:t>«Ты - высказывание»</a:t>
            </a:r>
            <a:r>
              <a:rPr lang="ru-RU" sz="2000" b="1">
                <a:latin typeface="Arial" pitchFamily="18"/>
                <a:cs typeface="Times New Roman" pitchFamily="18"/>
              </a:rPr>
              <a:t>  /  «Я - высказывание»</a:t>
            </a:r>
          </a:p>
          <a:p>
            <a:pPr lvl="0" hangingPunct="0">
              <a:spcAft>
                <a:spcPts val="1125"/>
              </a:spcAft>
            </a:pPr>
            <a:r>
              <a:rPr lang="ru-RU" sz="2000">
                <a:latin typeface="Arial" pitchFamily="18"/>
                <a:cs typeface="Times New Roman" pitchFamily="18"/>
              </a:rPr>
              <a:t>*</a:t>
            </a:r>
            <a:r>
              <a:rPr lang="ru-RU" i="1">
                <a:latin typeface="Arial" pitchFamily="18"/>
                <a:cs typeface="Times New Roman" pitchFamily="18"/>
              </a:rPr>
              <a:t>  </a:t>
            </a:r>
            <a:r>
              <a:rPr lang="ru-RU" sz="2000" b="1" i="1">
                <a:solidFill>
                  <a:srgbClr val="CC0000"/>
                </a:solidFill>
                <a:latin typeface="Arial" pitchFamily="18"/>
                <a:cs typeface="Times New Roman" pitchFamily="18"/>
              </a:rPr>
              <a:t>Ты никогда меня не слушаешь!</a:t>
            </a:r>
            <a:r>
              <a:rPr lang="ru-RU" sz="2000" b="1">
                <a:latin typeface="Arial" pitchFamily="18"/>
                <a:cs typeface="Times New Roman" pitchFamily="18"/>
              </a:rPr>
              <a:t> </a:t>
            </a:r>
            <a:r>
              <a:rPr lang="ru-RU" sz="2000">
                <a:latin typeface="Arial" pitchFamily="18"/>
                <a:cs typeface="Times New Roman" pitchFamily="18"/>
              </a:rPr>
              <a:t> / Когда я вижу, что ты не слушаешь меня, мне неприятно, ведь я говорю достаточно важные вещи. Пожалуйста, будь внимательнее к тому, что я говорю.</a:t>
            </a:r>
          </a:p>
          <a:p>
            <a:pPr lvl="0" hangingPunct="0">
              <a:spcAft>
                <a:spcPts val="1125"/>
              </a:spcAft>
            </a:pPr>
            <a:r>
              <a:rPr lang="ru-RU" sz="2000">
                <a:latin typeface="Arial" pitchFamily="18"/>
                <a:cs typeface="Times New Roman" pitchFamily="18"/>
              </a:rPr>
              <a:t>*</a:t>
            </a:r>
            <a:r>
              <a:rPr lang="ru-RU" sz="2000" i="1">
                <a:latin typeface="Arial" pitchFamily="18"/>
                <a:cs typeface="Times New Roman" pitchFamily="18"/>
              </a:rPr>
              <a:t>  </a:t>
            </a:r>
            <a:r>
              <a:rPr lang="ru-RU" sz="2000" b="1" i="1">
                <a:solidFill>
                  <a:srgbClr val="990000"/>
                </a:solidFill>
                <a:latin typeface="Arial" pitchFamily="18"/>
                <a:cs typeface="Times New Roman" pitchFamily="18"/>
              </a:rPr>
              <a:t>Что ты все время разговариваешь параллельносо мной?</a:t>
            </a:r>
            <a:r>
              <a:rPr lang="ru-RU" sz="2000">
                <a:latin typeface="Arial" pitchFamily="18"/>
                <a:cs typeface="Times New Roman" pitchFamily="18"/>
              </a:rPr>
              <a:t>  / Мне сложно говорить, когда кто-то еще разговаривает одновременно со мной. Если у тебя есть вопрос — задай его. Возможно, если ты внимательно послушаешь меня, то потом у тебя возникнет меньше вопросов.</a:t>
            </a:r>
          </a:p>
          <a:p>
            <a:pPr lvl="0" hangingPunct="0">
              <a:spcAft>
                <a:spcPts val="1125"/>
              </a:spcAft>
            </a:pPr>
            <a:r>
              <a:rPr lang="ru-RU" sz="2000">
                <a:latin typeface="Arial" pitchFamily="18"/>
                <a:cs typeface="Times New Roman" pitchFamily="18"/>
              </a:rPr>
              <a:t>* </a:t>
            </a:r>
            <a:r>
              <a:rPr lang="ru-RU" sz="2000" b="1">
                <a:latin typeface="Arial" pitchFamily="18"/>
                <a:cs typeface="Times New Roman" pitchFamily="18"/>
              </a:rPr>
              <a:t> </a:t>
            </a:r>
            <a:r>
              <a:rPr lang="ru-RU" sz="2000" b="1" i="1">
                <a:solidFill>
                  <a:srgbClr val="990000"/>
                </a:solidFill>
                <a:latin typeface="Arial" pitchFamily="18"/>
                <a:cs typeface="Times New Roman" pitchFamily="18"/>
              </a:rPr>
              <a:t>Ты всегда ужасно себя ведешь!</a:t>
            </a:r>
            <a:r>
              <a:rPr lang="ru-RU" sz="2000">
                <a:solidFill>
                  <a:srgbClr val="990000"/>
                </a:solidFill>
                <a:latin typeface="Arial" pitchFamily="18"/>
                <a:cs typeface="Times New Roman" pitchFamily="18"/>
              </a:rPr>
              <a:t>  </a:t>
            </a:r>
            <a:r>
              <a:rPr lang="ru-RU" sz="2000">
                <a:latin typeface="Arial" pitchFamily="18"/>
                <a:cs typeface="Times New Roman" pitchFamily="18"/>
              </a:rPr>
              <a:t>/ В данной ситуации ты вел себя некрасиво. Меня обижает такое поведение. Ты умеешь быть другим, поэтому, пожалуйста, в следующий раз будь более сдержан.</a:t>
            </a:r>
          </a:p>
          <a:p>
            <a:pPr lvl="0" hangingPunct="0">
              <a:spcAft>
                <a:spcPts val="1125"/>
              </a:spcAft>
            </a:pPr>
            <a:r>
              <a:rPr lang="ru-RU" sz="2000">
                <a:latin typeface="Arial" pitchFamily="18"/>
                <a:cs typeface="Times New Roman" pitchFamily="18"/>
              </a:rPr>
              <a:t>*  </a:t>
            </a:r>
            <a:r>
              <a:rPr lang="ru-RU" sz="2000" b="1" i="1">
                <a:solidFill>
                  <a:srgbClr val="990000"/>
                </a:solidFill>
                <a:latin typeface="Arial" pitchFamily="18"/>
                <a:cs typeface="Times New Roman" pitchFamily="18"/>
              </a:rPr>
              <a:t>Ты всегда без спросу берешь книги со стола!</a:t>
            </a:r>
            <a:r>
              <a:rPr lang="ru-RU" sz="2000" b="1">
                <a:solidFill>
                  <a:srgbClr val="990000"/>
                </a:solidFill>
                <a:latin typeface="Arial" pitchFamily="18"/>
                <a:cs typeface="Times New Roman" pitchFamily="18"/>
              </a:rPr>
              <a:t> </a:t>
            </a:r>
            <a:r>
              <a:rPr lang="ru-RU" sz="2000">
                <a:latin typeface="Arial" pitchFamily="18"/>
                <a:cs typeface="Times New Roman" pitchFamily="18"/>
              </a:rPr>
              <a:t> / Когда с моего стола без спросу берут вещи, в частности книги, мне неприятно. Возможно, я хочу с ним поработать в ближайшее время. Поэтому я не против, чтобы ты брал книгу, но</a:t>
            </a:r>
            <a:r>
              <a:rPr lang="ru-RU">
                <a:latin typeface="Arial" pitchFamily="18"/>
                <a:cs typeface="Times New Roman" pitchFamily="18"/>
              </a:rPr>
              <a:t> </a:t>
            </a:r>
            <a:r>
              <a:rPr lang="ru-RU" sz="2000">
                <a:latin typeface="Arial" pitchFamily="18"/>
                <a:cs typeface="Times New Roman" pitchFamily="18"/>
              </a:rPr>
              <a:t>предварительно спроси меня, можно ли это сделать.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143999" y="0"/>
            <a:ext cx="9000000" cy="1144801"/>
          </a:xfrm>
        </p:spPr>
        <p:txBody>
          <a:bodyPr anchorCtr="1"/>
          <a:lstStyle/>
          <a:p>
            <a:pPr lvl="0" algn="ctr">
              <a:spcBef>
                <a:spcPts val="140"/>
              </a:spcBef>
              <a:spcAft>
                <a:spcPts val="500"/>
              </a:spcAft>
            </a:pPr>
            <a:r>
              <a:rPr lang="ru-RU" sz="2800" b="1">
                <a:solidFill>
                  <a:srgbClr val="FF0000"/>
                </a:solidFill>
                <a:latin typeface="Arial" pitchFamily="18"/>
                <a:cs typeface="Times New Roman" pitchFamily="18"/>
              </a:rPr>
              <a:t>«</a:t>
            </a:r>
            <a:r>
              <a:rPr lang="ru-RU" sz="2800" b="1">
                <a:solidFill>
                  <a:srgbClr val="CC0000"/>
                </a:solidFill>
                <a:latin typeface="Arial" pitchFamily="18"/>
                <a:cs typeface="Times New Roman" pitchFamily="18"/>
              </a:rPr>
              <a:t>Я-высказывания</a:t>
            </a:r>
            <a:r>
              <a:rPr lang="ru-RU" sz="2800" b="1">
                <a:solidFill>
                  <a:srgbClr val="FF0000"/>
                </a:solidFill>
                <a:latin typeface="Arial" pitchFamily="18"/>
                <a:cs typeface="Times New Roman" pitchFamily="18"/>
              </a:rPr>
              <a:t>» нужно строить по такой форме: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457200" y="1021320"/>
            <a:ext cx="8229243" cy="5693401"/>
          </a:xfrm>
        </p:spPr>
        <p:txBody>
          <a:bodyPr anchor="ctr"/>
          <a:lstStyle/>
          <a:p>
            <a:pPr lvl="0" hangingPunct="0">
              <a:spcAft>
                <a:spcPts val="500"/>
              </a:spcAft>
            </a:pPr>
            <a:r>
              <a:rPr lang="ru-RU" sz="2800" b="1">
                <a:latin typeface="Arial" pitchFamily="18"/>
                <a:cs typeface="Times New Roman" pitchFamily="18"/>
              </a:rPr>
              <a:t>1. Точное название своего чувства в этой ситуации.</a:t>
            </a:r>
          </a:p>
          <a:p>
            <a:pPr marL="647642" lvl="0" hangingPunct="0">
              <a:spcBef>
                <a:spcPts val="140"/>
              </a:spcBef>
              <a:spcAft>
                <a:spcPts val="500"/>
              </a:spcAft>
            </a:pPr>
            <a:r>
              <a:rPr lang="ru-RU" sz="2800">
                <a:latin typeface="Arial" pitchFamily="18"/>
                <a:cs typeface="Times New Roman" pitchFamily="18"/>
              </a:rPr>
              <a:t>Я чувствую (обиду, раздражение, злость, разочарование, недоумение, беспокойство, беспомощность)…</a:t>
            </a:r>
          </a:p>
          <a:p>
            <a:pPr marL="647642" lvl="0" hangingPunct="0">
              <a:spcBef>
                <a:spcPts val="140"/>
              </a:spcBef>
              <a:spcAft>
                <a:spcPts val="500"/>
              </a:spcAft>
            </a:pPr>
            <a:r>
              <a:rPr lang="ru-RU" sz="2800">
                <a:latin typeface="Arial" pitchFamily="18"/>
                <a:cs typeface="Times New Roman" pitchFamily="18"/>
              </a:rPr>
              <a:t>Я не знаю, как реагировать…</a:t>
            </a:r>
          </a:p>
          <a:p>
            <a:pPr marL="647642" lvl="0" hangingPunct="0">
              <a:spcBef>
                <a:spcPts val="140"/>
              </a:spcBef>
              <a:spcAft>
                <a:spcPts val="500"/>
              </a:spcAft>
            </a:pPr>
            <a:r>
              <a:rPr lang="ru-RU" sz="2800">
                <a:latin typeface="Arial" pitchFamily="18"/>
                <a:cs typeface="Times New Roman" pitchFamily="18"/>
              </a:rPr>
              <a:t>У меня возникает проблема…</a:t>
            </a:r>
          </a:p>
          <a:p>
            <a:pPr lvl="0" hangingPunct="0">
              <a:spcAft>
                <a:spcPts val="500"/>
              </a:spcAft>
            </a:pPr>
            <a:r>
              <a:rPr lang="ru-RU" sz="2800" b="1">
                <a:latin typeface="Arial" pitchFamily="18"/>
                <a:cs typeface="Times New Roman" pitchFamily="18"/>
              </a:rPr>
              <a:t>2. Описание ситуации, вызвавшей напряжение</a:t>
            </a:r>
          </a:p>
          <a:p>
            <a:pPr marL="647642" lvl="0" hangingPunct="0">
              <a:spcBef>
                <a:spcPts val="140"/>
              </a:spcBef>
              <a:spcAft>
                <a:spcPts val="500"/>
              </a:spcAft>
            </a:pPr>
            <a:r>
              <a:rPr lang="ru-RU" sz="2800">
                <a:latin typeface="Arial" pitchFamily="18"/>
                <a:cs typeface="Times New Roman" pitchFamily="18"/>
              </a:rPr>
              <a:t>Когда я вижу, что…</a:t>
            </a:r>
          </a:p>
          <a:p>
            <a:pPr marL="647642" lvl="0" hangingPunct="0">
              <a:spcBef>
                <a:spcPts val="140"/>
              </a:spcBef>
              <a:spcAft>
                <a:spcPts val="500"/>
              </a:spcAft>
            </a:pPr>
            <a:r>
              <a:rPr lang="ru-RU" sz="2800">
                <a:latin typeface="Arial" pitchFamily="18"/>
                <a:cs typeface="Times New Roman" pitchFamily="18"/>
              </a:rPr>
              <a:t>Когда это происходит…</a:t>
            </a:r>
          </a:p>
          <a:p>
            <a:pPr lvl="0" hangingPunct="0">
              <a:spcAft>
                <a:spcPts val="500"/>
              </a:spcAft>
            </a:pPr>
            <a:r>
              <a:rPr lang="ru-RU" sz="2800" b="1">
                <a:latin typeface="Arial" pitchFamily="18"/>
                <a:cs typeface="Times New Roman" pitchFamily="18"/>
              </a:rPr>
              <a:t>3. Название причин</a:t>
            </a:r>
          </a:p>
          <a:p>
            <a:pPr marL="647642" lvl="0" hangingPunct="0">
              <a:spcBef>
                <a:spcPts val="140"/>
              </a:spcBef>
              <a:spcAft>
                <a:spcPts val="500"/>
              </a:spcAft>
            </a:pPr>
            <a:r>
              <a:rPr lang="ru-RU" sz="2800">
                <a:latin typeface="Arial" pitchFamily="18"/>
                <a:cs typeface="Times New Roman" pitchFamily="18"/>
              </a:rPr>
              <a:t>Потому что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3597"/>
            <a:ext cx="8229243" cy="662400"/>
          </a:xfrm>
        </p:spPr>
        <p:txBody>
          <a:bodyPr anchorCtr="1"/>
          <a:lstStyle/>
          <a:p>
            <a:pPr lvl="0" algn="ctr">
              <a:spcAft>
                <a:spcPts val="1125"/>
              </a:spcAft>
            </a:pPr>
            <a:r>
              <a:rPr lang="ru-RU" sz="2800" b="1">
                <a:solidFill>
                  <a:srgbClr val="FF0000"/>
                </a:solidFill>
                <a:latin typeface="Arial" pitchFamily="18"/>
                <a:cs typeface="Times New Roman" pitchFamily="18"/>
              </a:rPr>
              <a:t>Алгоритм "я-высказывания"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215999" y="1000435"/>
            <a:ext cx="8784000" cy="5857564"/>
          </a:xfrm>
        </p:spPr>
        <p:txBody>
          <a:bodyPr/>
          <a:lstStyle/>
          <a:p>
            <a:pPr lvl="0">
              <a:spcAft>
                <a:spcPts val="1125"/>
              </a:spcAft>
            </a:pPr>
            <a:r>
              <a:rPr lang="ru-RU" sz="2600">
                <a:latin typeface="Arial" pitchFamily="18"/>
                <a:cs typeface="Times New Roman" pitchFamily="18"/>
              </a:rPr>
              <a:t>1</a:t>
            </a:r>
            <a:r>
              <a:rPr lang="ru-RU" sz="2400">
                <a:latin typeface="Arial" pitchFamily="18"/>
                <a:cs typeface="Times New Roman" pitchFamily="18"/>
              </a:rPr>
              <a:t>. Объективно описать события, ситуацию без экспрессии, вызывающей напряжение («Когда я вижу, что...», «Когда это происходит...»).</a:t>
            </a:r>
          </a:p>
          <a:p>
            <a:pPr lvl="0">
              <a:spcAft>
                <a:spcPts val="1125"/>
              </a:spcAft>
            </a:pPr>
            <a:r>
              <a:rPr lang="ru-RU" sz="2400">
                <a:latin typeface="Arial" pitchFamily="18"/>
                <a:cs typeface="Times New Roman" pitchFamily="18"/>
              </a:rPr>
              <a:t>2. Описать свою эмоциональную реакцию, точно назвать свое чувство в этой ситуации («Я чувствую...», «Я огорчаюсь...», «Я не знаю, как реагировать...»).</a:t>
            </a:r>
          </a:p>
          <a:p>
            <a:pPr lvl="0">
              <a:spcAft>
                <a:spcPts val="1125"/>
              </a:spcAft>
            </a:pPr>
            <a:r>
              <a:rPr lang="ru-RU" sz="2400">
                <a:latin typeface="Arial" pitchFamily="18"/>
                <a:cs typeface="Times New Roman" pitchFamily="18"/>
              </a:rPr>
              <a:t>3. Объяснить причины этого чувства и высказать свои по желания («Потому что я не люблю…», «Мне бы хотелось...»).</a:t>
            </a:r>
          </a:p>
          <a:p>
            <a:pPr lvl="0">
              <a:spcAft>
                <a:spcPts val="1125"/>
              </a:spcAft>
            </a:pPr>
            <a:r>
              <a:rPr lang="ru-RU" sz="2400">
                <a:latin typeface="Arial" pitchFamily="18"/>
                <a:cs typeface="Times New Roman" pitchFamily="18"/>
              </a:rPr>
              <a:t>4. Представить как можно больше альтернативных вариантов («Возможно, тебе стоит поступить так...», «В следующий раз сделай...»)</a:t>
            </a:r>
          </a:p>
          <a:p>
            <a:pPr lvl="0">
              <a:spcAft>
                <a:spcPts val="1125"/>
              </a:spcAft>
            </a:pPr>
            <a:r>
              <a:rPr lang="ru-RU" sz="2400">
                <a:latin typeface="Arial" pitchFamily="18"/>
                <a:cs typeface="Times New Roman" pitchFamily="18"/>
              </a:rPr>
              <a:t>5. Дать дополнительную информацию ребенку относительно проблемы (объяснение).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555</Words>
  <Application>Microsoft Office PowerPoint</Application>
  <PresentationFormat>Экран (4:3)</PresentationFormat>
  <Paragraphs>81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Обычный</vt:lpstr>
      <vt:lpstr>Слайд 1</vt:lpstr>
      <vt:lpstr>Потребность в любви, в нужности другому — фундаментальная человеческая потребность</vt:lpstr>
      <vt:lpstr>Правила взаимодействия взрослого с ребенком</vt:lpstr>
      <vt:lpstr>Меры педагогической помощи:</vt:lpstr>
      <vt:lpstr>Правила взаимодействия взрослого с ребенком</vt:lpstr>
      <vt:lpstr>Научитесь слушать</vt:lpstr>
      <vt:lpstr>Научитесь «Я-высказываниям»</vt:lpstr>
      <vt:lpstr>«Я-высказывания» нужно строить по такой форме:</vt:lpstr>
      <vt:lpstr>Алгоритм "я-высказывания"</vt:lpstr>
      <vt:lpstr>Формула</vt:lpstr>
      <vt:lpstr>Найдите «Я-высказывание»</vt:lpstr>
      <vt:lpstr>Ситуация 1</vt:lpstr>
      <vt:lpstr>Ситуация 2</vt:lpstr>
      <vt:lpstr>Ситуация 3</vt:lpstr>
      <vt:lpstr>Ситуация 4</vt:lpstr>
      <vt:lpstr>Помните о дистанции</vt:lpstr>
      <vt:lpstr>И, главное, будьте позитивны!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Musick</dc:creator>
  <cp:lastModifiedBy>Musick</cp:lastModifiedBy>
  <cp:revision>5</cp:revision>
  <dcterms:created xsi:type="dcterms:W3CDTF">2015-12-03T06:48:54Z</dcterms:created>
  <dcterms:modified xsi:type="dcterms:W3CDTF">2015-12-03T07:27:00Z</dcterms:modified>
</cp:coreProperties>
</file>