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7"/>
  </p:notes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2556F8-F38A-42CB-9899-79797B7232C4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8E5F91-4D6A-496C-8D71-E2AB36C43E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456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8E5F91-4D6A-496C-8D71-E2AB36C43E4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09906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20CB0914-1362-4179-B702-45A25BFB7453}" type="datetimeFigureOut">
              <a:rPr lang="ru-RU" smtClean="0"/>
              <a:t>19.08.2016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C63368AB-5E50-4CAB-BDA7-BD564C1B96C3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fcior.edu.ru/" TargetMode="External"/><Relationship Id="rId2" Type="http://schemas.openxmlformats.org/officeDocument/2006/relationships/hyperlink" Target="http://school-collection.edu.ru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elw.ru/" TargetMode="External"/><Relationship Id="rId5" Type="http://schemas.openxmlformats.org/officeDocument/2006/relationships/hyperlink" Target="http://webpractice.cm.ru/" TargetMode="External"/><Relationship Id="rId4" Type="http://schemas.openxmlformats.org/officeDocument/2006/relationships/hyperlink" Target="http://www.ict.edu.ru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2"/>
            <a:ext cx="7772400" cy="1780108"/>
          </a:xfrm>
        </p:spPr>
        <p:txBody>
          <a:bodyPr>
            <a:normAutofit/>
          </a:bodyPr>
          <a:lstStyle/>
          <a:p>
            <a:r>
              <a:rPr lang="ru-RU" sz="6600" b="1" dirty="0" smtClean="0"/>
              <a:t>Классификация ЭОР</a:t>
            </a:r>
            <a:endParaRPr lang="ru-RU" sz="66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6381328"/>
            <a:ext cx="6400800" cy="304057"/>
          </a:xfrm>
        </p:spPr>
        <p:txBody>
          <a:bodyPr>
            <a:normAutofit fontScale="85000" lnSpcReduction="20000"/>
          </a:bodyPr>
          <a:lstStyle/>
          <a:p>
            <a:r>
              <a:rPr lang="ru-RU" dirty="0" err="1" smtClean="0">
                <a:solidFill>
                  <a:schemeClr val="tx1"/>
                </a:solidFill>
              </a:rPr>
              <a:t>г.Сочи</a:t>
            </a:r>
            <a:r>
              <a:rPr lang="ru-RU" dirty="0" smtClean="0">
                <a:solidFill>
                  <a:schemeClr val="tx1"/>
                </a:solidFill>
              </a:rPr>
              <a:t>, 2016 г.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4716016" y="4365104"/>
            <a:ext cx="3960440" cy="1512168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ru-RU" dirty="0" smtClean="0">
                <a:solidFill>
                  <a:schemeClr val="tx1"/>
                </a:solidFill>
              </a:rPr>
              <a:t>Подготовили: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Кудрина Е.И.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Сидоренко Т.В.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Савченков А.А.</a:t>
            </a:r>
          </a:p>
          <a:p>
            <a:pPr algn="r"/>
            <a:r>
              <a:rPr lang="ru-RU" dirty="0" err="1" smtClean="0">
                <a:solidFill>
                  <a:schemeClr val="tx1"/>
                </a:solidFill>
              </a:rPr>
              <a:t>Шамионова</a:t>
            </a:r>
            <a:r>
              <a:rPr lang="ru-RU" dirty="0" smtClean="0">
                <a:solidFill>
                  <a:schemeClr val="tx1"/>
                </a:solidFill>
              </a:rPr>
              <a:t> Т.В.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5395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348880"/>
            <a:ext cx="8640959" cy="4320480"/>
          </a:xfrm>
        </p:spPr>
        <p:txBody>
          <a:bodyPr>
            <a:normAutofit fontScale="92500" lnSpcReduction="20000"/>
          </a:bodyPr>
          <a:lstStyle/>
          <a:p>
            <a:pPr fontAlgn="base"/>
            <a:r>
              <a:rPr lang="ru-RU" dirty="0" smtClean="0"/>
              <a:t>текстовой </a:t>
            </a:r>
            <a:r>
              <a:rPr lang="ru-RU" dirty="0"/>
              <a:t>- электронное издание, содержащее преимущественно текстовую </a:t>
            </a:r>
            <a:r>
              <a:rPr lang="ru-RU" dirty="0" smtClean="0"/>
              <a:t>информацию;</a:t>
            </a:r>
            <a:endParaRPr lang="ru-RU" dirty="0"/>
          </a:p>
          <a:p>
            <a:pPr fontAlgn="base"/>
            <a:r>
              <a:rPr lang="ru-RU" dirty="0"/>
              <a:t>графический - электронное издание, содержащее преимущественно графические сущности, представленные в форме, допускающей просмотр и печатное </a:t>
            </a:r>
            <a:r>
              <a:rPr lang="ru-RU" dirty="0" smtClean="0"/>
              <a:t>воспроизведение;</a:t>
            </a:r>
            <a:endParaRPr lang="ru-RU" dirty="0"/>
          </a:p>
          <a:p>
            <a:pPr fontAlgn="base"/>
            <a:r>
              <a:rPr lang="ru-RU" dirty="0"/>
              <a:t>звуковой - электронное издание, содержащее цифровое представление звуковой информации в форме, допускающей ее </a:t>
            </a:r>
            <a:r>
              <a:rPr lang="ru-RU" dirty="0" smtClean="0"/>
              <a:t>прослушивание;</a:t>
            </a:r>
            <a:endParaRPr lang="ru-RU" dirty="0"/>
          </a:p>
          <a:p>
            <a:pPr fontAlgn="base"/>
            <a:r>
              <a:rPr lang="ru-RU" dirty="0"/>
              <a:t>программный - автономный программный продукт, представляющий собой публикацию текста в некоторой автономной программной среде;</a:t>
            </a:r>
          </a:p>
          <a:p>
            <a:pPr fontAlgn="base"/>
            <a:r>
              <a:rPr lang="ru-RU" dirty="0"/>
              <a:t>мультимедийный - электронное издание, в котором информация различной природы присутствует </a:t>
            </a:r>
            <a:r>
              <a:rPr lang="ru-RU" dirty="0" smtClean="0"/>
              <a:t>взаимосвязано </a:t>
            </a:r>
            <a:r>
              <a:rPr lang="ru-RU" dirty="0"/>
              <a:t>для достижения заданных разработчиком дидактических целей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По формату основной информации выделяются следующие типы ЭОР: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85357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2348880"/>
            <a:ext cx="8424936" cy="4176464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локальный </a:t>
            </a:r>
            <a:r>
              <a:rPr lang="ru-RU" dirty="0"/>
              <a:t>ЭОР - электронное издание, предназначенное для локального использования и выпускающееся в виде определенного количества идентичных экземпляров (тиража) на переносимых машиночитаемых носителях;</a:t>
            </a:r>
          </a:p>
          <a:p>
            <a:pPr fontAlgn="base"/>
            <a:r>
              <a:rPr lang="ru-RU" dirty="0" err="1"/>
              <a:t>cетевой</a:t>
            </a:r>
            <a:r>
              <a:rPr lang="ru-RU" dirty="0"/>
              <a:t> ЭОР - электронное издание, доступное потенциально неограниченному кругу пользователей через Интернет или локальную сеть;</a:t>
            </a:r>
          </a:p>
          <a:p>
            <a:pPr fontAlgn="base"/>
            <a:r>
              <a:rPr lang="ru-RU" dirty="0"/>
              <a:t>ЭОР комбинированного распространения - электронное издание, которое может использоваться как в качестве локального, так и в качестве сетевого.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672" y="260648"/>
            <a:ext cx="8686800" cy="1362480"/>
          </a:xfrm>
        </p:spPr>
        <p:txBody>
          <a:bodyPr>
            <a:noAutofit/>
          </a:bodyPr>
          <a:lstStyle/>
          <a:p>
            <a:r>
              <a:rPr lang="ru-RU" b="1" dirty="0" smtClean="0"/>
              <a:t>По технологии распространения можно выделить: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35841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204864"/>
            <a:ext cx="8568952" cy="4176463"/>
          </a:xfrm>
        </p:spPr>
        <p:txBody>
          <a:bodyPr>
            <a:noAutofit/>
          </a:bodyPr>
          <a:lstStyle/>
          <a:p>
            <a:pPr fontAlgn="base"/>
            <a:r>
              <a:rPr lang="ru-RU" dirty="0" smtClean="0"/>
              <a:t>детерминированный </a:t>
            </a:r>
            <a:r>
              <a:rPr lang="ru-RU" dirty="0"/>
              <a:t>тип - электронное издание, параметры, содержание и способ взаимодействия с которым определены издателем и не могут быть изменяемы пользователем;</a:t>
            </a:r>
          </a:p>
          <a:p>
            <a:pPr fontAlgn="base"/>
            <a:r>
              <a:rPr lang="ru-RU" dirty="0"/>
              <a:t>недетерминированный тип - электронное издание, параметры, содержание и способ взаимодействия с которым прямо или косвенно устанавливаются пользователем в соответствии с его интересами и целями использования на основе информации и с помощью алгоритмов, определенных создателем (разработчиком).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1498178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По характеру взаимодействия пользователя и ЭОР можно разделить на: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203982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132856"/>
            <a:ext cx="8712968" cy="4464496"/>
          </a:xfrm>
        </p:spPr>
        <p:txBody>
          <a:bodyPr>
            <a:normAutofit lnSpcReduction="10000"/>
          </a:bodyPr>
          <a:lstStyle/>
          <a:p>
            <a:pPr fontAlgn="base"/>
            <a:r>
              <a:rPr lang="ru-RU" dirty="0" smtClean="0"/>
              <a:t>по </a:t>
            </a:r>
            <a:r>
              <a:rPr lang="ru-RU" dirty="0"/>
              <a:t>типу – компьютерный учебник</a:t>
            </a:r>
          </a:p>
          <a:p>
            <a:pPr fontAlgn="base"/>
            <a:r>
              <a:rPr lang="ru-RU" dirty="0"/>
              <a:t>по формату информации – мультимедийный</a:t>
            </a:r>
          </a:p>
          <a:p>
            <a:pPr fontAlgn="base"/>
            <a:r>
              <a:rPr lang="ru-RU" dirty="0"/>
              <a:t>по наличию печатного аналога - самостоятельное средство (нет печатного аналога)</a:t>
            </a:r>
          </a:p>
          <a:p>
            <a:pPr fontAlgn="base"/>
            <a:r>
              <a:rPr lang="ru-RU" dirty="0"/>
              <a:t>по технологии распространения – сетевой</a:t>
            </a:r>
          </a:p>
          <a:p>
            <a:pPr fontAlgn="base"/>
            <a:r>
              <a:rPr lang="ru-RU" dirty="0"/>
              <a:t>по характеру взаимодействия пользователя – детерминированный</a:t>
            </a:r>
          </a:p>
          <a:p>
            <a:pPr fontAlgn="base"/>
            <a:r>
              <a:rPr lang="ru-RU" dirty="0"/>
              <a:t>по уровню образования (аудитории) – среднее специальное</a:t>
            </a:r>
          </a:p>
          <a:p>
            <a:pPr fontAlgn="base"/>
            <a:r>
              <a:rPr lang="ru-RU" dirty="0"/>
              <a:t>по форме изложения материала – универсальное учебное издание</a:t>
            </a:r>
          </a:p>
          <a:p>
            <a:pPr fontAlgn="base"/>
            <a:r>
              <a:rPr lang="ru-RU" dirty="0" smtClean="0"/>
              <a:t>по </a:t>
            </a:r>
            <a:r>
              <a:rPr lang="ru-RU" dirty="0"/>
              <a:t>тематике – </a:t>
            </a:r>
            <a:r>
              <a:rPr lang="ru-RU" dirty="0" smtClean="0"/>
              <a:t>информатика.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/>
              <a:t>ПРИМЕР классификации ЭОР: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733298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836712"/>
            <a:ext cx="8640960" cy="583264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   Все </a:t>
            </a:r>
            <a:r>
              <a:rPr lang="ru-RU" sz="2800" dirty="0"/>
              <a:t>представленные выше виды и принципы классификации позволяют учесть те или иные характеристики и параметры ЭОР.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На </a:t>
            </a:r>
            <a:r>
              <a:rPr lang="ru-RU" sz="2800" dirty="0"/>
              <a:t>практике можно использовать и другие критерии классификации, однако, вне зависимости от назначения, методики использования или технологии реализации, основой любого дидактического средства является учебный материал изучаемой предметной области.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   Отбор </a:t>
            </a:r>
            <a:r>
              <a:rPr lang="ru-RU" sz="2800" dirty="0"/>
              <a:t>этого материала (который осуществляется исходя из дидактических задач и методических принципов) никто, кроме преподавателя, провести не может. </a:t>
            </a:r>
          </a:p>
        </p:txBody>
      </p:sp>
    </p:spTree>
    <p:extLst>
      <p:ext uri="{BB962C8B-B14F-4D97-AF65-F5344CB8AC3E}">
        <p14:creationId xmlns:p14="http://schemas.microsoft.com/office/powerpoint/2010/main" val="80647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338328"/>
            <a:ext cx="8640960" cy="1252728"/>
          </a:xfrm>
        </p:spPr>
        <p:txBody>
          <a:bodyPr>
            <a:noAutofit/>
          </a:bodyPr>
          <a:lstStyle/>
          <a:p>
            <a:r>
              <a:rPr lang="ru-RU" b="1" dirty="0"/>
              <a:t>Электронные ресурсы по </a:t>
            </a:r>
            <a:r>
              <a:rPr lang="ru-RU" b="1" dirty="0" smtClean="0"/>
              <a:t>информатике</a:t>
            </a:r>
            <a:r>
              <a:rPr lang="ru-RU" b="1" dirty="0"/>
              <a:t>: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51520" y="1916832"/>
            <a:ext cx="8784976" cy="4680520"/>
          </a:xfrm>
        </p:spPr>
        <p:txBody>
          <a:bodyPr>
            <a:noAutofit/>
          </a:bodyPr>
          <a:lstStyle/>
          <a:p>
            <a:r>
              <a:rPr lang="ru-RU" sz="2800" b="1" dirty="0"/>
              <a:t>Единая коллекция цифровых образовательных </a:t>
            </a:r>
            <a:r>
              <a:rPr lang="ru-RU" sz="2800" b="1" dirty="0" smtClean="0"/>
              <a:t>ресурсов                              </a:t>
            </a:r>
            <a:r>
              <a:rPr lang="en-US" sz="2800" dirty="0" smtClean="0">
                <a:hlinkClick r:id="rId2"/>
              </a:rPr>
              <a:t>http://school-collection.edu.ru</a:t>
            </a:r>
            <a:endParaRPr lang="ru-RU" sz="2800" dirty="0" smtClean="0"/>
          </a:p>
          <a:p>
            <a:r>
              <a:rPr lang="ru-RU" sz="2800" b="1" dirty="0"/>
              <a:t>Федеральный центр информационно-образовательных ресурсов (ФЦИОР</a:t>
            </a:r>
            <a:r>
              <a:rPr lang="ru-RU" sz="2800" b="1" dirty="0" smtClean="0"/>
              <a:t>)                                                	   					</a:t>
            </a:r>
            <a:r>
              <a:rPr lang="en-US" sz="2800" dirty="0" smtClean="0">
                <a:hlinkClick r:id="rId3"/>
              </a:rPr>
              <a:t>http</a:t>
            </a:r>
            <a:r>
              <a:rPr lang="en-US" sz="2800" dirty="0">
                <a:hlinkClick r:id="rId3"/>
              </a:rPr>
              <a:t>://</a:t>
            </a:r>
            <a:r>
              <a:rPr lang="en-US" sz="2800" dirty="0" smtClean="0">
                <a:hlinkClick r:id="rId3"/>
              </a:rPr>
              <a:t>fcior.edu.ru</a:t>
            </a:r>
            <a:endParaRPr lang="ru-RU" sz="2800" dirty="0" smtClean="0"/>
          </a:p>
          <a:p>
            <a:r>
              <a:rPr lang="ru-RU" sz="2800" b="1" dirty="0"/>
              <a:t>Портал "Информационно-коммуникационные технологии в </a:t>
            </a:r>
            <a:r>
              <a:rPr lang="ru-RU" sz="2800" b="1" dirty="0" smtClean="0"/>
              <a:t>образовании"       </a:t>
            </a:r>
            <a:r>
              <a:rPr lang="en-US" sz="2800" dirty="0" smtClean="0">
                <a:hlinkClick r:id="rId4"/>
              </a:rPr>
              <a:t>http</a:t>
            </a:r>
            <a:r>
              <a:rPr lang="en-US" sz="2800" dirty="0">
                <a:hlinkClick r:id="rId4"/>
              </a:rPr>
              <a:t>://</a:t>
            </a:r>
            <a:r>
              <a:rPr lang="en-US" sz="2800" dirty="0" smtClean="0">
                <a:hlinkClick r:id="rId4"/>
              </a:rPr>
              <a:t>www.ict.edu.ru</a:t>
            </a:r>
            <a:endParaRPr lang="ru-RU" sz="2800" dirty="0" smtClean="0"/>
          </a:p>
          <a:p>
            <a:r>
              <a:rPr lang="ru-RU" sz="2800" dirty="0" smtClean="0">
                <a:hlinkClick r:id="rId5"/>
              </a:rPr>
              <a:t> </a:t>
            </a:r>
            <a:r>
              <a:rPr lang="ru-RU" sz="2800" b="1" dirty="0"/>
              <a:t>Сетевые компьютерные практикумы по курсу «Информатика</a:t>
            </a:r>
            <a:r>
              <a:rPr lang="ru-RU" sz="2800" b="1" dirty="0" smtClean="0"/>
              <a:t>»                          </a:t>
            </a:r>
            <a:r>
              <a:rPr lang="en-US" sz="2800" dirty="0" smtClean="0">
                <a:hlinkClick r:id="rId5"/>
              </a:rPr>
              <a:t>http</a:t>
            </a:r>
            <a:r>
              <a:rPr lang="en-US" sz="2800" dirty="0">
                <a:hlinkClick r:id="rId5"/>
              </a:rPr>
              <a:t>://</a:t>
            </a:r>
            <a:r>
              <a:rPr lang="en-US" sz="2800" dirty="0" smtClean="0">
                <a:hlinkClick r:id="rId5"/>
              </a:rPr>
              <a:t>webpractice.cm.ru</a:t>
            </a:r>
            <a:endParaRPr lang="ru-RU" sz="2800" dirty="0" smtClean="0"/>
          </a:p>
          <a:p>
            <a:r>
              <a:rPr lang="en-US" sz="2800" b="1" dirty="0"/>
              <a:t>E-Learning </a:t>
            </a:r>
            <a:r>
              <a:rPr lang="ru-RU" sz="2800" b="1" smtClean="0"/>
              <a:t>Россия                                              </a:t>
            </a:r>
            <a:r>
              <a:rPr lang="en-US" sz="2800" dirty="0">
                <a:hlinkClick r:id="rId6"/>
              </a:rPr>
              <a:t>http://elw.ru</a:t>
            </a:r>
            <a:endParaRPr lang="ru-RU" sz="2800" dirty="0"/>
          </a:p>
          <a:p>
            <a:endParaRPr lang="ru-RU" sz="2800" dirty="0" smtClean="0"/>
          </a:p>
          <a:p>
            <a:endParaRPr lang="ru-RU" sz="2800" dirty="0"/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66259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24744"/>
            <a:ext cx="8424936" cy="5616624"/>
          </a:xfrm>
        </p:spPr>
        <p:txBody>
          <a:bodyPr>
            <a:normAutofit/>
          </a:bodyPr>
          <a:lstStyle/>
          <a:p>
            <a:pPr algn="just"/>
            <a:r>
              <a:rPr lang="ru-RU" sz="2800" dirty="0"/>
              <a:t>Существует много различных подходов к классификации ЭОР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    Универсальную </a:t>
            </a:r>
            <a:r>
              <a:rPr lang="ru-RU" sz="2800" dirty="0"/>
              <a:t>классификацию даже предметных образовательных областей для ЭОР определить однозначно почти невозможно. </a:t>
            </a:r>
            <a:endParaRPr lang="ru-RU" sz="2800" dirty="0" smtClean="0"/>
          </a:p>
          <a:p>
            <a:pPr marL="0" indent="0" algn="just">
              <a:buNone/>
            </a:pPr>
            <a:r>
              <a:rPr lang="ru-RU" sz="2800" dirty="0" smtClean="0"/>
              <a:t>    Это </a:t>
            </a:r>
            <a:r>
              <a:rPr lang="ru-RU" sz="2800" dirty="0"/>
              <a:t>связано, в первую очередь, с </a:t>
            </a:r>
            <a:r>
              <a:rPr lang="ru-RU" sz="2800" dirty="0" err="1"/>
              <a:t>многовариативностью</a:t>
            </a:r>
            <a:r>
              <a:rPr lang="ru-RU" sz="2800" dirty="0"/>
              <a:t> тематических направлений, охватываемых различными ЭОР</a:t>
            </a:r>
            <a:r>
              <a:rPr lang="ru-RU" sz="2800" dirty="0" smtClean="0"/>
              <a:t>.</a:t>
            </a:r>
          </a:p>
          <a:p>
            <a:pPr marL="0" indent="0" algn="just">
              <a:buNone/>
            </a:pPr>
            <a:r>
              <a:rPr lang="ru-RU" sz="2800" dirty="0" smtClean="0"/>
              <a:t>   Если </a:t>
            </a:r>
            <a:r>
              <a:rPr lang="ru-RU" sz="2800" dirty="0"/>
              <a:t>учесть, что классификация должна отражать не только тематику, но и технологию ресурса, то задача становится почти не разрешима в общем случае.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6814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76672"/>
            <a:ext cx="882047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/>
              <a:t> Прежде </a:t>
            </a:r>
            <a:r>
              <a:rPr lang="ru-RU" sz="2800" dirty="0"/>
              <a:t>чем переходить к непосредственной классификации, необходимо выделить основные параметры, характеризующие ЭОР, которые в последствие могли бы лечь в основу критериев классификации. 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smtClean="0"/>
              <a:t>С </a:t>
            </a:r>
            <a:r>
              <a:rPr lang="ru-RU" sz="2800" dirty="0"/>
              <a:t>точки зрения организации учебного процесса основными подобными параметрами являются :</a:t>
            </a:r>
          </a:p>
          <a:p>
            <a:pPr fontAlgn="base"/>
            <a:r>
              <a:rPr lang="ru-RU" sz="2800" dirty="0"/>
              <a:t>тип электронного издания (ресурса);</a:t>
            </a:r>
          </a:p>
          <a:p>
            <a:pPr fontAlgn="base"/>
            <a:r>
              <a:rPr lang="ru-RU" sz="2800" dirty="0"/>
              <a:t>предметная образовательная область;</a:t>
            </a:r>
          </a:p>
          <a:p>
            <a:pPr fontAlgn="base"/>
            <a:r>
              <a:rPr lang="ru-RU" sz="2800" dirty="0"/>
              <a:t>рекомендуемый уровень образования;</a:t>
            </a:r>
          </a:p>
          <a:p>
            <a:pPr fontAlgn="base"/>
            <a:r>
              <a:rPr lang="ru-RU" sz="2800" dirty="0"/>
              <a:t>рекомендуемая форма образовательного процесса;</a:t>
            </a:r>
          </a:p>
          <a:p>
            <a:pPr fontAlgn="base"/>
            <a:r>
              <a:rPr lang="ru-RU" sz="2800" dirty="0"/>
              <a:t>специфика аудитории.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401940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8840"/>
            <a:ext cx="7992887" cy="46085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sz="2500" dirty="0"/>
              <a:t>В силу многообразия ЭОР на практике удобно проводить классификацию по конкретному определяющему признаку, а именно:</a:t>
            </a:r>
          </a:p>
          <a:p>
            <a:pPr fontAlgn="base"/>
            <a:r>
              <a:rPr lang="ru-RU" sz="2500" dirty="0"/>
              <a:t>по типу;</a:t>
            </a:r>
          </a:p>
          <a:p>
            <a:pPr fontAlgn="base"/>
            <a:r>
              <a:rPr lang="ru-RU" sz="2500" dirty="0"/>
              <a:t>по функциональному признаку, определяющему значение и место ЭОР в учебном процессе;</a:t>
            </a:r>
          </a:p>
          <a:p>
            <a:pPr fontAlgn="base"/>
            <a:r>
              <a:rPr lang="ru-RU" sz="2500" dirty="0" smtClean="0"/>
              <a:t>по </a:t>
            </a:r>
            <a:r>
              <a:rPr lang="ru-RU" sz="2500" dirty="0"/>
              <a:t>характеру представляемой информации;</a:t>
            </a:r>
          </a:p>
          <a:p>
            <a:pPr fontAlgn="base"/>
            <a:r>
              <a:rPr lang="ru-RU" sz="2500" dirty="0"/>
              <a:t>по форме изложения;</a:t>
            </a:r>
          </a:p>
          <a:p>
            <a:pPr fontAlgn="base"/>
            <a:r>
              <a:rPr lang="ru-RU" sz="2500" dirty="0"/>
              <a:t>по целевому назначению;</a:t>
            </a:r>
          </a:p>
          <a:p>
            <a:pPr fontAlgn="base"/>
            <a:r>
              <a:rPr lang="ru-RU" sz="2500" dirty="0"/>
              <a:t>по наличию печатного эквивалента;</a:t>
            </a:r>
          </a:p>
          <a:p>
            <a:pPr fontAlgn="base"/>
            <a:r>
              <a:rPr lang="ru-RU" sz="2500" dirty="0"/>
              <a:t>по формату (природе) основной информации;</a:t>
            </a:r>
          </a:p>
          <a:p>
            <a:pPr fontAlgn="base"/>
            <a:r>
              <a:rPr lang="ru-RU" sz="2500" dirty="0"/>
              <a:t>по технологии распространения;</a:t>
            </a:r>
          </a:p>
          <a:p>
            <a:pPr fontAlgn="base"/>
            <a:r>
              <a:rPr lang="ru-RU" sz="2500" dirty="0"/>
              <a:t>по характеру взаимодействия с пользователем.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/>
              <a:t>Виды классификаций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64849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04864"/>
            <a:ext cx="7408333" cy="3450696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компьютерный </a:t>
            </a:r>
            <a:r>
              <a:rPr lang="ru-RU" dirty="0"/>
              <a:t>учебник (учебное пособие, текст лекций и т.д.);</a:t>
            </a:r>
          </a:p>
          <a:p>
            <a:pPr fontAlgn="base"/>
            <a:r>
              <a:rPr lang="ru-RU" dirty="0"/>
              <a:t>электронный справочник;</a:t>
            </a:r>
          </a:p>
          <a:p>
            <a:pPr fontAlgn="base"/>
            <a:r>
              <a:rPr lang="ru-RU" dirty="0"/>
              <a:t>компьютерный задачник;</a:t>
            </a:r>
          </a:p>
          <a:p>
            <a:pPr fontAlgn="base"/>
            <a:r>
              <a:rPr lang="ru-RU" dirty="0"/>
              <a:t>компьютерный лабораторный практикум (модели, тренажеры и т.д.);</a:t>
            </a:r>
          </a:p>
          <a:p>
            <a:pPr fontAlgn="base"/>
            <a:r>
              <a:rPr lang="ru-RU" dirty="0"/>
              <a:t>компьютерная тестирующая система.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4000" b="1" dirty="0"/>
              <a:t>По типу можно выделить следующие основные группы ЭОР:</a:t>
            </a:r>
          </a:p>
        </p:txBody>
      </p:sp>
      <p:pic>
        <p:nvPicPr>
          <p:cNvPr id="4" name="Picture 2" descr="https://im2-tub-ru.yandex.net/i?id=70bdc8e2efa6c11f2888af2b7696dc87&amp;n=33&amp;h=215&amp;w=3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7071" y="4621484"/>
            <a:ext cx="3019425" cy="2047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15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2060848"/>
            <a:ext cx="8496943" cy="4536504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программно-методические </a:t>
            </a:r>
            <a:r>
              <a:rPr lang="ru-RU" dirty="0"/>
              <a:t>(учебные планы и учебные программы);</a:t>
            </a:r>
          </a:p>
          <a:p>
            <a:pPr fontAlgn="base"/>
            <a:r>
              <a:rPr lang="ru-RU" dirty="0"/>
              <a:t>учебно-методические (методические указания, руководства, содержащие материалы по методике преподавания учебной дисциплины, изучения курса, выполнению курсовых и дипломных работ);</a:t>
            </a:r>
          </a:p>
          <a:p>
            <a:pPr fontAlgn="base"/>
            <a:r>
              <a:rPr lang="ru-RU" dirty="0"/>
              <a:t>обучающие (учебники, учебные пособия, тексты лекций, конспекты лекций);</a:t>
            </a:r>
          </a:p>
          <a:p>
            <a:pPr fontAlgn="base"/>
            <a:r>
              <a:rPr lang="ru-RU" dirty="0"/>
              <a:t>вспомогательные (компьютерные </a:t>
            </a:r>
            <a:r>
              <a:rPr lang="ru-RU" dirty="0" err="1" smtClean="0"/>
              <a:t>практи</a:t>
            </a:r>
            <a:r>
              <a:rPr lang="ru-RU" dirty="0" smtClean="0"/>
              <a:t>-</a:t>
            </a:r>
          </a:p>
          <a:p>
            <a:pPr marL="0" indent="0" fontAlgn="base">
              <a:buNone/>
            </a:pPr>
            <a:r>
              <a:rPr lang="ru-RU" dirty="0" smtClean="0"/>
              <a:t>кумы</a:t>
            </a:r>
            <a:r>
              <a:rPr lang="ru-RU" dirty="0"/>
              <a:t>, сборники задач и упражнений,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хрестоматии</a:t>
            </a:r>
            <a:r>
              <a:rPr lang="ru-RU" dirty="0"/>
              <a:t>, книги для чтения);</a:t>
            </a:r>
          </a:p>
          <a:p>
            <a:pPr fontAlgn="base"/>
            <a:r>
              <a:rPr lang="ru-RU" dirty="0"/>
              <a:t>компьютерные (тестирующие) системы и </a:t>
            </a:r>
            <a:endParaRPr lang="ru-RU" dirty="0" smtClean="0"/>
          </a:p>
          <a:p>
            <a:pPr marL="0" indent="0" fontAlgn="base">
              <a:buNone/>
            </a:pPr>
            <a:r>
              <a:rPr lang="ru-RU" dirty="0" smtClean="0"/>
              <a:t>базы </a:t>
            </a:r>
            <a:r>
              <a:rPr lang="ru-RU" dirty="0"/>
              <a:t>данных тестов.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Классификация по функциональному признаку:</a:t>
            </a:r>
            <a:endParaRPr lang="ru-RU" b="1" dirty="0"/>
          </a:p>
        </p:txBody>
      </p:sp>
      <p:pic>
        <p:nvPicPr>
          <p:cNvPr id="2050" name="Picture 2" descr="http://metodist.lbz.ru/iumk/informatics/images/v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581128"/>
            <a:ext cx="2935123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4778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7" y="2492896"/>
            <a:ext cx="7884864" cy="388843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dirty="0" smtClean="0"/>
              <a:t>конвекционные </a:t>
            </a:r>
            <a:r>
              <a:rPr lang="ru-RU" dirty="0"/>
              <a:t>учебные издания, которые реализует информационную функцию обучения;</a:t>
            </a:r>
          </a:p>
          <a:p>
            <a:pPr fontAlgn="base"/>
            <a:r>
              <a:rPr lang="ru-RU" dirty="0"/>
              <a:t>программированные учебные издания, которые по существу и представляют собой в этой классификации электронные издания;</a:t>
            </a:r>
          </a:p>
          <a:p>
            <a:pPr fontAlgn="base"/>
            <a:r>
              <a:rPr lang="ru-RU" dirty="0"/>
              <a:t>проблемные учебные издания, которые базируются на теории проблемного обучения и направлено на развитие логического мышления;</a:t>
            </a:r>
          </a:p>
          <a:p>
            <a:pPr fontAlgn="base"/>
            <a:r>
              <a:rPr lang="ru-RU" dirty="0"/>
              <a:t>комбинированные, или универсальные учебные издания, которые содержат отдельные элементы перечисленных моделей.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4312"/>
            <a:ext cx="8229600" cy="1578504"/>
          </a:xfrm>
        </p:spPr>
        <p:txBody>
          <a:bodyPr>
            <a:noAutofit/>
          </a:bodyPr>
          <a:lstStyle/>
          <a:p>
            <a:r>
              <a:rPr lang="ru-RU" sz="3600" b="1" dirty="0"/>
              <a:t>П</a:t>
            </a:r>
            <a:r>
              <a:rPr lang="ru-RU" sz="3600" b="1" dirty="0" smtClean="0"/>
              <a:t>о </a:t>
            </a:r>
            <a:r>
              <a:rPr lang="ru-RU" sz="3600" b="1" dirty="0" smtClean="0"/>
              <a:t> форме изложения материала учебные издания могут быть разделены на следующие группы: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644095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492896"/>
            <a:ext cx="7408333" cy="3450696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общее </a:t>
            </a:r>
            <a:r>
              <a:rPr lang="ru-RU" dirty="0"/>
              <a:t>среднее;</a:t>
            </a:r>
          </a:p>
          <a:p>
            <a:pPr fontAlgn="base"/>
            <a:r>
              <a:rPr lang="ru-RU" dirty="0"/>
              <a:t>среднее специальное;</a:t>
            </a:r>
          </a:p>
          <a:p>
            <a:pPr fontAlgn="base"/>
            <a:r>
              <a:rPr lang="ru-RU" dirty="0"/>
              <a:t>высшее (с разделением по уровням - бакалавр, специалист, магистр);</a:t>
            </a:r>
          </a:p>
          <a:p>
            <a:pPr fontAlgn="base"/>
            <a:r>
              <a:rPr lang="ru-RU" dirty="0"/>
              <a:t>специалисты (для дополнительного образования).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b="1" dirty="0" smtClean="0"/>
              <a:t>ЭОР могут быть разделены на группы по уровню образования: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3602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3805883"/>
          </a:xfrm>
        </p:spPr>
        <p:txBody>
          <a:bodyPr>
            <a:normAutofit/>
          </a:bodyPr>
          <a:lstStyle/>
          <a:p>
            <a:pPr fontAlgn="base"/>
            <a:r>
              <a:rPr lang="ru-RU" dirty="0" smtClean="0"/>
              <a:t>электронный </a:t>
            </a:r>
            <a:r>
              <a:rPr lang="ru-RU" dirty="0"/>
              <a:t>аналог печатного учебного издания - электронное средство учебного назначения, в основном воспроизводящее соответствующее печатное издание (расположение текста на страницах, иллюстрации, ссылки, примечания и т.п.);</a:t>
            </a:r>
          </a:p>
          <a:p>
            <a:pPr fontAlgn="base"/>
            <a:r>
              <a:rPr lang="ru-RU" dirty="0"/>
              <a:t>самостоятельное электронное средство учебного назначения - электронное издание, не имеющее печатных аналогов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По наличию печатного эквивалента выделяются две группы электронных средств учебного назначения: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09820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47</TotalTime>
  <Words>887</Words>
  <Application>Microsoft Office PowerPoint</Application>
  <PresentationFormat>Экран (4:3)</PresentationFormat>
  <Paragraphs>90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Волна</vt:lpstr>
      <vt:lpstr>Классификация ЭОР</vt:lpstr>
      <vt:lpstr>Презентация PowerPoint</vt:lpstr>
      <vt:lpstr>Презентация PowerPoint</vt:lpstr>
      <vt:lpstr>Виды классификаций</vt:lpstr>
      <vt:lpstr>По типу можно выделить следующие основные группы ЭОР:</vt:lpstr>
      <vt:lpstr>Классификация по функциональному признаку:</vt:lpstr>
      <vt:lpstr>По  форме изложения материала учебные издания могут быть разделены на следующие группы:</vt:lpstr>
      <vt:lpstr>ЭОР могут быть разделены на группы по уровню образования:</vt:lpstr>
      <vt:lpstr>По наличию печатного эквивалента выделяются две группы электронных средств учебного назначения:</vt:lpstr>
      <vt:lpstr>По формату основной информации выделяются следующие типы ЭОР:</vt:lpstr>
      <vt:lpstr>По технологии распространения можно выделить:</vt:lpstr>
      <vt:lpstr>По характеру взаимодействия пользователя и ЭОР можно разделить на:</vt:lpstr>
      <vt:lpstr>ПРИМЕР классификации ЭОР:</vt:lpstr>
      <vt:lpstr>Презентация PowerPoint</vt:lpstr>
      <vt:lpstr>Электронные ресурсы по информатике: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СЦРО</dc:creator>
  <cp:lastModifiedBy>СЦРО</cp:lastModifiedBy>
  <cp:revision>7</cp:revision>
  <dcterms:created xsi:type="dcterms:W3CDTF">2016-08-19T06:42:52Z</dcterms:created>
  <dcterms:modified xsi:type="dcterms:W3CDTF">2016-08-19T07:30:23Z</dcterms:modified>
</cp:coreProperties>
</file>