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7"/>
  </p:notesMasterIdLst>
  <p:handoutMasterIdLst>
    <p:handoutMasterId r:id="rId28"/>
  </p:handoutMasterIdLst>
  <p:sldIdLst>
    <p:sldId id="298" r:id="rId3"/>
    <p:sldId id="366" r:id="rId4"/>
    <p:sldId id="393" r:id="rId5"/>
    <p:sldId id="396" r:id="rId6"/>
    <p:sldId id="392" r:id="rId7"/>
    <p:sldId id="418" r:id="rId8"/>
    <p:sldId id="395" r:id="rId9"/>
    <p:sldId id="420" r:id="rId10"/>
    <p:sldId id="422" r:id="rId11"/>
    <p:sldId id="427" r:id="rId12"/>
    <p:sldId id="431" r:id="rId13"/>
    <p:sldId id="398" r:id="rId14"/>
    <p:sldId id="404" r:id="rId15"/>
    <p:sldId id="405" r:id="rId16"/>
    <p:sldId id="406" r:id="rId17"/>
    <p:sldId id="426" r:id="rId18"/>
    <p:sldId id="432" r:id="rId19"/>
    <p:sldId id="433" r:id="rId20"/>
    <p:sldId id="408" r:id="rId21"/>
    <p:sldId id="430" r:id="rId22"/>
    <p:sldId id="410" r:id="rId23"/>
    <p:sldId id="411" r:id="rId24"/>
    <p:sldId id="388" r:id="rId25"/>
    <p:sldId id="424" r:id="rId2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0FFD"/>
    <a:srgbClr val="1F07D3"/>
    <a:srgbClr val="99CC00"/>
    <a:srgbClr val="CCECFF"/>
    <a:srgbClr val="9BFFFF"/>
    <a:srgbClr val="3333FF"/>
    <a:srgbClr val="00CBE6"/>
    <a:srgbClr val="088DC8"/>
    <a:srgbClr val="00CCFF"/>
    <a:srgbClr val="1AB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971" autoAdjust="0"/>
  </p:normalViewPr>
  <p:slideViewPr>
    <p:cSldViewPr>
      <p:cViewPr varScale="1">
        <p:scale>
          <a:sx n="83" d="100"/>
          <a:sy n="83" d="100"/>
        </p:scale>
        <p:origin x="102" y="54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>
        <p:scale>
          <a:sx n="154" d="100"/>
          <a:sy n="154" d="100"/>
        </p:scale>
        <p:origin x="-2382" y="19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ysClr val="windowText" lastClr="000000"/>
                </a:solidFill>
              </a:rPr>
              <a:t>Количество мероприятий для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социальных партнеров, родителей, обучающихся</a:t>
            </a:r>
            <a:endParaRPr lang="ru-RU" sz="16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Социальные партнеры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Лист1!$B$3:$E$3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C7-4CE0-8A86-D2519B742BAB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Родители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Лист1!$B$3:$E$3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C7-4CE0-8A86-D2519B742BAB}"/>
            </c:ext>
          </c:extLst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Обучающиеся</c:v>
                </c:pt>
              </c:strCache>
            </c:strRef>
          </c:tx>
          <c:spPr>
            <a:solidFill>
              <a:srgbClr val="669900"/>
            </a:solidFill>
            <a:ln>
              <a:noFill/>
            </a:ln>
            <a:effectLst/>
          </c:spPr>
          <c:invertIfNegative val="0"/>
          <c:cat>
            <c:numRef>
              <c:f>Лист1!$B$3:$E$3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Лист1!$B$6:$E$6</c:f>
              <c:numCache>
                <c:formatCode>General</c:formatCode>
                <c:ptCount val="4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C7-4CE0-8A86-D2519B742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01232"/>
        <c:axId val="147701624"/>
      </c:barChart>
      <c:catAx>
        <c:axId val="14770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701624"/>
        <c:crosses val="autoZero"/>
        <c:auto val="1"/>
        <c:lblAlgn val="ctr"/>
        <c:lblOffset val="100"/>
        <c:noMultiLvlLbl val="0"/>
      </c:catAx>
      <c:valAx>
        <c:axId val="147701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70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ysClr val="windowText" lastClr="000000"/>
                </a:solidFill>
              </a:rPr>
              <a:t>Удовлетворенность социума уровнем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воспитательных </a:t>
            </a:r>
            <a:r>
              <a:rPr lang="ru-RU" sz="1600" dirty="0">
                <a:solidFill>
                  <a:sysClr val="windowText" lastClr="000000"/>
                </a:solidFill>
              </a:rPr>
              <a:t>мероприятий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Лист1!$G$4</c:f>
              <c:strCache>
                <c:ptCount val="1"/>
                <c:pt idx="0">
                  <c:v>Социальные партнеры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Лист1!$H$3:$K$3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Лист1!$H$4:$K$4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50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0-499E-A60F-6167E88CF401}"/>
            </c:ext>
          </c:extLst>
        </c:ser>
        <c:ser>
          <c:idx val="1"/>
          <c:order val="1"/>
          <c:tx>
            <c:strRef>
              <c:f>Лист1!$G$5</c:f>
              <c:strCache>
                <c:ptCount val="1"/>
                <c:pt idx="0">
                  <c:v>Родители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Лист1!$H$3:$K$3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Лист1!$H$5:$K$5</c:f>
              <c:numCache>
                <c:formatCode>General</c:formatCode>
                <c:ptCount val="4"/>
                <c:pt idx="0">
                  <c:v>30</c:v>
                </c:pt>
                <c:pt idx="1">
                  <c:v>45</c:v>
                </c:pt>
                <c:pt idx="2">
                  <c:v>55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20-499E-A60F-6167E88CF401}"/>
            </c:ext>
          </c:extLst>
        </c:ser>
        <c:ser>
          <c:idx val="2"/>
          <c:order val="2"/>
          <c:tx>
            <c:strRef>
              <c:f>Лист1!$G$6</c:f>
              <c:strCache>
                <c:ptCount val="1"/>
                <c:pt idx="0">
                  <c:v>Обучающиеся</c:v>
                </c:pt>
              </c:strCache>
            </c:strRef>
          </c:tx>
          <c:spPr>
            <a:solidFill>
              <a:srgbClr val="669900"/>
            </a:solidFill>
            <a:ln>
              <a:noFill/>
            </a:ln>
            <a:effectLst/>
          </c:spPr>
          <c:invertIfNegative val="0"/>
          <c:cat>
            <c:numRef>
              <c:f>Лист1!$H$3:$K$3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Лист1!$H$6:$K$6</c:f>
              <c:numCache>
                <c:formatCode>General</c:formatCode>
                <c:ptCount val="4"/>
                <c:pt idx="0">
                  <c:v>35</c:v>
                </c:pt>
                <c:pt idx="1">
                  <c:v>50</c:v>
                </c:pt>
                <c:pt idx="2">
                  <c:v>60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20-499E-A60F-6167E88CF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02016"/>
        <c:axId val="147702408"/>
      </c:barChart>
      <c:catAx>
        <c:axId val="14770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702408"/>
        <c:crosses val="autoZero"/>
        <c:auto val="1"/>
        <c:lblAlgn val="ctr"/>
        <c:lblOffset val="100"/>
        <c:noMultiLvlLbl val="0"/>
      </c:catAx>
      <c:valAx>
        <c:axId val="14770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70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ysClr val="windowText" lastClr="000000"/>
                </a:solidFill>
              </a:rPr>
              <a:t>Мониторинг активности</a:t>
            </a:r>
            <a:r>
              <a:rPr lang="ru-RU" sz="1600" baseline="0" dirty="0">
                <a:solidFill>
                  <a:sysClr val="windowText" lastClr="000000"/>
                </a:solidFill>
              </a:rPr>
              <a:t> участников образовательных отношений в комплексе воспитательных мероприятий</a:t>
            </a:r>
            <a:endParaRPr lang="ru-RU" sz="16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3888387401399843"/>
          <c:y val="1.81943080468267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/>
          </c:spPr>
          <c:invertIfNegative val="0"/>
          <c:cat>
            <c:numRef>
              <c:f>Лист1!$B$27:$E$27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Лист1!$B$28:$E$28</c:f>
              <c:numCache>
                <c:formatCode>General</c:formatCode>
                <c:ptCount val="4"/>
                <c:pt idx="0">
                  <c:v>1440</c:v>
                </c:pt>
                <c:pt idx="1">
                  <c:v>1560</c:v>
                </c:pt>
                <c:pt idx="2">
                  <c:v>1660</c:v>
                </c:pt>
                <c:pt idx="3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9-4EED-B2A4-D59B79E81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699664"/>
        <c:axId val="147700056"/>
      </c:barChart>
      <c:catAx>
        <c:axId val="14769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700056"/>
        <c:crosses val="autoZero"/>
        <c:auto val="1"/>
        <c:lblAlgn val="ctr"/>
        <c:lblOffset val="100"/>
        <c:noMultiLvlLbl val="0"/>
      </c:catAx>
      <c:valAx>
        <c:axId val="147700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69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ysClr val="windowText" lastClr="000000"/>
                </a:solidFill>
              </a:rPr>
              <a:t>Качественная оценка деятельности проекта участниками образовательных</a:t>
            </a:r>
            <a:r>
              <a:rPr lang="ru-RU" sz="1600" baseline="0">
                <a:solidFill>
                  <a:sysClr val="windowText" lastClr="000000"/>
                </a:solidFill>
              </a:rPr>
              <a:t> отношений</a:t>
            </a:r>
            <a:endParaRPr lang="ru-RU" sz="16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Лист1!$G$28</c:f>
              <c:strCache>
                <c:ptCount val="1"/>
                <c:pt idx="0">
                  <c:v>Социальные партнеры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Лист1!$H$27:$K$27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Лист1!$H$28:$K$28</c:f>
              <c:numCache>
                <c:formatCode>General</c:formatCode>
                <c:ptCount val="4"/>
                <c:pt idx="0">
                  <c:v>25</c:v>
                </c:pt>
                <c:pt idx="1">
                  <c:v>27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3-495D-9FF6-7298CADAB74D}"/>
            </c:ext>
          </c:extLst>
        </c:ser>
        <c:ser>
          <c:idx val="1"/>
          <c:order val="1"/>
          <c:tx>
            <c:strRef>
              <c:f>Лист1!$G$29</c:f>
              <c:strCache>
                <c:ptCount val="1"/>
                <c:pt idx="0">
                  <c:v>Родители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Лист1!$H$27:$K$27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Лист1!$H$29:$K$29</c:f>
              <c:numCache>
                <c:formatCode>General</c:formatCode>
                <c:ptCount val="4"/>
                <c:pt idx="0">
                  <c:v>35</c:v>
                </c:pt>
                <c:pt idx="1">
                  <c:v>37</c:v>
                </c:pt>
                <c:pt idx="2">
                  <c:v>40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3-495D-9FF6-7298CADAB74D}"/>
            </c:ext>
          </c:extLst>
        </c:ser>
        <c:ser>
          <c:idx val="2"/>
          <c:order val="2"/>
          <c:tx>
            <c:strRef>
              <c:f>Лист1!$G$30</c:f>
              <c:strCache>
                <c:ptCount val="1"/>
                <c:pt idx="0">
                  <c:v>Обучающиеся</c:v>
                </c:pt>
              </c:strCache>
            </c:strRef>
          </c:tx>
          <c:spPr>
            <a:solidFill>
              <a:srgbClr val="669900"/>
            </a:solidFill>
            <a:ln>
              <a:noFill/>
            </a:ln>
            <a:effectLst/>
          </c:spPr>
          <c:invertIfNegative val="0"/>
          <c:cat>
            <c:numRef>
              <c:f>Лист1!$H$27:$K$27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Лист1!$H$30:$K$30</c:f>
              <c:numCache>
                <c:formatCode>General</c:formatCode>
                <c:ptCount val="4"/>
                <c:pt idx="0">
                  <c:v>40</c:v>
                </c:pt>
                <c:pt idx="1">
                  <c:v>42</c:v>
                </c:pt>
                <c:pt idx="2">
                  <c:v>43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93-495D-9FF6-7298CADAB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00448"/>
        <c:axId val="147665560"/>
      </c:barChart>
      <c:catAx>
        <c:axId val="14770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665560"/>
        <c:crosses val="autoZero"/>
        <c:auto val="1"/>
        <c:lblAlgn val="ctr"/>
        <c:lblOffset val="100"/>
        <c:noMultiLvlLbl val="0"/>
      </c:catAx>
      <c:valAx>
        <c:axId val="147665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70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Лист1!$N$16:$P$16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Лист1!$N$17:$P$17</c:f>
              <c:numCache>
                <c:formatCode>General</c:formatCode>
                <c:ptCount val="3"/>
                <c:pt idx="0">
                  <c:v>8</c:v>
                </c:pt>
                <c:pt idx="1">
                  <c:v>15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3-4D6B-A187-751F079EE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300272"/>
        <c:axId val="150299488"/>
      </c:barChart>
      <c:catAx>
        <c:axId val="15030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99488"/>
        <c:crosses val="autoZero"/>
        <c:auto val="1"/>
        <c:lblAlgn val="ctr"/>
        <c:lblOffset val="100"/>
        <c:noMultiLvlLbl val="0"/>
      </c:catAx>
      <c:valAx>
        <c:axId val="15029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0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Лист1!$U$16:$W$16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Лист1!$U$17:$W$17</c:f>
              <c:numCache>
                <c:formatCode>General</c:formatCode>
                <c:ptCount val="3"/>
                <c:pt idx="0">
                  <c:v>18</c:v>
                </c:pt>
                <c:pt idx="1">
                  <c:v>35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E-4DE2-A942-E4795EB86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301448"/>
        <c:axId val="150296744"/>
      </c:barChart>
      <c:catAx>
        <c:axId val="15030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96744"/>
        <c:crosses val="autoZero"/>
        <c:auto val="1"/>
        <c:lblAlgn val="ctr"/>
        <c:lblOffset val="100"/>
        <c:noMultiLvlLbl val="0"/>
      </c:catAx>
      <c:valAx>
        <c:axId val="15029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01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90042-B35F-45EF-BAD2-5F84580CF09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3AB9CA-A7D4-40F6-B4D2-0187E15843D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D47F378-A8A7-4541-B69E-F31EE9EA11A8}" type="parTrans" cxnId="{9BEB29AD-0F5D-4A32-BA9F-366326388D53}">
      <dgm:prSet/>
      <dgm:spPr/>
      <dgm:t>
        <a:bodyPr/>
        <a:lstStyle/>
        <a:p>
          <a:endParaRPr lang="ru-RU"/>
        </a:p>
      </dgm:t>
    </dgm:pt>
    <dgm:pt modelId="{EFA27584-1F04-4EA2-B44E-2654FD500F4A}" type="sibTrans" cxnId="{9BEB29AD-0F5D-4A32-BA9F-366326388D53}">
      <dgm:prSet/>
      <dgm:spPr/>
      <dgm:t>
        <a:bodyPr/>
        <a:lstStyle/>
        <a:p>
          <a:endParaRPr lang="ru-RU"/>
        </a:p>
      </dgm:t>
    </dgm:pt>
    <dgm:pt modelId="{30016AF5-C54E-4A4A-825C-EF0058E87CE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Интеллектуальный модуль</a:t>
          </a:r>
          <a:endParaRPr lang="ru-RU" sz="32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8F1059-A21D-4554-9F2D-96FA10333751}" type="parTrans" cxnId="{0B727B45-1702-42A7-B665-74E8949BBDC1}">
      <dgm:prSet/>
      <dgm:spPr/>
      <dgm:t>
        <a:bodyPr/>
        <a:lstStyle/>
        <a:p>
          <a:endParaRPr lang="ru-RU"/>
        </a:p>
      </dgm:t>
    </dgm:pt>
    <dgm:pt modelId="{157091BE-CB0C-4205-A162-E88C6F6F4EE5}" type="sibTrans" cxnId="{0B727B45-1702-42A7-B665-74E8949BBDC1}">
      <dgm:prSet/>
      <dgm:spPr/>
      <dgm:t>
        <a:bodyPr/>
        <a:lstStyle/>
        <a:p>
          <a:endParaRPr lang="ru-RU"/>
        </a:p>
      </dgm:t>
    </dgm:pt>
    <dgm:pt modelId="{8E17F6FE-8BB5-4A8C-86EA-8D186871003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A34C1D2-A727-4C38-A640-0331EDFA2EA5}" type="parTrans" cxnId="{07D227FE-9E6A-447F-A279-D87013167650}">
      <dgm:prSet/>
      <dgm:spPr/>
      <dgm:t>
        <a:bodyPr/>
        <a:lstStyle/>
        <a:p>
          <a:endParaRPr lang="ru-RU"/>
        </a:p>
      </dgm:t>
    </dgm:pt>
    <dgm:pt modelId="{F847FA0B-E612-4621-AC98-AD9A9A2A29CE}" type="sibTrans" cxnId="{07D227FE-9E6A-447F-A279-D87013167650}">
      <dgm:prSet/>
      <dgm:spPr/>
      <dgm:t>
        <a:bodyPr/>
        <a:lstStyle/>
        <a:p>
          <a:endParaRPr lang="ru-RU"/>
        </a:p>
      </dgm:t>
    </dgm:pt>
    <dgm:pt modelId="{4631BE84-D9B6-432F-BA20-CC171F3A68E5}">
      <dgm:prSet phldrT="[Текст]" custT="1"/>
      <dgm:spPr/>
      <dgm:t>
        <a:bodyPr/>
        <a:lstStyle/>
        <a:p>
          <a:pPr algn="l"/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Военно-патриотический  модуль</a:t>
          </a:r>
          <a:endParaRPr lang="ru-RU" sz="2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99B3C1-5EC9-4A74-8BC1-A604336A8BAD}" type="parTrans" cxnId="{5C97CC3F-B187-4B42-B060-A14946683EF7}">
      <dgm:prSet/>
      <dgm:spPr/>
      <dgm:t>
        <a:bodyPr/>
        <a:lstStyle/>
        <a:p>
          <a:endParaRPr lang="ru-RU"/>
        </a:p>
      </dgm:t>
    </dgm:pt>
    <dgm:pt modelId="{D2804287-0C75-4290-A5D1-D3C1FE0566C5}" type="sibTrans" cxnId="{5C97CC3F-B187-4B42-B060-A14946683EF7}">
      <dgm:prSet/>
      <dgm:spPr/>
      <dgm:t>
        <a:bodyPr/>
        <a:lstStyle/>
        <a:p>
          <a:endParaRPr lang="ru-RU"/>
        </a:p>
      </dgm:t>
    </dgm:pt>
    <dgm:pt modelId="{06E80A37-A098-4AA3-82A0-E5F487981D31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C027C35-02D8-4729-B994-CCFD8A313B13}" type="parTrans" cxnId="{BE4AB41F-2046-43DD-A982-5ABC7976B075}">
      <dgm:prSet/>
      <dgm:spPr/>
      <dgm:t>
        <a:bodyPr/>
        <a:lstStyle/>
        <a:p>
          <a:endParaRPr lang="ru-RU"/>
        </a:p>
      </dgm:t>
    </dgm:pt>
    <dgm:pt modelId="{EBB075B1-158E-443B-B983-9902F53B3E1A}" type="sibTrans" cxnId="{BE4AB41F-2046-43DD-A982-5ABC7976B075}">
      <dgm:prSet/>
      <dgm:spPr/>
      <dgm:t>
        <a:bodyPr/>
        <a:lstStyle/>
        <a:p>
          <a:endParaRPr lang="ru-RU"/>
        </a:p>
      </dgm:t>
    </dgm:pt>
    <dgm:pt modelId="{5E5FEED8-CCEC-4B6D-9BFB-9264134A2707}">
      <dgm:prSet phldrT="[Текст]" custT="1"/>
      <dgm:spPr/>
      <dgm:t>
        <a:bodyPr/>
        <a:lstStyle/>
        <a:p>
          <a:r>
            <a:rPr lang="ru-RU" sz="2800" b="1" u="none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Художественно-эстетический модуль</a:t>
          </a:r>
          <a:endParaRPr lang="ru-RU" sz="2800" u="none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9995F4-112F-4F03-9191-D6DE7EA0DBC4}" type="parTrans" cxnId="{60051AB3-3FF1-4674-B44C-E89521029C8D}">
      <dgm:prSet/>
      <dgm:spPr/>
      <dgm:t>
        <a:bodyPr/>
        <a:lstStyle/>
        <a:p>
          <a:endParaRPr lang="ru-RU"/>
        </a:p>
      </dgm:t>
    </dgm:pt>
    <dgm:pt modelId="{749EE04D-F112-4438-84E1-C2985065DFF1}" type="sibTrans" cxnId="{60051AB3-3FF1-4674-B44C-E89521029C8D}">
      <dgm:prSet/>
      <dgm:spPr/>
      <dgm:t>
        <a:bodyPr/>
        <a:lstStyle/>
        <a:p>
          <a:endParaRPr lang="ru-RU"/>
        </a:p>
      </dgm:t>
    </dgm:pt>
    <dgm:pt modelId="{5D4B1046-E23E-49BE-8B01-94F36E79AE6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(сентябрь-ноябрь)</a:t>
          </a:r>
          <a:endParaRPr lang="ru-RU" sz="4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1FFE4B-E986-4B66-9252-C228D5FD0577}" type="parTrans" cxnId="{45B0C5B2-F87E-4EF5-85EC-56CA043A354F}">
      <dgm:prSet/>
      <dgm:spPr/>
      <dgm:t>
        <a:bodyPr/>
        <a:lstStyle/>
        <a:p>
          <a:endParaRPr lang="ru-RU"/>
        </a:p>
      </dgm:t>
    </dgm:pt>
    <dgm:pt modelId="{C3D5B766-835E-41BD-8F23-43763ACCBD57}" type="sibTrans" cxnId="{45B0C5B2-F87E-4EF5-85EC-56CA043A354F}">
      <dgm:prSet/>
      <dgm:spPr/>
      <dgm:t>
        <a:bodyPr/>
        <a:lstStyle/>
        <a:p>
          <a:endParaRPr lang="ru-RU"/>
        </a:p>
      </dgm:t>
    </dgm:pt>
    <dgm:pt modelId="{DC10ABEE-7048-4256-B5B5-89C49935948F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декабрь-февраль)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E4F2FA-1BDA-4E15-9F98-86774BEBF93E}" type="parTrans" cxnId="{73667A12-3481-4CE5-82A5-87465546F850}">
      <dgm:prSet/>
      <dgm:spPr/>
      <dgm:t>
        <a:bodyPr/>
        <a:lstStyle/>
        <a:p>
          <a:endParaRPr lang="ru-RU"/>
        </a:p>
      </dgm:t>
    </dgm:pt>
    <dgm:pt modelId="{30383AE1-1CFC-45FE-9DD8-64C8C5AD7A41}" type="sibTrans" cxnId="{73667A12-3481-4CE5-82A5-87465546F850}">
      <dgm:prSet/>
      <dgm:spPr/>
      <dgm:t>
        <a:bodyPr/>
        <a:lstStyle/>
        <a:p>
          <a:endParaRPr lang="ru-RU"/>
        </a:p>
      </dgm:t>
    </dgm:pt>
    <dgm:pt modelId="{758A5D37-B8EC-42E2-92F8-1BA016A482AD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март- апрель) </a:t>
          </a:r>
        </a:p>
      </dgm:t>
    </dgm:pt>
    <dgm:pt modelId="{C3A47914-1033-4494-88D7-436F47746F73}" type="parTrans" cxnId="{F5AF3469-6428-46B1-B6EE-1B636E0BCD69}">
      <dgm:prSet/>
      <dgm:spPr/>
      <dgm:t>
        <a:bodyPr/>
        <a:lstStyle/>
        <a:p>
          <a:endParaRPr lang="ru-RU"/>
        </a:p>
      </dgm:t>
    </dgm:pt>
    <dgm:pt modelId="{FE07D099-5DCD-4999-84C7-6F7E217CBFD3}" type="sibTrans" cxnId="{F5AF3469-6428-46B1-B6EE-1B636E0BCD69}">
      <dgm:prSet/>
      <dgm:spPr/>
      <dgm:t>
        <a:bodyPr/>
        <a:lstStyle/>
        <a:p>
          <a:endParaRPr lang="ru-RU"/>
        </a:p>
      </dgm:t>
    </dgm:pt>
    <dgm:pt modelId="{BDC954AA-44BA-464C-A254-B01257D81EB7}" type="pres">
      <dgm:prSet presAssocID="{23E90042-B35F-45EF-BAD2-5F84580CF0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7A8F8A-CDA5-4BAE-B568-200E1BA78FC0}" type="pres">
      <dgm:prSet presAssocID="{E73AB9CA-A7D4-40F6-B4D2-0187E15843D1}" presName="composite" presStyleCnt="0"/>
      <dgm:spPr/>
    </dgm:pt>
    <dgm:pt modelId="{BBCE583A-51CB-449A-9446-A0DCAC7E0DAC}" type="pres">
      <dgm:prSet presAssocID="{E73AB9CA-A7D4-40F6-B4D2-0187E15843D1}" presName="parentText" presStyleLbl="alignNode1" presStyleIdx="0" presStyleCnt="3" custLinFactNeighborX="-6035" custLinFactNeighborY="-87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77561-D236-41C1-A3B9-25DEFF6E782E}" type="pres">
      <dgm:prSet presAssocID="{E73AB9CA-A7D4-40F6-B4D2-0187E15843D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76B71-E611-4CF6-880E-9EBF2022536E}" type="pres">
      <dgm:prSet presAssocID="{EFA27584-1F04-4EA2-B44E-2654FD500F4A}" presName="sp" presStyleCnt="0"/>
      <dgm:spPr/>
    </dgm:pt>
    <dgm:pt modelId="{95163C3C-4FDF-4D5A-B9FA-9BC2265D9DDE}" type="pres">
      <dgm:prSet presAssocID="{8E17F6FE-8BB5-4A8C-86EA-8D1868710034}" presName="composite" presStyleCnt="0"/>
      <dgm:spPr/>
    </dgm:pt>
    <dgm:pt modelId="{29F8AD4A-9F43-441F-B738-4D9D42C36738}" type="pres">
      <dgm:prSet presAssocID="{8E17F6FE-8BB5-4A8C-86EA-8D1868710034}" presName="parentText" presStyleLbl="alignNode1" presStyleIdx="1" presStyleCnt="3" custLinFactNeighborX="6035" custLinFactNeighborY="-44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B194D-03AE-4393-8851-8FB4C5813042}" type="pres">
      <dgm:prSet presAssocID="{8E17F6FE-8BB5-4A8C-86EA-8D1868710034}" presName="descendantText" presStyleLbl="alignAcc1" presStyleIdx="1" presStyleCnt="3" custScaleY="118725" custLinFactNeighborY="3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64023-B71E-4881-A4C4-FFBFC35204E2}" type="pres">
      <dgm:prSet presAssocID="{F847FA0B-E612-4621-AC98-AD9A9A2A29CE}" presName="sp" presStyleCnt="0"/>
      <dgm:spPr/>
    </dgm:pt>
    <dgm:pt modelId="{1A0C6623-C23F-441A-813F-81DF04399020}" type="pres">
      <dgm:prSet presAssocID="{06E80A37-A098-4AA3-82A0-E5F487981D31}" presName="composite" presStyleCnt="0"/>
      <dgm:spPr/>
    </dgm:pt>
    <dgm:pt modelId="{25CDE8A1-E8A3-459A-95D3-3BC05DBA5892}" type="pres">
      <dgm:prSet presAssocID="{06E80A37-A098-4AA3-82A0-E5F487981D31}" presName="parentText" presStyleLbl="alignNode1" presStyleIdx="2" presStyleCnt="3" custLinFactNeighborX="6035" custLinFactNeighborY="-127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D752E-159A-4BFF-AA0B-866115119141}" type="pres">
      <dgm:prSet presAssocID="{06E80A37-A098-4AA3-82A0-E5F487981D31}" presName="descendantText" presStyleLbl="alignAcc1" presStyleIdx="2" presStyleCnt="3" custScaleY="130025" custLinFactNeighborX="820" custLinFactNeighborY="12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50DB98-8FA9-456B-8F3A-71452E93766C}" type="presOf" srcId="{30016AF5-C54E-4A4A-825C-EF0058E87CEB}" destId="{41977561-D236-41C1-A3B9-25DEFF6E782E}" srcOrd="0" destOrd="0" presId="urn:microsoft.com/office/officeart/2005/8/layout/chevron2"/>
    <dgm:cxn modelId="{948A2B78-1073-4E12-BEED-F4F9F75C1D1B}" type="presOf" srcId="{4631BE84-D9B6-432F-BA20-CC171F3A68E5}" destId="{CDCB194D-03AE-4393-8851-8FB4C5813042}" srcOrd="0" destOrd="0" presId="urn:microsoft.com/office/officeart/2005/8/layout/chevron2"/>
    <dgm:cxn modelId="{FB290102-F496-4648-B1E8-A608FA7777C0}" type="presOf" srcId="{8E17F6FE-8BB5-4A8C-86EA-8D1868710034}" destId="{29F8AD4A-9F43-441F-B738-4D9D42C36738}" srcOrd="0" destOrd="0" presId="urn:microsoft.com/office/officeart/2005/8/layout/chevron2"/>
    <dgm:cxn modelId="{9BEB29AD-0F5D-4A32-BA9F-366326388D53}" srcId="{23E90042-B35F-45EF-BAD2-5F84580CF09E}" destId="{E73AB9CA-A7D4-40F6-B4D2-0187E15843D1}" srcOrd="0" destOrd="0" parTransId="{5D47F378-A8A7-4541-B69E-F31EE9EA11A8}" sibTransId="{EFA27584-1F04-4EA2-B44E-2654FD500F4A}"/>
    <dgm:cxn modelId="{C452557E-CBE8-4408-B046-FDB9015E646A}" type="presOf" srcId="{E73AB9CA-A7D4-40F6-B4D2-0187E15843D1}" destId="{BBCE583A-51CB-449A-9446-A0DCAC7E0DAC}" srcOrd="0" destOrd="0" presId="urn:microsoft.com/office/officeart/2005/8/layout/chevron2"/>
    <dgm:cxn modelId="{7190465E-3BC7-4D1B-A49B-2A333B4DECAB}" type="presOf" srcId="{DC10ABEE-7048-4256-B5B5-89C49935948F}" destId="{CDCB194D-03AE-4393-8851-8FB4C5813042}" srcOrd="0" destOrd="1" presId="urn:microsoft.com/office/officeart/2005/8/layout/chevron2"/>
    <dgm:cxn modelId="{07D227FE-9E6A-447F-A279-D87013167650}" srcId="{23E90042-B35F-45EF-BAD2-5F84580CF09E}" destId="{8E17F6FE-8BB5-4A8C-86EA-8D1868710034}" srcOrd="1" destOrd="0" parTransId="{FA34C1D2-A727-4C38-A640-0331EDFA2EA5}" sibTransId="{F847FA0B-E612-4621-AC98-AD9A9A2A29CE}"/>
    <dgm:cxn modelId="{0B727B45-1702-42A7-B665-74E8949BBDC1}" srcId="{E73AB9CA-A7D4-40F6-B4D2-0187E15843D1}" destId="{30016AF5-C54E-4A4A-825C-EF0058E87CEB}" srcOrd="0" destOrd="0" parTransId="{4B8F1059-A21D-4554-9F2D-96FA10333751}" sibTransId="{157091BE-CB0C-4205-A162-E88C6F6F4EE5}"/>
    <dgm:cxn modelId="{45B0C5B2-F87E-4EF5-85EC-56CA043A354F}" srcId="{E73AB9CA-A7D4-40F6-B4D2-0187E15843D1}" destId="{5D4B1046-E23E-49BE-8B01-94F36E79AE61}" srcOrd="1" destOrd="0" parTransId="{A31FFE4B-E986-4B66-9252-C228D5FD0577}" sibTransId="{C3D5B766-835E-41BD-8F23-43763ACCBD57}"/>
    <dgm:cxn modelId="{47542A7C-5130-4D6C-B99F-CDB9727E6D02}" type="presOf" srcId="{23E90042-B35F-45EF-BAD2-5F84580CF09E}" destId="{BDC954AA-44BA-464C-A254-B01257D81EB7}" srcOrd="0" destOrd="0" presId="urn:microsoft.com/office/officeart/2005/8/layout/chevron2"/>
    <dgm:cxn modelId="{60051AB3-3FF1-4674-B44C-E89521029C8D}" srcId="{06E80A37-A098-4AA3-82A0-E5F487981D31}" destId="{5E5FEED8-CCEC-4B6D-9BFB-9264134A2707}" srcOrd="0" destOrd="0" parTransId="{6D9995F4-112F-4F03-9191-D6DE7EA0DBC4}" sibTransId="{749EE04D-F112-4438-84E1-C2985065DFF1}"/>
    <dgm:cxn modelId="{A90A47E7-9E7C-4ADA-94A9-4E0630FFEA21}" type="presOf" srcId="{5D4B1046-E23E-49BE-8B01-94F36E79AE61}" destId="{41977561-D236-41C1-A3B9-25DEFF6E782E}" srcOrd="0" destOrd="1" presId="urn:microsoft.com/office/officeart/2005/8/layout/chevron2"/>
    <dgm:cxn modelId="{F5AF3469-6428-46B1-B6EE-1B636E0BCD69}" srcId="{06E80A37-A098-4AA3-82A0-E5F487981D31}" destId="{758A5D37-B8EC-42E2-92F8-1BA016A482AD}" srcOrd="1" destOrd="0" parTransId="{C3A47914-1033-4494-88D7-436F47746F73}" sibTransId="{FE07D099-5DCD-4999-84C7-6F7E217CBFD3}"/>
    <dgm:cxn modelId="{73667A12-3481-4CE5-82A5-87465546F850}" srcId="{8E17F6FE-8BB5-4A8C-86EA-8D1868710034}" destId="{DC10ABEE-7048-4256-B5B5-89C49935948F}" srcOrd="1" destOrd="0" parTransId="{8EE4F2FA-1BDA-4E15-9F98-86774BEBF93E}" sibTransId="{30383AE1-1CFC-45FE-9DD8-64C8C5AD7A41}"/>
    <dgm:cxn modelId="{49B20128-ABE5-452C-97C8-0BA565EC8A5B}" type="presOf" srcId="{06E80A37-A098-4AA3-82A0-E5F487981D31}" destId="{25CDE8A1-E8A3-459A-95D3-3BC05DBA5892}" srcOrd="0" destOrd="0" presId="urn:microsoft.com/office/officeart/2005/8/layout/chevron2"/>
    <dgm:cxn modelId="{BE4AB41F-2046-43DD-A982-5ABC7976B075}" srcId="{23E90042-B35F-45EF-BAD2-5F84580CF09E}" destId="{06E80A37-A098-4AA3-82A0-E5F487981D31}" srcOrd="2" destOrd="0" parTransId="{1C027C35-02D8-4729-B994-CCFD8A313B13}" sibTransId="{EBB075B1-158E-443B-B983-9902F53B3E1A}"/>
    <dgm:cxn modelId="{5F4AE998-28DF-46DF-976A-ED4F8EE462C8}" type="presOf" srcId="{758A5D37-B8EC-42E2-92F8-1BA016A482AD}" destId="{611D752E-159A-4BFF-AA0B-866115119141}" srcOrd="0" destOrd="1" presId="urn:microsoft.com/office/officeart/2005/8/layout/chevron2"/>
    <dgm:cxn modelId="{5C97CC3F-B187-4B42-B060-A14946683EF7}" srcId="{8E17F6FE-8BB5-4A8C-86EA-8D1868710034}" destId="{4631BE84-D9B6-432F-BA20-CC171F3A68E5}" srcOrd="0" destOrd="0" parTransId="{6199B3C1-5EC9-4A74-8BC1-A604336A8BAD}" sibTransId="{D2804287-0C75-4290-A5D1-D3C1FE0566C5}"/>
    <dgm:cxn modelId="{55F7E844-088F-48D2-A3D7-74E6BBE63BB9}" type="presOf" srcId="{5E5FEED8-CCEC-4B6D-9BFB-9264134A2707}" destId="{611D752E-159A-4BFF-AA0B-866115119141}" srcOrd="0" destOrd="0" presId="urn:microsoft.com/office/officeart/2005/8/layout/chevron2"/>
    <dgm:cxn modelId="{018A23AF-6AC2-4FCE-994B-5C48261082A8}" type="presParOf" srcId="{BDC954AA-44BA-464C-A254-B01257D81EB7}" destId="{2C7A8F8A-CDA5-4BAE-B568-200E1BA78FC0}" srcOrd="0" destOrd="0" presId="urn:microsoft.com/office/officeart/2005/8/layout/chevron2"/>
    <dgm:cxn modelId="{B8B8007C-71D8-4989-93B2-776A14DD1928}" type="presParOf" srcId="{2C7A8F8A-CDA5-4BAE-B568-200E1BA78FC0}" destId="{BBCE583A-51CB-449A-9446-A0DCAC7E0DAC}" srcOrd="0" destOrd="0" presId="urn:microsoft.com/office/officeart/2005/8/layout/chevron2"/>
    <dgm:cxn modelId="{0B93F0B8-3F68-4587-AF1B-33492E1284FC}" type="presParOf" srcId="{2C7A8F8A-CDA5-4BAE-B568-200E1BA78FC0}" destId="{41977561-D236-41C1-A3B9-25DEFF6E782E}" srcOrd="1" destOrd="0" presId="urn:microsoft.com/office/officeart/2005/8/layout/chevron2"/>
    <dgm:cxn modelId="{98D5A46E-0944-4DFD-BAE8-EF1FAD40E0AF}" type="presParOf" srcId="{BDC954AA-44BA-464C-A254-B01257D81EB7}" destId="{52E76B71-E611-4CF6-880E-9EBF2022536E}" srcOrd="1" destOrd="0" presId="urn:microsoft.com/office/officeart/2005/8/layout/chevron2"/>
    <dgm:cxn modelId="{EDC235CD-6343-44B8-A452-B02BA8651687}" type="presParOf" srcId="{BDC954AA-44BA-464C-A254-B01257D81EB7}" destId="{95163C3C-4FDF-4D5A-B9FA-9BC2265D9DDE}" srcOrd="2" destOrd="0" presId="urn:microsoft.com/office/officeart/2005/8/layout/chevron2"/>
    <dgm:cxn modelId="{4D4A3D64-AD58-4483-B0EC-6BD9A19AC351}" type="presParOf" srcId="{95163C3C-4FDF-4D5A-B9FA-9BC2265D9DDE}" destId="{29F8AD4A-9F43-441F-B738-4D9D42C36738}" srcOrd="0" destOrd="0" presId="urn:microsoft.com/office/officeart/2005/8/layout/chevron2"/>
    <dgm:cxn modelId="{5494651C-AD6F-4D66-99FC-AEA9429151E5}" type="presParOf" srcId="{95163C3C-4FDF-4D5A-B9FA-9BC2265D9DDE}" destId="{CDCB194D-03AE-4393-8851-8FB4C5813042}" srcOrd="1" destOrd="0" presId="urn:microsoft.com/office/officeart/2005/8/layout/chevron2"/>
    <dgm:cxn modelId="{C638F59F-9222-4F7F-8272-CECC87D39C9B}" type="presParOf" srcId="{BDC954AA-44BA-464C-A254-B01257D81EB7}" destId="{E8864023-B71E-4881-A4C4-FFBFC35204E2}" srcOrd="3" destOrd="0" presId="urn:microsoft.com/office/officeart/2005/8/layout/chevron2"/>
    <dgm:cxn modelId="{57018E0E-E19E-428B-BE0D-C628066A9D5E}" type="presParOf" srcId="{BDC954AA-44BA-464C-A254-B01257D81EB7}" destId="{1A0C6623-C23F-441A-813F-81DF04399020}" srcOrd="4" destOrd="0" presId="urn:microsoft.com/office/officeart/2005/8/layout/chevron2"/>
    <dgm:cxn modelId="{A812A7FE-88D1-4711-85AF-98D66D88BF0E}" type="presParOf" srcId="{1A0C6623-C23F-441A-813F-81DF04399020}" destId="{25CDE8A1-E8A3-459A-95D3-3BC05DBA5892}" srcOrd="0" destOrd="0" presId="urn:microsoft.com/office/officeart/2005/8/layout/chevron2"/>
    <dgm:cxn modelId="{545DCB61-D84E-4D68-92F5-52C2DC8154D5}" type="presParOf" srcId="{1A0C6623-C23F-441A-813F-81DF04399020}" destId="{611D752E-159A-4BFF-AA0B-8661151191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583A-51CB-449A-9446-A0DCAC7E0DAC}">
      <dsp:nvSpPr>
        <dsp:cNvPr id="0" name=""/>
        <dsp:cNvSpPr/>
      </dsp:nvSpPr>
      <dsp:spPr>
        <a:xfrm rot="5400000">
          <a:off x="-225844" y="225844"/>
          <a:ext cx="1505627" cy="10539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6970"/>
        <a:ext cx="1053939" cy="451688"/>
      </dsp:txXfrm>
    </dsp:sp>
    <dsp:sp modelId="{41977561-D236-41C1-A3B9-25DEFF6E782E}">
      <dsp:nvSpPr>
        <dsp:cNvPr id="0" name=""/>
        <dsp:cNvSpPr/>
      </dsp:nvSpPr>
      <dsp:spPr>
        <a:xfrm rot="5400000">
          <a:off x="4152440" y="-3096356"/>
          <a:ext cx="978658" cy="7175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Интеллектуальный модуль</a:t>
          </a:r>
          <a:endParaRPr lang="ru-RU" sz="32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(сентябрь-ноябрь)</a:t>
          </a:r>
          <a:endParaRPr lang="ru-RU" sz="4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53939" y="49919"/>
        <a:ext cx="7127886" cy="883110"/>
      </dsp:txXfrm>
    </dsp:sp>
    <dsp:sp modelId="{29F8AD4A-9F43-441F-B738-4D9D42C36738}">
      <dsp:nvSpPr>
        <dsp:cNvPr id="0" name=""/>
        <dsp:cNvSpPr/>
      </dsp:nvSpPr>
      <dsp:spPr>
        <a:xfrm rot="5400000">
          <a:off x="-162238" y="1575379"/>
          <a:ext cx="1505627" cy="10539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63607" y="1876505"/>
        <a:ext cx="1053939" cy="451688"/>
      </dsp:txXfrm>
    </dsp:sp>
    <dsp:sp modelId="{CDCB194D-03AE-4393-8851-8FB4C5813042}">
      <dsp:nvSpPr>
        <dsp:cNvPr id="0" name=""/>
        <dsp:cNvSpPr/>
      </dsp:nvSpPr>
      <dsp:spPr>
        <a:xfrm rot="5400000">
          <a:off x="4060813" y="-1644267"/>
          <a:ext cx="1161911" cy="7175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Военно-патриотический  модуль</a:t>
          </a:r>
          <a:endParaRPr lang="ru-RU" sz="2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декабрь-февраль)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53939" y="1419327"/>
        <a:ext cx="7118940" cy="1048471"/>
      </dsp:txXfrm>
    </dsp:sp>
    <dsp:sp modelId="{25CDE8A1-E8A3-459A-95D3-3BC05DBA5892}">
      <dsp:nvSpPr>
        <dsp:cNvPr id="0" name=""/>
        <dsp:cNvSpPr/>
      </dsp:nvSpPr>
      <dsp:spPr>
        <a:xfrm rot="5400000">
          <a:off x="-162238" y="2918862"/>
          <a:ext cx="1505627" cy="10539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63607" y="3219988"/>
        <a:ext cx="1053939" cy="451688"/>
      </dsp:txXfrm>
    </dsp:sp>
    <dsp:sp modelId="{611D752E-159A-4BFF-AA0B-866115119141}">
      <dsp:nvSpPr>
        <dsp:cNvPr id="0" name=""/>
        <dsp:cNvSpPr/>
      </dsp:nvSpPr>
      <dsp:spPr>
        <a:xfrm rot="5400000">
          <a:off x="4005519" y="-96191"/>
          <a:ext cx="1272500" cy="7175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u="none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Художественно-эстетический модуль</a:t>
          </a:r>
          <a:endParaRPr lang="ru-RU" sz="2800" u="none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март- апрель) </a:t>
          </a:r>
        </a:p>
      </dsp:txBody>
      <dsp:txXfrm rot="-5400000">
        <a:off x="1053939" y="2917507"/>
        <a:ext cx="7113542" cy="1148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AA2A2-6065-42D1-881F-9B9E0907BE2E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5E5C5-D0A6-4FDC-B562-65B4455ED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21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6B32F-4309-467B-8373-EB2C1A4C6AE7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CFD71-706F-4EBA-A9D9-8CF8B030CF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04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FD71-706F-4EBA-A9D9-8CF8B030CFD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41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E419-FBDE-4231-8C41-77AA1D0E00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628D-B53A-46BC-8A4C-30E2CED45C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568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7C30-83CF-498C-83A9-21D29F8B54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FFEC-4B5E-4E78-AE4D-CBC9E77A87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253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EDC49-280F-4286-9E00-74E5CBFD15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F63D-979C-479E-8D7F-C64129E34D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49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250-327A-43D1-B11B-F827117B9A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DBB3-2771-43E0-BEB0-1CC82E038D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97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4CC3-5DAD-410B-8173-F00AC696DF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124F-5E5D-4121-B18D-F3599EA1FD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871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BF4E-1C6C-4D62-A33F-1D2CC76D18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5A6E-A38D-4C63-8634-1808345CD4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358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BDCD-A514-4A43-8B57-F12272BEEA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41552-3C09-41A2-8ABC-3255091709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43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9E49-20BD-4E7B-8AFE-9B64AAE173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A41A4-9FD8-4732-BD68-16151A7559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048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AA02-036B-4529-B964-42167BA453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E769-E86A-4CE4-94C0-9147C6644B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964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086A-3084-46EB-8FA2-8DF83B166B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B87C-6667-423E-874B-FEFB6EAA09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906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4800-6970-480E-BD67-4550A62055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B06B-DF0B-4179-8D99-ABB479141E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11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B10B4B-1EBC-43FC-8D17-6159E910D4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04356-BE3D-4F44-871F-7880045D436B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0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s76.sochi-schools.ru/wp-content/uploads/2019/04/Gimnaziya-76-proekt.docx" TargetMode="External"/><Relationship Id="rId2" Type="http://schemas.openxmlformats.org/officeDocument/2006/relationships/hyperlink" Target="http://gs76.sochi-schools.ru/uchebnyj-protsess/vospitatelnaya-rabota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3357562"/>
            <a:ext cx="7886728" cy="2357454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«Событийно-модульный подход </a:t>
            </a:r>
            <a:r>
              <a:rPr lang="ru-RU" b="1" i="1" dirty="0" smtClean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в организации </a:t>
            </a:r>
            <a:r>
              <a:rPr lang="ru-RU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воспитательной деятельности </a:t>
            </a:r>
            <a:r>
              <a:rPr lang="ru-RU" b="1" i="1" dirty="0" smtClean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гимназии»</a:t>
            </a:r>
            <a:endParaRPr lang="ru-RU" b="1" i="1" dirty="0">
              <a:solidFill>
                <a:srgbClr val="1F07D3"/>
              </a:solidFill>
              <a:latin typeface="a_Algerius" pitchFamily="82" charset="-52"/>
              <a:ea typeface="+mn-ea"/>
              <a:cs typeface="+mn-cs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7286676" cy="7858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Инновационный поиск</a:t>
            </a:r>
            <a:endParaRPr lang="ru-RU" sz="2800" b="1" dirty="0">
              <a:solidFill>
                <a:srgbClr val="1F07D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0"/>
            <a:ext cx="1500166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48" y="500042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1F07D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1F07D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lang="ru-RU" sz="2400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 о реализации </a:t>
            </a:r>
          </a:p>
          <a:p>
            <a:pPr algn="ctr"/>
            <a:r>
              <a:rPr lang="ru-RU" sz="2400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проекта краевой инновационной площадки</a:t>
            </a:r>
          </a:p>
          <a:p>
            <a:pPr algn="ctr"/>
            <a:r>
              <a:rPr lang="ru-RU" sz="2400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 за 2022 год</a:t>
            </a:r>
          </a:p>
          <a:p>
            <a:pPr algn="ctr"/>
            <a:r>
              <a:rPr lang="ru-RU" sz="2400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МОБУ гимназии №76 г. Сочи </a:t>
            </a:r>
          </a:p>
          <a:p>
            <a:pPr algn="ctr"/>
            <a:r>
              <a:rPr lang="ru-RU" sz="2400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2400" dirty="0" err="1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Кононцевой</a:t>
            </a:r>
            <a:r>
              <a:rPr lang="ru-RU" sz="2400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 Г.В. </a:t>
            </a:r>
          </a:p>
          <a:p>
            <a:pPr algn="ctr"/>
            <a:r>
              <a:rPr lang="ru-RU" sz="2400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1F07D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1F07D3"/>
                </a:solidFill>
                <a:latin typeface="a_Algerius" pitchFamily="82" charset="-52"/>
              </a:rPr>
              <a:t>Измерение и оценка качества инноваций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развития социального партнерства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дидактических и методических разработок, публикаций в СМИ,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выступлений/докладов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884586"/>
              </p:ext>
            </p:extLst>
          </p:nvPr>
        </p:nvGraphicFramePr>
        <p:xfrm>
          <a:off x="457200" y="3265359"/>
          <a:ext cx="36045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783392"/>
              </p:ext>
            </p:extLst>
          </p:nvPr>
        </p:nvGraphicFramePr>
        <p:xfrm>
          <a:off x="4716016" y="3265359"/>
          <a:ext cx="33123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112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5819" y="355078"/>
            <a:ext cx="7143800" cy="830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Модель событийно-модульного подхода</a:t>
            </a:r>
            <a:endParaRPr lang="ru-RU" sz="24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855340" y="2480399"/>
            <a:ext cx="1576196" cy="19915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Ключевая тема 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64579" y="1763406"/>
            <a:ext cx="435771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и планирование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28860" y="4491495"/>
            <a:ext cx="435771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07577" y="5515767"/>
            <a:ext cx="22002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236296" y="1763406"/>
            <a:ext cx="1558471" cy="4401898"/>
            <a:chOff x="7236296" y="1763406"/>
            <a:chExt cx="1558471" cy="440189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236296" y="5301208"/>
              <a:ext cx="155054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Контрольно-рефлексивный блок</a:t>
              </a:r>
              <a:endParaRPr lang="ru-RU" sz="1600" dirty="0"/>
            </a:p>
          </p:txBody>
        </p:sp>
        <p:sp>
          <p:nvSpPr>
            <p:cNvPr id="28" name="Стрелка вниз 27"/>
            <p:cNvSpPr/>
            <p:nvPr/>
          </p:nvSpPr>
          <p:spPr>
            <a:xfrm>
              <a:off x="7989848" y="5013175"/>
              <a:ext cx="69753" cy="2664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236296" y="4131159"/>
              <a:ext cx="155054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Содержа-тельный блок</a:t>
              </a:r>
              <a:endParaRPr lang="ru-RU" sz="1600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244221" y="2961110"/>
              <a:ext cx="155054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Организационный блок</a:t>
              </a:r>
              <a:endParaRPr lang="ru-RU" sz="1600" dirty="0"/>
            </a:p>
          </p:txBody>
        </p:sp>
        <p:sp>
          <p:nvSpPr>
            <p:cNvPr id="35" name="Стрелка вниз 34"/>
            <p:cNvSpPr/>
            <p:nvPr/>
          </p:nvSpPr>
          <p:spPr>
            <a:xfrm>
              <a:off x="7981987" y="3831096"/>
              <a:ext cx="69753" cy="2664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трелка вниз 35"/>
            <p:cNvSpPr/>
            <p:nvPr/>
          </p:nvSpPr>
          <p:spPr>
            <a:xfrm>
              <a:off x="7992663" y="2661118"/>
              <a:ext cx="69753" cy="2664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236296" y="1763406"/>
              <a:ext cx="155054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Целеполагание</a:t>
              </a:r>
              <a:endParaRPr lang="ru-RU" sz="160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25653" y="1763406"/>
            <a:ext cx="1558471" cy="4401898"/>
            <a:chOff x="7236296" y="1763406"/>
            <a:chExt cx="1558471" cy="4401898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236296" y="5301208"/>
              <a:ext cx="155054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Результаты</a:t>
              </a:r>
              <a:endParaRPr lang="ru-RU" sz="1600" dirty="0"/>
            </a:p>
          </p:txBody>
        </p:sp>
        <p:sp>
          <p:nvSpPr>
            <p:cNvPr id="40" name="Стрелка вниз 39"/>
            <p:cNvSpPr/>
            <p:nvPr/>
          </p:nvSpPr>
          <p:spPr>
            <a:xfrm>
              <a:off x="7989848" y="5013175"/>
              <a:ext cx="69753" cy="2664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236296" y="4131159"/>
              <a:ext cx="155054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Содержание</a:t>
              </a:r>
              <a:endParaRPr lang="ru-RU" sz="16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244221" y="2961110"/>
              <a:ext cx="155054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Деятельность</a:t>
              </a:r>
              <a:endParaRPr lang="ru-RU" sz="1600" dirty="0"/>
            </a:p>
          </p:txBody>
        </p:sp>
        <p:sp>
          <p:nvSpPr>
            <p:cNvPr id="43" name="Стрелка вниз 42"/>
            <p:cNvSpPr/>
            <p:nvPr/>
          </p:nvSpPr>
          <p:spPr>
            <a:xfrm>
              <a:off x="7981987" y="3831096"/>
              <a:ext cx="69753" cy="2664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трелка вниз 43"/>
            <p:cNvSpPr/>
            <p:nvPr/>
          </p:nvSpPr>
          <p:spPr>
            <a:xfrm>
              <a:off x="7992663" y="2661118"/>
              <a:ext cx="69753" cy="2664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7236296" y="1763406"/>
              <a:ext cx="155054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Технологии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263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310F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" pitchFamily="82" charset="-52"/>
                <a:ea typeface="+mn-ea"/>
                <a:cs typeface="+mn-cs"/>
              </a:rPr>
              <a:t>Содержание</a:t>
            </a:r>
            <a:r>
              <a:rPr lang="ru-RU" sz="1800" b="1" dirty="0" smtClean="0">
                <a:solidFill>
                  <a:srgbClr val="310F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>
                <a:solidFill>
                  <a:srgbClr val="310F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" pitchFamily="82" charset="-52"/>
                <a:ea typeface="+mn-ea"/>
                <a:cs typeface="+mn-cs"/>
              </a:rPr>
              <a:t>инновационной деятельности за отчетный </a:t>
            </a:r>
            <a:r>
              <a:rPr lang="ru-RU" sz="4900" b="1" i="1" dirty="0" smtClean="0">
                <a:solidFill>
                  <a:srgbClr val="310F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" pitchFamily="82" charset="-52"/>
                <a:ea typeface="+mn-ea"/>
                <a:cs typeface="+mn-cs"/>
              </a:rPr>
              <a:t>период</a:t>
            </a:r>
            <a:r>
              <a:rPr lang="ru-RU" sz="2600" b="1" dirty="0" smtClean="0">
                <a:solidFill>
                  <a:srgbClr val="310F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rgbClr val="310F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310F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(январь 2022- декабрь 2022 год</a:t>
            </a:r>
            <a:r>
              <a:rPr lang="ru-RU" sz="2600" b="1" dirty="0">
                <a:solidFill>
                  <a:srgbClr val="310F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310FFD"/>
              </a:solidFill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204864"/>
          <a:ext cx="8229600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96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87984"/>
            <a:ext cx="7546032" cy="879390"/>
          </a:xfrm>
        </p:spPr>
        <p:txBody>
          <a:bodyPr>
            <a:normAutofit/>
          </a:bodyPr>
          <a:lstStyle/>
          <a:p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Интеллектуальный модуль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327"/>
            <a:ext cx="1475656" cy="121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43" y="1120768"/>
            <a:ext cx="3588392" cy="269129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611" y="791406"/>
            <a:ext cx="3900835" cy="29256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611" y="3941173"/>
            <a:ext cx="3801507" cy="28451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4059060"/>
            <a:ext cx="3636404" cy="27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756" y="-10600"/>
            <a:ext cx="681232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</a:rPr>
              <a:t>Военно-патриотический модуль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97" y="3861048"/>
            <a:ext cx="4265346" cy="2703388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1218301"/>
            <a:ext cx="4255974" cy="2017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74" y="1218301"/>
            <a:ext cx="3877392" cy="2182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706" y="4400397"/>
            <a:ext cx="3851920" cy="2166705"/>
          </a:xfrm>
          <a:prstGeom prst="rect">
            <a:avLst/>
          </a:prstGeom>
        </p:spPr>
      </p:pic>
      <p:pic>
        <p:nvPicPr>
          <p:cNvPr id="10" name="Рисунок 9" descr="C:\Users\Админ\Desktop\d2cf4fce-2751-4f3f-a3cd-7ce34b12e86a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"/>
          <a:stretch/>
        </p:blipFill>
        <p:spPr bwMode="auto">
          <a:xfrm>
            <a:off x="3728181" y="2610305"/>
            <a:ext cx="1947788" cy="23503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9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028" y="0"/>
            <a:ext cx="7818166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</a:rPr>
              <a:t>Художественно-эстетический модуль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26" y="1104348"/>
            <a:ext cx="4060379" cy="5493958"/>
          </a:xfrm>
          <a:prstGeom prst="rect">
            <a:avLst/>
          </a:prstGeom>
        </p:spPr>
      </p:pic>
      <p:pic>
        <p:nvPicPr>
          <p:cNvPr id="7" name="Рисунок 6" descr="\\Dc1\общие папки\Фото Худ тур\Худ. эстет. тур\20220429_1644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9"/>
          <a:stretch/>
        </p:blipFill>
        <p:spPr bwMode="auto">
          <a:xfrm>
            <a:off x="4706202" y="1268760"/>
            <a:ext cx="3967362" cy="2102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 descr="\\Dc1\общие папки\Фото Худ тур\Худ. эстет. тур\20220428_180556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05" y="4005064"/>
            <a:ext cx="3979157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C:\Users\Админ\Desktop\фото хэ тур\14ce9b29-19d0-41f3-8e09-fc9f9b3ac7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" y="116002"/>
            <a:ext cx="2994785" cy="2218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\\Dc1\общие папки\Фото Худ тур\Худ. эстет. тур\20220428_172541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7"/>
          <a:stretch/>
        </p:blipFill>
        <p:spPr bwMode="auto">
          <a:xfrm>
            <a:off x="6162627" y="36684"/>
            <a:ext cx="2973864" cy="2367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Админ\Desktop\фото хэ тур\b777d003-abaa-4287-b717-19486b3cb0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7" y="2404355"/>
            <a:ext cx="3018155" cy="225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Админ\Desktop\фото хэ тур\def8a3e0-9a88-4704-8584-5dcd7015122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12" y="2277878"/>
            <a:ext cx="2997216" cy="233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Админ\Desktop\фото хэ тур\ef67b769-3823-43f9-bea9-b25b3565be9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" y="4699921"/>
            <a:ext cx="2764862" cy="212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\\Dc1\общие папки\Фото Худ тур\Худ. эстет. тур\20220429_14120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4"/>
          <a:stretch/>
        </p:blipFill>
        <p:spPr bwMode="auto">
          <a:xfrm>
            <a:off x="2786550" y="2410998"/>
            <a:ext cx="3347720" cy="2416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\\Dc1\общие папки\Фото Худ тур\Худ. эстет. тур\20220429_141019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9"/>
          <a:stretch/>
        </p:blipFill>
        <p:spPr bwMode="auto">
          <a:xfrm>
            <a:off x="2790008" y="75175"/>
            <a:ext cx="3406775" cy="2329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Админ\Desktop\фото хэ тур\52c31a07-1bc9-4004-acbb-83eeb1de211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90" y="4581127"/>
            <a:ext cx="3236104" cy="224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\\Dc1\общие папки\Фото Худ тур\Худ. эстет. тур\IMG-20220429-WA003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10" y="2300922"/>
            <a:ext cx="3014980" cy="225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\\Dc1\общие папки\Фото Худ тур\Худ. эстет. тур\20220429_140503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12" y="4563721"/>
            <a:ext cx="3592588" cy="2290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28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</a:rPr>
              <a:t>Результативность краткое описание изданных инновационных продуктов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28800"/>
            <a:ext cx="8583381" cy="50405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476673"/>
            <a:ext cx="858338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статей Международной научно-практической конференции «Реализация образовательных и профессиональных стандартов в психологии и педагогике»,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Аэтэрна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2022.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infourok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сценарий классного часа «Здоровый образ жизни», Панченко Екатерина Ивановна, учитель математики.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 «Педагогический мир», публикация «Сознание и речь», Алешина Виталина Вадимовна, учитель-логопед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21 века, публикация авторской работы «Проектная деятельность как часть формирования добровольческих инициатив в классном коллективе», Миркович Екатерина Владимировна, учитель русского языка и литературы.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21 века, публикация сценария мероприятия «Классный час ко Дню матери»,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Тхагушева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Сарет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Масхудовна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английского языка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02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</a:rPr>
              <a:t>Результативность краткое описание изданных инновационных продуктов </a:t>
            </a:r>
            <a:r>
              <a:rPr lang="ru-RU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just">
              <a:lnSpc>
                <a:spcPct val="170000"/>
              </a:lnSpc>
              <a:buFont typeface="Symbol" panose="05050102010706020507" pitchFamily="18" charset="2"/>
              <a:buChar char=""/>
            </a:pP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21 века, публикация сценария мероприятия «Мы -здоровое поколение», Шкода Ольга Юрьевна, учитель начальных классов.</a:t>
            </a:r>
          </a:p>
          <a:p>
            <a:pPr algn="just">
              <a:lnSpc>
                <a:spcPct val="170000"/>
              </a:lnSpc>
              <a:buFont typeface="Symbol" panose="05050102010706020507" pitchFamily="18" charset="2"/>
              <a:buChar char=""/>
            </a:pP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21 века, публикация сценария мероприятия «Герои, подвиги. Военные традиции народов Кубани», Сапрыкина Мария Георгиевна, классный руководитель.</a:t>
            </a:r>
          </a:p>
          <a:p>
            <a:pPr algn="just">
              <a:lnSpc>
                <a:spcPct val="170000"/>
              </a:lnSpc>
              <a:buFont typeface="Symbol" panose="05050102010706020507" pitchFamily="18" charset="2"/>
              <a:buChar char=""/>
            </a:pP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Научно-образовательный журнал «Образовательный альманах», сценарий внеклассного мероприятия «Математические старты».</a:t>
            </a:r>
          </a:p>
          <a:p>
            <a:pPr algn="just">
              <a:lnSpc>
                <a:spcPct val="170000"/>
              </a:lnSpc>
              <a:buFont typeface="Symbol" panose="05050102010706020507" pitchFamily="18" charset="2"/>
              <a:buChar char=""/>
            </a:pP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infourok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методическая разработка «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классного руководителя», учитель химии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Егиазарова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Валерьевна.</a:t>
            </a:r>
          </a:p>
          <a:p>
            <a:pPr algn="just">
              <a:lnSpc>
                <a:spcPct val="170000"/>
              </a:lnSpc>
              <a:buFont typeface="Symbol" panose="05050102010706020507" pitchFamily="18" charset="2"/>
              <a:buChar char=""/>
            </a:pP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infourok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методическая разработка «Войди в природу другом», учитель химии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Егиазарова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Валерьевна.</a:t>
            </a:r>
          </a:p>
          <a:p>
            <a:pPr algn="just">
              <a:lnSpc>
                <a:spcPct val="170000"/>
              </a:lnSpc>
              <a:buFont typeface="Symbol" panose="05050102010706020507" pitchFamily="18" charset="2"/>
              <a:buChar char=""/>
            </a:pP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журнал «Современный урок», статья «Технологическая карта </a:t>
            </a:r>
            <a:r>
              <a:rPr lang="ru-R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литературного чтения </a:t>
            </a:r>
            <a:r>
              <a:rPr lang="ru-R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В.Осеева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«Потерянный день», Шкода Ольга Юрьевна, учитель начальных классов.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152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8929718" cy="5143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Публикации по теме проекта:</a:t>
            </a:r>
          </a:p>
        </p:txBody>
      </p:sp>
      <p:pic>
        <p:nvPicPr>
          <p:cNvPr id="7" name="Объект 6" descr="C:\Users\Админ\Desktop\7f61c8e9-2388-4687-9e1d-8c27f8c71ccd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r="8711" b="8106"/>
          <a:stretch/>
        </p:blipFill>
        <p:spPr bwMode="auto">
          <a:xfrm rot="16200000">
            <a:off x="2046239" y="415007"/>
            <a:ext cx="4835499" cy="6840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95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663413"/>
              </p:ext>
            </p:extLst>
          </p:nvPr>
        </p:nvGraphicFramePr>
        <p:xfrm>
          <a:off x="-36512" y="-27875"/>
          <a:ext cx="9217024" cy="6885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3256">
                  <a:extLst>
                    <a:ext uri="{9D8B030D-6E8A-4147-A177-3AD203B41FA5}">
                      <a16:colId xmlns:a16="http://schemas.microsoft.com/office/drawing/2014/main" val="1135766459"/>
                    </a:ext>
                  </a:extLst>
                </a:gridCol>
                <a:gridCol w="5983768">
                  <a:extLst>
                    <a:ext uri="{9D8B030D-6E8A-4147-A177-3AD203B41FA5}">
                      <a16:colId xmlns:a16="http://schemas.microsoft.com/office/drawing/2014/main" val="1194207325"/>
                    </a:ext>
                  </a:extLst>
                </a:gridCol>
              </a:tblGrid>
              <a:tr h="12481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Юридическое название учреждения (организации)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бюджетное учреждение гимназия № 76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г.Сочи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имени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Кононцевой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extLst>
                  <a:ext uri="{0D108BD9-81ED-4DB2-BD59-A6C34878D82A}">
                    <a16:rowId xmlns:a16="http://schemas.microsoft.com/office/drawing/2014/main" val="2112593824"/>
                  </a:ext>
                </a:extLst>
              </a:tr>
              <a:tr h="8321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Учредитель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Администрация города Сочи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extLst>
                  <a:ext uri="{0D108BD9-81ED-4DB2-BD59-A6C34878D82A}">
                    <a16:rowId xmlns:a16="http://schemas.microsoft.com/office/drawing/2014/main" val="2388245752"/>
                  </a:ext>
                </a:extLst>
              </a:tr>
              <a:tr h="9106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354207, Краснодарский край, Сочи г,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Лазаревский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поселок Дагомыс, улица Гайдара, дом 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extLst>
                  <a:ext uri="{0D108BD9-81ED-4DB2-BD59-A6C34878D82A}">
                    <a16:rowId xmlns:a16="http://schemas.microsoft.com/office/drawing/2014/main" val="1343125099"/>
                  </a:ext>
                </a:extLst>
              </a:tr>
              <a:tr h="416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руководителя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Валько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Светлана Леонидовна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extLst>
                  <a:ext uri="{0D108BD9-81ED-4DB2-BD59-A6C34878D82A}">
                    <a16:rowId xmlns:a16="http://schemas.microsoft.com/office/drawing/2014/main" val="2545267128"/>
                  </a:ext>
                </a:extLst>
              </a:tr>
              <a:tr h="607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 факс,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e-mail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8862522991,8862522992,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gymnasium76@edu.sochi.ru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extLst>
                  <a:ext uri="{0D108BD9-81ED-4DB2-BD59-A6C34878D82A}">
                    <a16:rowId xmlns:a16="http://schemas.microsoft.com/office/drawing/2014/main" val="4000447586"/>
                  </a:ext>
                </a:extLst>
              </a:tr>
              <a:tr h="416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Cyrl-A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учреждения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Cyrl-A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http://gs76.sochi-schools.ru/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extLst>
                  <a:ext uri="{0D108BD9-81ED-4DB2-BD59-A6C34878D82A}">
                    <a16:rowId xmlns:a16="http://schemas.microsoft.com/office/drawing/2014/main" val="3192173311"/>
                  </a:ext>
                </a:extLst>
              </a:tr>
              <a:tr h="12075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Cyrl-A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раздел на сайте, посвященный проекту.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Cyrl-AZ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http://gs76.sochi-schools.ru/uchebnyj-protsess/vospitatelnaya-rabota/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Cyrl-AZ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http://gs76.sochi-schools.ru/wp-content/uploads/2019/04/Gimnaziya-76-proekt.docx</a:t>
                      </a:r>
                      <a:r>
                        <a:rPr lang="az-Cyrl-A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Cyrl-A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extLst>
                  <a:ext uri="{0D108BD9-81ED-4DB2-BD59-A6C34878D82A}">
                    <a16:rowId xmlns:a16="http://schemas.microsoft.com/office/drawing/2014/main" val="1571466237"/>
                  </a:ext>
                </a:extLst>
              </a:tr>
              <a:tr h="12481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Cyrl-A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Официальные статусы организации в сфере образования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инновационная площадка, 2018 год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Краевая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инновационная площадка,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extLst>
                  <a:ext uri="{0D108BD9-81ED-4DB2-BD59-A6C34878D82A}">
                    <a16:rowId xmlns:a16="http://schemas.microsoft.com/office/drawing/2014/main" val="1739990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1F07D3"/>
                </a:solidFill>
                <a:latin typeface="a_Algerius" pitchFamily="82" charset="-52"/>
              </a:rPr>
              <a:t>Апробация и диссеминация результатов деятельности </a:t>
            </a:r>
            <a:r>
              <a:rPr lang="ru-RU" sz="4800" b="1" i="1" dirty="0" smtClean="0">
                <a:solidFill>
                  <a:srgbClr val="1F07D3"/>
                </a:solidFill>
                <a:latin typeface="a_Algerius" pitchFamily="82" charset="-52"/>
              </a:rPr>
              <a:t>КИП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44" y="1412777"/>
            <a:ext cx="8421036" cy="16561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1505397"/>
            <a:ext cx="8229600" cy="185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2022 года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открытое мероприятие художественно-эстетического модуля для активов школ сетевого взаимодействия и административных команд.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sz="1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Админ\Desktop\фото хэ тур\f21c90a0-6cce-4c7c-8376-29c8d48d6cc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42232"/>
            <a:ext cx="303847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\\Dc1\общие папки\Фото Худ тур\Худ. эстет. тур\20220428_1658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25" y="2860952"/>
            <a:ext cx="36544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дмин\Desktop\фото хэ тур\dc8b0753-8e5a-4f7d-b482-c970ae86f8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103" y="2852936"/>
            <a:ext cx="2841811" cy="204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39975"/>
            <a:ext cx="3040977" cy="2188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17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20" y="1571612"/>
            <a:ext cx="8358246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72819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4800" b="1" i="1" dirty="0">
                <a:solidFill>
                  <a:srgbClr val="1F07D3"/>
                </a:solidFill>
                <a:latin typeface="a_Algerius" pitchFamily="82" charset="-52"/>
              </a:rPr>
              <a:t>Апробация и диссеминация результатов деятельности </a:t>
            </a:r>
            <a:r>
              <a:rPr lang="ru-RU" sz="4800" b="1" i="1" dirty="0" smtClean="0">
                <a:solidFill>
                  <a:srgbClr val="1F07D3"/>
                </a:solidFill>
                <a:latin typeface="a_Algerius" pitchFamily="82" charset="-52"/>
              </a:rPr>
              <a:t>КИП</a:t>
            </a:r>
            <a:r>
              <a:rPr lang="ru-RU" sz="4800" b="1" i="1" dirty="0">
                <a:solidFill>
                  <a:srgbClr val="1F07D3"/>
                </a:solidFill>
                <a:latin typeface="a_Algerius" pitchFamily="82" charset="-52"/>
              </a:rPr>
              <a:t/>
            </a:r>
            <a:br>
              <a:rPr lang="ru-RU" sz="4800" b="1" i="1" dirty="0">
                <a:solidFill>
                  <a:srgbClr val="1F07D3"/>
                </a:solidFill>
                <a:latin typeface="a_Algerius" pitchFamily="82" charset="-52"/>
              </a:rPr>
            </a:br>
            <a:endParaRPr lang="ru-RU" sz="4800" b="1" i="1" dirty="0">
              <a:solidFill>
                <a:srgbClr val="1F07D3"/>
              </a:solidFill>
              <a:latin typeface="a_Algerius" pitchFamily="8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334" y="1484784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августе 2022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проведен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семинар в рамках педагогического фестиваля 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заместителей директоров по ВР и административных команд школ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Сочи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теме: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«Новое воспитание в новой реальности».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13" y="3717033"/>
            <a:ext cx="4744630" cy="2808312"/>
          </a:xfrm>
          <a:prstGeom prst="rect">
            <a:avLst/>
          </a:prstGeom>
        </p:spPr>
      </p:pic>
      <p:pic>
        <p:nvPicPr>
          <p:cNvPr id="8" name="Рисунок 7" descr="C:\Users\Админ\Desktop\ФОТО 2022-23\26 агуста 2022 Семинар\d8aa0c86-557f-4a08-85ce-40eaf88c2b6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0" y="3717032"/>
            <a:ext cx="4017783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71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57200" y="3140968"/>
            <a:ext cx="8401080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Международная НПК «Реализация образовательных и профессиональных стандартов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  Выступление по теме: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«Работа в группе как одно из условий формирования коммуникативной компетенции младших школьников».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Белорусова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Татьяна Викторовна, учитель начальных классов, заместитель директора по УВР.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268759"/>
            <a:ext cx="8247290" cy="1800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ФГБОУВО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Армавирский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государственный педагогический университет». Победитель Всероссийского конкурса проектов, методических разработок, социально-значимых роликов «Олимп успеха: Созидание. Профессия. Наука.»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Белорусова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Т. В,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Семеницкая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Е. В. учитель начальных классов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54032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1F07D3"/>
                </a:solidFill>
                <a:latin typeface="a_Algerius" pitchFamily="82" charset="-52"/>
              </a:rPr>
              <a:t>Апробация и диссеминация </a:t>
            </a:r>
            <a:r>
              <a:rPr lang="ru-RU" sz="4800" b="1" i="1" dirty="0" smtClean="0">
                <a:solidFill>
                  <a:srgbClr val="1F07D3"/>
                </a:solidFill>
                <a:latin typeface="a_Algerius" pitchFamily="82" charset="-52"/>
              </a:rPr>
              <a:t>результатов деятельности КИП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5413889"/>
            <a:ext cx="8346557" cy="1414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Всероссийский педагогический конкурс «Мой лучший проект», призер. Алешина Виталина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Вадимомвна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46008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472" y="4214818"/>
            <a:ext cx="8001056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отчётный период значительно расширилось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и с образовательными организациями г. Сочи. После проведения ряда районных и городских мероприятий заинтересованность в проекте проявили МОБУ СОШ № 81, МОБУ СОШ № 89, МОБУ СОШ № 75,  МОБУ гимназия № 7, МОБУ лицей 95, лицей № 53, лицей № 22, СОШ №25 и СОШ № 18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357298"/>
            <a:ext cx="7786742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sz="4900" b="1" i="1" dirty="0" smtClean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Организация </a:t>
            </a:r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сетевого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428736"/>
            <a:ext cx="6286544" cy="257176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о взаимном сотрудничестве и сетевом взаимодействии подписаны с учреждениями дополнительного образования:</a:t>
            </a:r>
          </a:p>
          <a:p>
            <a:pPr>
              <a:lnSpc>
                <a:spcPct val="170000"/>
              </a:lnSpc>
            </a:pP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ДО Центр детского творчества «Дагомыс» г. Сочи;</a:t>
            </a:r>
          </a:p>
          <a:p>
            <a:pPr>
              <a:lnSpc>
                <a:spcPct val="170000"/>
              </a:lnSpc>
            </a:pP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</a:t>
            </a: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«Детско-юношеская спортивная школа </a:t>
            </a: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8</a:t>
            </a: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Сочи;</a:t>
            </a:r>
          </a:p>
          <a:p>
            <a:pPr>
              <a:lnSpc>
                <a:spcPct val="170000"/>
              </a:lnSpc>
            </a:pP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</a:t>
            </a: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ДШИ № 2 г. Сочи</a:t>
            </a: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70000"/>
              </a:lnSpc>
            </a:pPr>
            <a:r>
              <a:rPr lang="ru-RU" sz="3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«Детско-юношеская спортивная школа № </a:t>
            </a:r>
            <a:r>
              <a:rPr lang="ru-RU" sz="3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6» </a:t>
            </a:r>
            <a:r>
              <a:rPr lang="ru-RU" sz="3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Сочи;</a:t>
            </a:r>
          </a:p>
          <a:p>
            <a:pPr>
              <a:lnSpc>
                <a:spcPct val="170000"/>
              </a:lnSpc>
            </a:pPr>
            <a:endParaRPr lang="ru-RU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153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387714" y="3140968"/>
            <a:ext cx="447056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Сборник рабочих программ внеурочной деятельности сопровождающих реализацию событийно-модульной организации воспитательной деятельности.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7984" y="1142984"/>
            <a:ext cx="4430296" cy="1781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Сборник Событийно-модульная модель организация воспитательной деятельности: теоретические основы и методические разработки мероприятий модулей.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900" b="1" i="1" dirty="0" smtClean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Инновационный продукт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2521" y="3140968"/>
            <a:ext cx="2290544" cy="34157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051510"/>
            <a:ext cx="2376264" cy="352961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499992" y="5013175"/>
            <a:ext cx="4318018" cy="1729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Сборник событийных общешкольных мероприятий и  практический материал для реализации интеллектуальной, патриотической и художественно-эстетической направленности в  школе.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42910" y="3714752"/>
            <a:ext cx="8286808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285860"/>
            <a:ext cx="8286808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Цель</a:t>
            </a:r>
            <a:endParaRPr lang="ru-RU" b="1" i="1" dirty="0">
              <a:solidFill>
                <a:srgbClr val="1F07D3"/>
              </a:solidFill>
              <a:latin typeface="a_Algerius" pitchFamily="8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518966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0000" i="1" dirty="0" smtClean="0">
                <a:solidFill>
                  <a:schemeClr val="bg1"/>
                </a:solidFill>
                <a:latin typeface="a_Algerius" pitchFamily="82" charset="-52"/>
              </a:rPr>
              <a:t>Цель</a:t>
            </a:r>
            <a:r>
              <a:rPr lang="ru-RU" sz="45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 обосновать и экспериментально проверить организационно-педагогические условия проектирования и реализации событийно-модульной модели воспитательной системы гимназии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представляет собой </a:t>
            </a:r>
            <a:r>
              <a:rPr lang="ru-RU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апробацию модулей </a:t>
            </a: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воспитательного пространства, осуществляемого как внутри, так и за пределами образовательной организации, включая взаимодействие с другими социальными институтами. Событийно-модульная модель позволяет </a:t>
            </a:r>
            <a:r>
              <a:rPr lang="ru-RU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воспитательную и учебную деятельность </a:t>
            </a: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общешкольного проекта </a:t>
            </a:r>
            <a:r>
              <a:rPr lang="ru-RU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«Идущие вместе», </a:t>
            </a: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достижения наибольшего эффекта.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0"/>
            <a:ext cx="1500166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48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2428868"/>
            <a:ext cx="8143932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1571612"/>
            <a:ext cx="800105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ru-RU" sz="4900" b="1" i="1" dirty="0" smtClean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 </a:t>
            </a:r>
            <a:r>
              <a:rPr lang="ru-RU" sz="4900" b="1" i="1" dirty="0" err="1" smtClean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Инновационность</a:t>
            </a:r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/>
            </a:r>
            <a:br>
              <a:rPr lang="ru-RU" sz="4900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</a:br>
            <a:endParaRPr lang="ru-RU" sz="4900" b="1" i="1" dirty="0">
              <a:solidFill>
                <a:srgbClr val="1F07D3"/>
              </a:solidFill>
              <a:latin typeface="a_Algerius" pitchFamily="8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и  формировании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1F0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событийно-модульной модели</a:t>
            </a:r>
            <a:r>
              <a:rPr lang="ru-RU" sz="2400" i="1" dirty="0">
                <a:solidFill>
                  <a:srgbClr val="1F0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деятельности;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 </a:t>
            </a:r>
            <a:r>
              <a:rPr lang="ru-RU" sz="2400" b="1" i="1" dirty="0">
                <a:solidFill>
                  <a:srgbClr val="1F0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 воспитательной  среды  с высокой интенсивностью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форм взаимодействия учителей,  учащихся, родителей  и внешних социальных партнёров,  с использованием потенциала современных средств массовой информации и коммуникации,  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позволило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 гибко  сочетать </a:t>
            </a:r>
            <a:r>
              <a:rPr lang="ru-RU" sz="2400" b="1" dirty="0">
                <a:solidFill>
                  <a:srgbClr val="310F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продуктивную  и коммуникативную деятельност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0"/>
            <a:ext cx="1500166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7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57158" y="4929198"/>
            <a:ext cx="842968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реализовать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эффективного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партнерского взаимодействия организаций  системы образования Краснодарского края и внешних социальных институтов на основе событийно-модульной модели организации воспитательного пространства.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3643314"/>
            <a:ext cx="835824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апробировать событийно-модульную модель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воспитательного пространства, а также механизмы ее реализации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643182"/>
            <a:ext cx="835824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организационно-педагогические условия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 и реализации событийно-модульной модели воспитательной системы в гимназии.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1214422"/>
            <a:ext cx="835824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состояние проектирования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разработанности событийно-модульной модели воспитательной деятельности в Российской Федерации и Краснодарском крае.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Задачи деятельности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0"/>
            <a:ext cx="1500166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90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8596" y="5301208"/>
            <a:ext cx="823265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3857628"/>
            <a:ext cx="8232658" cy="1371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928670"/>
            <a:ext cx="8286808" cy="2928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Скорректировать нормативно-правовую базу по сопровождению воспитательной деятельности согласно современным требованиям и реализации проекта.</a:t>
            </a:r>
          </a:p>
          <a:p>
            <a:pPr marL="342900" lvl="0" indent="-34290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дальнейшие направления деятельности по реализации проекта.</a:t>
            </a:r>
          </a:p>
          <a:p>
            <a:pPr marL="342900" lvl="0" indent="-34290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состав мероприятий по выявлению социального запроса общества на второй этап реализации проекта.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Апробировать технологический механизм проекта «Идущие вместе», основанного на событийно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1F07D3"/>
                </a:solidFill>
                <a:latin typeface="a_Algerius" pitchFamily="82" charset="-52"/>
              </a:rPr>
              <a:t>Задачи отчетного периода</a:t>
            </a:r>
            <a:br>
              <a:rPr lang="ru-RU" sz="4900" b="1" i="1" dirty="0" smtClean="0">
                <a:solidFill>
                  <a:srgbClr val="1F07D3"/>
                </a:solidFill>
                <a:latin typeface="a_Algerius" pitchFamily="82" charset="-52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566354" cy="5740689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Доработать и расширить банк данных о преподавателях, классных руководителях, активах родительской общественности.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воспитательный план, расписание внеурочных занятий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график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работы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 на второй этап реализации проекта.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 необходимым оборудованием мероприятия по реализации проекта.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Реализовать дорожную карту проекта на втором этапе.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Информировать о реализации проекта через раздел сайта и канал на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YouTube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764704"/>
            <a:ext cx="8643998" cy="5976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0465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измерения и оценки качества инновации характеризуется количественными и качественными показателями, характеризующими деятельность КИП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-количество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для социальных партнеров, родителей, обучающихся (график 1);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удовлетворенность социума уровнем воспитательных мероприятий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(график 2);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мониторинг активности участников образовательных отношений в комплексе воспитательных мероприятий (график 3);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качественная оценка деятельности проекта участниками образовательных отношений (график 4);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динамика развития социального партнерства гимназии (график 5);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количество дидактических и методических разработок, публикаций в СМИ, выступлений/докладов (график6).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1F07D3"/>
                </a:solidFill>
                <a:latin typeface="a_Algerius" pitchFamily="82" charset="-52"/>
              </a:rPr>
              <a:t>Измерение и оценка качества </a:t>
            </a:r>
            <a:r>
              <a:rPr lang="ru-RU" b="1" i="1" dirty="0" smtClean="0">
                <a:solidFill>
                  <a:srgbClr val="1F07D3"/>
                </a:solidFill>
                <a:latin typeface="a_Algerius" pitchFamily="82" charset="-52"/>
              </a:rPr>
              <a:t>инновации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0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1F07D3"/>
                </a:solidFill>
                <a:latin typeface="a_Algerius" pitchFamily="82" charset="-52"/>
              </a:rPr>
              <a:t>Измерение и оценка качества инновации</a:t>
            </a:r>
            <a:endParaRPr lang="ru-RU" b="1" i="1" dirty="0">
              <a:solidFill>
                <a:srgbClr val="1F07D3"/>
              </a:solidFill>
              <a:latin typeface="a_Algerius" pitchFamily="82" charset="-52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600408"/>
              </p:ext>
            </p:extLst>
          </p:nvPr>
        </p:nvGraphicFramePr>
        <p:xfrm>
          <a:off x="457200" y="1825625"/>
          <a:ext cx="374441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185636"/>
              </p:ext>
            </p:extLst>
          </p:nvPr>
        </p:nvGraphicFramePr>
        <p:xfrm>
          <a:off x="4644008" y="1825625"/>
          <a:ext cx="39604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179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1F07D3"/>
                </a:solidFill>
                <a:latin typeface="a_Algerius" pitchFamily="82" charset="-52"/>
              </a:rPr>
              <a:t>Измерение и оценка качества инноваций</a:t>
            </a:r>
            <a:endParaRPr lang="ru-RU" b="1" i="1" dirty="0">
              <a:solidFill>
                <a:srgbClr val="1F07D3"/>
              </a:solidFill>
              <a:latin typeface="a_Algerius" pitchFamily="82" charset="-52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095946"/>
              </p:ext>
            </p:extLst>
          </p:nvPr>
        </p:nvGraphicFramePr>
        <p:xfrm>
          <a:off x="461162" y="1988840"/>
          <a:ext cx="3744416" cy="4188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255638"/>
              </p:ext>
            </p:extLst>
          </p:nvPr>
        </p:nvGraphicFramePr>
        <p:xfrm>
          <a:off x="5076056" y="1988840"/>
          <a:ext cx="3714870" cy="4188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3446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5042</TotalTime>
  <Words>1172</Words>
  <Application>Microsoft Office PowerPoint</Application>
  <PresentationFormat>Экран (4:3)</PresentationFormat>
  <Paragraphs>144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a_Algerius</vt:lpstr>
      <vt:lpstr>Arial</vt:lpstr>
      <vt:lpstr>Calibri</vt:lpstr>
      <vt:lpstr>Symbol</vt:lpstr>
      <vt:lpstr>Times New Roman</vt:lpstr>
      <vt:lpstr>Тема Office</vt:lpstr>
      <vt:lpstr>5_Тема Office</vt:lpstr>
      <vt:lpstr>«Событийно-модульный подход в организации воспитательной деятельности гимназии»</vt:lpstr>
      <vt:lpstr>Презентация PowerPoint</vt:lpstr>
      <vt:lpstr>Цель</vt:lpstr>
      <vt:lpstr> Инновационность </vt:lpstr>
      <vt:lpstr>Задачи деятельности  </vt:lpstr>
      <vt:lpstr>Задачи отчетного периода </vt:lpstr>
      <vt:lpstr>Измерение и оценка качества инновации</vt:lpstr>
      <vt:lpstr>Измерение и оценка качества инновации</vt:lpstr>
      <vt:lpstr>Измерение и оценка качества инноваций</vt:lpstr>
      <vt:lpstr>Измерение и оценка качества инноваций</vt:lpstr>
      <vt:lpstr>Презентация PowerPoint</vt:lpstr>
      <vt:lpstr>Содержание инновационной деятельности за отчетный период (январь 2022- декабрь 2022 год)</vt:lpstr>
      <vt:lpstr>Интеллектуальный модуль</vt:lpstr>
      <vt:lpstr>Презентация PowerPoint</vt:lpstr>
      <vt:lpstr>Презентация PowerPoint</vt:lpstr>
      <vt:lpstr>Презентация PowerPoint</vt:lpstr>
      <vt:lpstr>Результативность краткое описание изданных инновационных продуктов</vt:lpstr>
      <vt:lpstr>Результативность краткое описание изданных инновационных продуктов  </vt:lpstr>
      <vt:lpstr>Публикации по теме проекта:</vt:lpstr>
      <vt:lpstr>Апробация и диссеминация результатов деятельности КИП</vt:lpstr>
      <vt:lpstr>Апробация и диссеминация результатов деятельности КИП </vt:lpstr>
      <vt:lpstr>Апробация и диссеминация результатов деятельности КИП</vt:lpstr>
      <vt:lpstr>Организация сетевого взаимодействия</vt:lpstr>
      <vt:lpstr>Инновационный продукт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XoTtaB</dc:creator>
  <cp:lastModifiedBy>Hewlett-Packard Company</cp:lastModifiedBy>
  <cp:revision>477</cp:revision>
  <cp:lastPrinted>2022-01-21T06:05:01Z</cp:lastPrinted>
  <dcterms:created xsi:type="dcterms:W3CDTF">2012-12-09T11:46:46Z</dcterms:created>
  <dcterms:modified xsi:type="dcterms:W3CDTF">2022-09-02T12:42:15Z</dcterms:modified>
</cp:coreProperties>
</file>