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447" y="2924944"/>
            <a:ext cx="782425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Актуальность программы обоснована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"Стратегией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воспитания в Российской Федерации на период до 2025 года"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поисковой и краеведческой деятельности, детского познавательного туризма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1" y="1988840"/>
            <a:ext cx="885718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экскурсионно-туристической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 в общеобразовательном учреждении, посредством повышения компетенций педагогов в условиях   интеграции воспитательных возможностей образовательного учреждения и ресурсного потенциала учреждений культуры.</a:t>
            </a:r>
          </a:p>
        </p:txBody>
      </p:sp>
      <p:pic>
        <p:nvPicPr>
          <p:cNvPr id="1027" name="Picture 3" descr="C:\Users\Учитель\Desktop\Без названия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" y="4239091"/>
            <a:ext cx="2079891" cy="14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4859" y="4239091"/>
            <a:ext cx="665184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Примерной программой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одобренной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решением федерального учебно-методического объединения по общему образованию (протокол от 2 июня 2020г. № 2/20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748945"/>
            <a:ext cx="885718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образовательного учреждения по развитию экскурсионно-туристической деятельности с использованием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                     социокультурной среды»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92280" y="3940009"/>
            <a:ext cx="147576" cy="30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3079429"/>
            <a:ext cx="147576" cy="30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1586" y="129406"/>
            <a:ext cx="888511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общеобразовательное учреждение муниципального образования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Динской район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имени братьев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Игнатовых»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9443" y="2924944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7206" y="2831902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3785" y="5085211"/>
            <a:ext cx="5942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направления экскурсионно-туристическая деятельность 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заинтересованность участия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родителей в походах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экскурсиях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активных видов и форм экскурсионной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не в полной мере воспитательных возможностей модуля «Экскурсии и походы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01697" y="5122882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400" b="1" dirty="0" smtClean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4400" b="1" dirty="0">
              <a:ln w="18000">
                <a:solidFill>
                  <a:srgbClr val="F96A1B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3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r="2300"/>
          <a:stretch/>
        </p:blipFill>
        <p:spPr>
          <a:xfrm>
            <a:off x="1368152" y="1196752"/>
            <a:ext cx="7596336" cy="5112568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содержания экскурсионно-туристической деятельности               в образовательном учреждении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122413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Комплексный подбор эффективных в современных </a:t>
            </a:r>
            <a:r>
              <a:rPr lang="ru-RU" sz="1200" b="1" dirty="0" smtClean="0"/>
              <a:t>форм и средств </a:t>
            </a:r>
            <a:r>
              <a:rPr lang="ru-RU" sz="1200" dirty="0" smtClean="0"/>
              <a:t>экскурсионно-туристической деятельности. 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251520" y="163502"/>
            <a:ext cx="810344" cy="756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461" y="12708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44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4" descr="C:\Users\Учитель\Desktop\1476219916_88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/>
        </p:blipFill>
        <p:spPr bwMode="auto">
          <a:xfrm>
            <a:off x="0" y="3158582"/>
            <a:ext cx="1475656" cy="12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Учитель\Desktop\backpack-traveler-in-nature-cartoon-drawing-art_18591-60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198"/>
            <a:ext cx="1728192" cy="15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791089" cy="6523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630" y="126719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на </a:t>
            </a:r>
            <a:r>
              <a:rPr lang="ru-RU" sz="1200" dirty="0"/>
              <a:t>примере  разработок экскурсионных площадок маршрута «Карта на парте»;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/>
              <a:t>проведение познавательных походов и экскурсий для отработки навыков  и компетенций педагогов на экскурсионных площадках  маршрута «Карта на парте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76672"/>
            <a:ext cx="40324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/>
              <a:t>Подпроект</a:t>
            </a:r>
            <a:r>
              <a:rPr lang="ru-RU" sz="1200" b="1" i="1" dirty="0"/>
              <a:t> №1</a:t>
            </a:r>
            <a:r>
              <a:rPr lang="ru-RU" sz="1200" i="1" dirty="0"/>
              <a:t>.</a:t>
            </a:r>
            <a:r>
              <a:rPr lang="ru-RU" sz="1200" dirty="0"/>
              <a:t> </a:t>
            </a:r>
            <a:r>
              <a:rPr lang="ru-RU" sz="1200" i="1" dirty="0"/>
              <a:t>«Формирование навыков  и компетенций у педагогических работников образовательной организации для организации познавательного туризма в образовательной организации» 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97152" y="2366246"/>
            <a:ext cx="403244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/>
              <a:t>Подпроект</a:t>
            </a:r>
            <a:r>
              <a:rPr lang="ru-RU" sz="1200" b="1" i="1" dirty="0"/>
              <a:t> №2</a:t>
            </a:r>
            <a:r>
              <a:rPr lang="ru-RU" sz="1200" i="1" dirty="0"/>
              <a:t>. «Социокультурное образовательное пространство школы как современная форма взаимосвязи между школьной системой и вариативными возможностями изучения мира за пределами школы</a:t>
            </a:r>
            <a:r>
              <a:rPr lang="ru-RU" sz="1200" i="1" dirty="0" smtClean="0"/>
              <a:t>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7152" y="4581127"/>
            <a:ext cx="405092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 smtClean="0"/>
              <a:t>Подпроект</a:t>
            </a:r>
            <a:r>
              <a:rPr lang="ru-RU" sz="1200" b="1" i="1" dirty="0" smtClean="0"/>
              <a:t> №3</a:t>
            </a:r>
            <a:r>
              <a:rPr lang="ru-RU" sz="1200" i="1" dirty="0" smtClean="0"/>
              <a:t> </a:t>
            </a:r>
            <a:r>
              <a:rPr lang="ru-RU" sz="1200" i="1" dirty="0"/>
              <a:t>«Внеклассная и внеурочная деятельность как метод обучения школьников 7-9 классов формам экскурсионной деятельности</a:t>
            </a:r>
            <a:r>
              <a:rPr lang="ru-RU" sz="1200" i="1" dirty="0" smtClean="0"/>
              <a:t>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05678" y="5301208"/>
            <a:ext cx="39550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/>
              <a:t>Разработка программ внеурочной деятельности по познавательному туризму и проведению экскурсий: «Школа юного гида», «Азбука туризма», «Туризм и краеведение», «Музейное дело» </a:t>
            </a:r>
            <a:r>
              <a:rPr lang="ru-RU" sz="1200" dirty="0" smtClean="0"/>
              <a:t>, туристический клуб «Максимум», </a:t>
            </a:r>
            <a:r>
              <a:rPr lang="ru-RU" sz="1200" dirty="0"/>
              <a:t>включение в проектную деятельность </a:t>
            </a:r>
            <a:r>
              <a:rPr lang="ru-RU" sz="1200" dirty="0" smtClean="0"/>
              <a:t>направления </a:t>
            </a:r>
            <a:r>
              <a:rPr lang="ru-RU" sz="1200" dirty="0"/>
              <a:t>«Туризм и экскурсии»;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678" y="3381909"/>
            <a:ext cx="3871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/>
              <a:t>проведение мероприятий в условиях межведомственного взаимодействия на основании заключенных договоров с организациями культуры, </a:t>
            </a:r>
            <a:r>
              <a:rPr lang="ru-RU" sz="1200" dirty="0" smtClean="0"/>
              <a:t>общественными организациями </a:t>
            </a:r>
            <a:r>
              <a:rPr lang="ru-RU" sz="1200" dirty="0"/>
              <a:t>и туристическим фирмам по направлению краеведческий,  познавательный и  событийный </a:t>
            </a:r>
            <a:r>
              <a:rPr lang="ru-RU" sz="1200" dirty="0" smtClean="0"/>
              <a:t>туризм </a:t>
            </a:r>
            <a:r>
              <a:rPr lang="ru-RU" sz="1200" dirty="0"/>
              <a:t>		</a:t>
            </a:r>
            <a:r>
              <a:rPr lang="ru-RU" sz="1200" dirty="0" smtClean="0"/>
              <a:t>.</a:t>
            </a:r>
            <a:r>
              <a:rPr lang="ru-RU" sz="1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507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981" y="1571397"/>
            <a:ext cx="7918980" cy="4431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1200" dirty="0"/>
              <a:t>повышение интереса школьников к туристско-экскурсионной деятельности; </a:t>
            </a: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вовлечение </a:t>
            </a:r>
            <a:r>
              <a:rPr lang="ru-RU" sz="1200" dirty="0"/>
              <a:t>родительской общественности в туристско-экскурсионную деятельность</a:t>
            </a:r>
            <a:r>
              <a:rPr lang="ru-RU" sz="1200" dirty="0" smtClean="0"/>
              <a:t>;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>
                <a:sym typeface="Symbol"/>
              </a:rPr>
              <a:t></a:t>
            </a:r>
            <a:r>
              <a:rPr lang="ru-RU" sz="1200" dirty="0"/>
              <a:t> развитие компетенций педагогов, связанных с </a:t>
            </a:r>
            <a:r>
              <a:rPr lang="ru-RU" sz="1200" dirty="0" smtClean="0"/>
              <a:t>туристско-экскурсионной деятельностью </a:t>
            </a:r>
            <a:r>
              <a:rPr lang="ru-RU" sz="1200" dirty="0"/>
              <a:t>в соответствии с рабочей программой воспитания в условиях интеграции воспитательного и ресурсного потенциала учреждений культуры; </a:t>
            </a:r>
            <a:endParaRPr lang="ru-RU" sz="1200" dirty="0" smtClean="0"/>
          </a:p>
          <a:p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повышение качества экскурсионно-туристической деятельности в школе;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создание методических </a:t>
            </a:r>
            <a:r>
              <a:rPr lang="ru-RU" sz="1200" dirty="0"/>
              <a:t>рекомендаций и практических разработок по системе развития туристско-экскурсионной деятельности для педагогического сообщества района и края; </a:t>
            </a:r>
            <a:endParaRPr lang="ru-RU" sz="1200" dirty="0" smtClean="0"/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создание </a:t>
            </a:r>
            <a:r>
              <a:rPr lang="ru-RU" sz="1200" dirty="0"/>
              <a:t>муниципального ресурсного центра на базе </a:t>
            </a:r>
            <a:r>
              <a:rPr lang="ru-RU" sz="1200" dirty="0" smtClean="0"/>
              <a:t>МАОУ </a:t>
            </a:r>
            <a:r>
              <a:rPr lang="ru-RU" sz="1200" dirty="0"/>
              <a:t>СОШ № 10 имени братьев Игнатовых по подготовке педагогических кадров к экскурсионно-туристической деятельности с использованием ресурсного потенциала учреждений </a:t>
            </a:r>
            <a:r>
              <a:rPr lang="ru-RU" sz="1200" dirty="0" smtClean="0"/>
              <a:t>культуры;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расширение </a:t>
            </a:r>
            <a:r>
              <a:rPr lang="ru-RU" sz="1200" dirty="0"/>
              <a:t>поля взаимодействия с социальными партнёрами из других регионов для дальнейшего </a:t>
            </a:r>
            <a:endParaRPr lang="ru-RU" sz="1200" dirty="0" smtClean="0"/>
          </a:p>
          <a:p>
            <a:r>
              <a:rPr lang="ru-RU" sz="1200" dirty="0" smtClean="0"/>
              <a:t>сотрудничества </a:t>
            </a:r>
            <a:r>
              <a:rPr lang="ru-RU" sz="1200" dirty="0"/>
              <a:t>в рамках проведения мероприятий по экскурсионной и туристической деятельности</a:t>
            </a:r>
            <a:r>
              <a:rPr lang="ru-RU" sz="1200" dirty="0" smtClean="0"/>
              <a:t>;</a:t>
            </a:r>
          </a:p>
          <a:p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расширение </a:t>
            </a:r>
            <a:r>
              <a:rPr lang="ru-RU" sz="1200" dirty="0"/>
              <a:t>поля взаимодействия с образовательными партнёрами для дальнейшего сетевого сотрудничества в рамках проведения мероприятий по развитию экскурсионной и туристической деятельности</a:t>
            </a:r>
            <a:r>
              <a:rPr lang="ru-RU" sz="1200" dirty="0" smtClean="0"/>
              <a:t>.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 smtClean="0"/>
              <a:t>	</a:t>
            </a:r>
          </a:p>
        </p:txBody>
      </p:sp>
      <p:sp>
        <p:nvSpPr>
          <p:cNvPr id="6" name="Овал 5"/>
          <p:cNvSpPr/>
          <p:nvPr/>
        </p:nvSpPr>
        <p:spPr>
          <a:xfrm>
            <a:off x="142740" y="26064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endParaRPr lang="ru-RU" sz="54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-439" r="2636" b="64755"/>
          <a:stretch/>
        </p:blipFill>
        <p:spPr bwMode="auto">
          <a:xfrm>
            <a:off x="51574" y="2708920"/>
            <a:ext cx="1062634" cy="10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7" r="50000"/>
          <a:stretch/>
        </p:blipFill>
        <p:spPr bwMode="auto">
          <a:xfrm>
            <a:off x="51817" y="4941168"/>
            <a:ext cx="1026512" cy="8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t="29441" r="27692" b="35279"/>
          <a:stretch/>
        </p:blipFill>
        <p:spPr bwMode="auto">
          <a:xfrm>
            <a:off x="-13471" y="3787388"/>
            <a:ext cx="1068544" cy="9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3" t="50000" r="4234" b="6027"/>
          <a:stretch/>
        </p:blipFill>
        <p:spPr bwMode="auto">
          <a:xfrm>
            <a:off x="18023" y="1221224"/>
            <a:ext cx="1041523" cy="14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5098968-colorful-tourism-ic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52291" r="55596" b="13119"/>
          <a:stretch/>
        </p:blipFill>
        <p:spPr bwMode="auto">
          <a:xfrm>
            <a:off x="9385645" y="7173416"/>
            <a:ext cx="1738043" cy="16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029" y="148860"/>
            <a:ext cx="8016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Результаты проекта </a:t>
            </a:r>
            <a:r>
              <a:rPr lang="ru-RU" sz="1200" dirty="0" smtClean="0">
                <a:solidFill>
                  <a:schemeClr val="accent2"/>
                </a:solidFill>
              </a:rPr>
              <a:t>программы </a:t>
            </a:r>
            <a:r>
              <a:rPr lang="ru-RU" sz="1200" dirty="0" smtClean="0"/>
              <a:t>позволят </a:t>
            </a:r>
            <a:r>
              <a:rPr lang="ru-RU" sz="1200" dirty="0"/>
              <a:t>повысить эффективность функционирования системы образования края, обеспечат представление стратегии ее дальнейшего развития и прогнозируемых перспектив.</a:t>
            </a:r>
          </a:p>
          <a:p>
            <a:r>
              <a:rPr lang="ru-RU" sz="1200" dirty="0" smtClean="0"/>
              <a:t>Программа носит </a:t>
            </a:r>
            <a:r>
              <a:rPr lang="ru-RU" sz="1200" dirty="0"/>
              <a:t>системный и практико-ориентированный характер, </a:t>
            </a:r>
            <a:r>
              <a:rPr lang="ru-RU" sz="1200" dirty="0" smtClean="0"/>
              <a:t>включает </a:t>
            </a:r>
            <a:r>
              <a:rPr lang="ru-RU" sz="1200" dirty="0"/>
              <a:t>структурно-субъектную, нормативно-правовую, процессно-организационную, деятельностно-методическую, компетентностную модели, </a:t>
            </a:r>
            <a:r>
              <a:rPr lang="ru-RU" sz="1200" dirty="0" smtClean="0"/>
              <a:t>обладает </a:t>
            </a:r>
            <a:r>
              <a:rPr lang="ru-RU" sz="1200" dirty="0"/>
              <a:t>полнотой, вариативностью, универсальностью и достаточным потенциалом для использования в любом регионе РФ.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>
                <a:solidFill>
                  <a:srgbClr val="FF0000"/>
                </a:solidFill>
              </a:rPr>
              <a:t>Реализация проекта это: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555</TotalTime>
  <Words>535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33</cp:revision>
  <dcterms:created xsi:type="dcterms:W3CDTF">2021-11-10T07:33:15Z</dcterms:created>
  <dcterms:modified xsi:type="dcterms:W3CDTF">2022-09-02T06:16:34Z</dcterms:modified>
</cp:coreProperties>
</file>