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9" r:id="rId5"/>
    <p:sldId id="280" r:id="rId6"/>
    <p:sldId id="265" r:id="rId7"/>
    <p:sldId id="278" r:id="rId8"/>
    <p:sldId id="268" r:id="rId9"/>
    <p:sldId id="266" r:id="rId10"/>
    <p:sldId id="267" r:id="rId11"/>
    <p:sldId id="259" r:id="rId12"/>
    <p:sldId id="262" r:id="rId13"/>
    <p:sldId id="272" r:id="rId14"/>
    <p:sldId id="277" r:id="rId15"/>
    <p:sldId id="276" r:id="rId16"/>
    <p:sldId id="281" r:id="rId17"/>
    <p:sldId id="258" r:id="rId18"/>
    <p:sldId id="275" r:id="rId19"/>
    <p:sldId id="274" r:id="rId20"/>
    <p:sldId id="273" r:id="rId21"/>
    <p:sldId id="269" r:id="rId22"/>
    <p:sldId id="270" r:id="rId23"/>
    <p:sldId id="282" r:id="rId24"/>
    <p:sldId id="283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10B9-AC2D-4CDF-8BDF-8B44219FF795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71E5-E938-41EA-9571-A547D805F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5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8286-0E28-49CA-BAB4-BE9B3A1C053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B2D5-8906-48C4-A50E-70BC215B9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8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4284-7E71-42E5-90BC-47949B604972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C3F4-B608-4A23-AA09-FF7C13D0C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4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C10B9-AC2D-4CDF-8BDF-8B44219FF795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271E5-E938-41EA-9571-A547D805F0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9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29784-E027-4EB3-8E3E-E4219ADEC884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8E746-BD38-471C-A86F-67F1133084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2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19E20-A7B5-48E4-AC5C-D29D15FF5518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9F994-780F-478A-A21B-1250595E2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3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3757C-A655-4D2E-931B-433A68E4BA12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E0E99-BC40-43E1-9BAA-526D61D19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1B4C9-EF57-4784-B9F3-4B5B8CA6113D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9E6F-872C-4C49-839F-057CC658E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0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BD8FA-F7A1-4EE8-A2BB-F7146935A33D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61FA7-8215-4C58-B252-43F7044F1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DE02A-1599-49CE-9692-01938712FA24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FD368-FDC9-41FD-9B34-D99365BB6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3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146C0-FA9A-43DD-96D0-B57764CDD2A1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FB39-4034-4973-9115-C1054965E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0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9784-E027-4EB3-8E3E-E4219ADEC88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E746-BD38-471C-A86F-67F113308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CC7FF-59BA-4B53-8C30-B280613E3C6B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47C1C-8275-4496-8C51-6A82AC24C6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8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0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5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38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8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0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7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38286-0E28-49CA-BAB4-BE9B3A1C053E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BB2D5-8906-48C4-A50E-70BC215B9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24284-7E71-42E5-90BC-47949B604972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BC3F4-B608-4A23-AA09-FF7C13D0C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7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9E20-A7B5-48E4-AC5C-D29D15FF551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F994-780F-478A-A21B-1250595E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2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757C-A655-4D2E-931B-433A68E4BA12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E99-BC40-43E1-9BAA-526D61D19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B4C9-EF57-4784-B9F3-4B5B8CA6113D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9E6F-872C-4C49-839F-057CC658E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D8FA-F7A1-4EE8-A2BB-F7146935A33D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1FA7-8215-4C58-B252-43F7044F1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7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E02A-1599-49CE-9692-01938712FA2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D368-FDC9-41FD-9B34-D99365BB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8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46C0-FA9A-43DD-96D0-B57764CDD2A1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FB39-4034-4973-9115-C1054965E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8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C7FF-59BA-4B53-8C30-B280613E3C6B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7C1C-8275-4496-8C51-6A82AC24C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4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61BE5-86BB-49FA-A3AD-FB76A4A0D72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D4E42-B2BD-4D92-89BE-C97ED0E4C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F261BE5-86BB-49FA-A3AD-FB76A4A0D72C}" type="datetimeFigureOut">
              <a:rPr lang="ru-RU" smtClean="0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ECD4E42-B2BD-4D92-89BE-C97ED0E4CA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11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ac@kkidppo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719" y="3361266"/>
            <a:ext cx="9896272" cy="2387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информационной наполненности АИС СГО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одуль 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образование»)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повышения качества государственного и муниципального управления в сфере дополнительного образования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13866"/>
            <a:ext cx="9144000" cy="1270000"/>
          </a:xfrm>
        </p:spPr>
        <p:txBody>
          <a:bodyPr>
            <a:normAutofit/>
          </a:bodyPr>
          <a:lstStyle/>
          <a:p>
            <a:pPr algn="r"/>
            <a:endParaRPr lang="ru-RU" alt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14.02.2019г.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Мониторинг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заполненности</a:t>
            </a:r>
            <a:r>
              <a:rPr lang="ru-RU" altLang="ru-RU" b="1" dirty="0" smtClean="0">
                <a:solidFill>
                  <a:srgbClr val="0070C0"/>
                </a:solidFill>
              </a:rPr>
              <a:t> карточек ОО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1963" y="2014538"/>
            <a:ext cx="7022570" cy="31501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3600" dirty="0" smtClean="0"/>
              <a:t>Проверить поля: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altLang="ru-RU" sz="3200" dirty="0" smtClean="0"/>
              <a:t>Юридический адрес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altLang="ru-RU" sz="3200" dirty="0" smtClean="0"/>
              <a:t>Группа полей «Другая информация»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ru-RU" altLang="ru-RU" sz="3200" dirty="0" smtClean="0"/>
              <a:t>Группа полей о подключении к сети Интернет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61963" y="6218238"/>
            <a:ext cx="4903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i="1" dirty="0"/>
              <a:t>* </a:t>
            </a:r>
            <a:r>
              <a:rPr lang="ru-RU" altLang="ru-RU" sz="2400" i="1" dirty="0" smtClean="0"/>
              <a:t>ОДО, школы </a:t>
            </a:r>
            <a:r>
              <a:rPr lang="ru-RU" altLang="ru-RU" sz="2400" i="1" dirty="0"/>
              <a:t>и сады в модуле ОДО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3766" y="1808163"/>
            <a:ext cx="4951953" cy="20005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400" dirty="0" smtClean="0"/>
              <a:t>контролирует с помощью отчета: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Отчеты – Дополнительные </a:t>
            </a:r>
            <a:r>
              <a:rPr lang="ru-RU" sz="2400" b="1" dirty="0"/>
              <a:t>отчеты </a:t>
            </a:r>
            <a:r>
              <a:rPr lang="ru-RU" sz="2400" b="1" dirty="0" smtClean="0"/>
              <a:t>- Мониторинг </a:t>
            </a:r>
            <a:r>
              <a:rPr lang="ru-RU" sz="2400" b="1" dirty="0"/>
              <a:t>карточек ОО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Карточки ОО</a:t>
            </a:r>
          </a:p>
        </p:txBody>
      </p:sp>
      <p:grpSp>
        <p:nvGrpSpPr>
          <p:cNvPr id="5123" name="Группа 7"/>
          <p:cNvGrpSpPr>
            <a:grpSpLocks/>
          </p:cNvGrpSpPr>
          <p:nvPr/>
        </p:nvGrpSpPr>
        <p:grpSpPr bwMode="auto">
          <a:xfrm>
            <a:off x="2001838" y="1338263"/>
            <a:ext cx="7650162" cy="2235200"/>
            <a:chOff x="0" y="2820708"/>
            <a:chExt cx="7649974" cy="2234738"/>
          </a:xfrm>
        </p:grpSpPr>
        <p:pic>
          <p:nvPicPr>
            <p:cNvPr id="5126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20708"/>
              <a:ext cx="7649974" cy="223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90515" y="4465018"/>
              <a:ext cx="7126112" cy="45710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12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9" y="3533774"/>
            <a:ext cx="5257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444875"/>
            <a:ext cx="54673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3255" y="667028"/>
            <a:ext cx="433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C00000"/>
                </a:solidFill>
              </a:rPr>
              <a:t>Действия школьного оператора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Заполнение карточек сотрудников.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1. Личные карточки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1954"/>
            <a:ext cx="10515600" cy="3258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23255" y="1506022"/>
            <a:ext cx="4330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C00000"/>
                </a:solidFill>
              </a:rPr>
              <a:t>Действия школьного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4692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" y="581408"/>
            <a:ext cx="11588379" cy="5508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5941" y="144608"/>
            <a:ext cx="3639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rgbClr val="C00000"/>
                </a:solidFill>
              </a:rPr>
              <a:t>Действия школьного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239997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81" y="77124"/>
            <a:ext cx="12021425" cy="6780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8016" y="658574"/>
            <a:ext cx="330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rgbClr val="C00000"/>
                </a:solidFill>
              </a:rPr>
              <a:t>Действия школьного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50984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Школьный оператор контролирует </a:t>
            </a:r>
            <a:r>
              <a:rPr lang="ru-RU" dirty="0" err="1" smtClean="0">
                <a:solidFill>
                  <a:srgbClr val="C00000"/>
                </a:solidFill>
              </a:rPr>
              <a:t>заполненность</a:t>
            </a:r>
            <a:r>
              <a:rPr lang="ru-RU" dirty="0" smtClean="0">
                <a:solidFill>
                  <a:srgbClr val="C00000"/>
                </a:solidFill>
              </a:rPr>
              <a:t> личных карточек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192" y="1807194"/>
            <a:ext cx="8740366" cy="1766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872574"/>
            <a:ext cx="6539983" cy="36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76061" y="365125"/>
            <a:ext cx="5886450" cy="1325563"/>
          </a:xfrm>
        </p:spPr>
        <p:txBody>
          <a:bodyPr/>
          <a:lstStyle/>
          <a:p>
            <a:r>
              <a:rPr lang="ru-RU" altLang="ru-RU" dirty="0" smtClean="0"/>
              <a:t>Контроль заполнения данных по сотрудникам</a:t>
            </a:r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919288"/>
            <a:ext cx="6338887" cy="4351337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041103" y="4012918"/>
            <a:ext cx="4635500" cy="1754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Незаполненных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карточек сотрудников</a:t>
            </a:r>
          </a:p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69% по краю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1103" y="505748"/>
            <a:ext cx="4635500" cy="2369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400" dirty="0" smtClean="0"/>
              <a:t>контролирует с помощью отчета: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Отчеты – Дополнительные </a:t>
            </a:r>
            <a:r>
              <a:rPr lang="ru-RU" sz="2400" b="1" dirty="0"/>
              <a:t>отчеты </a:t>
            </a:r>
            <a:r>
              <a:rPr lang="ru-RU" sz="2400" b="1" dirty="0" smtClean="0"/>
              <a:t>– </a:t>
            </a:r>
            <a:r>
              <a:rPr lang="ru-RU" sz="2400" b="1" dirty="0"/>
              <a:t>Контроль заполнения данных по сотрудникам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5264" cy="1325563"/>
          </a:xfrm>
        </p:spPr>
        <p:txBody>
          <a:bodyPr/>
          <a:lstStyle/>
          <a:p>
            <a:r>
              <a:rPr lang="ru-RU" dirty="0" smtClean="0"/>
              <a:t>Отчет «Мониторинг карточек сотрудников» по ОДО: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82" y="3653333"/>
            <a:ext cx="10809118" cy="252363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Дата рождения: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Не заполнено 10% </a:t>
            </a:r>
            <a:br>
              <a:rPr lang="ru-RU" sz="2400" dirty="0" smtClean="0"/>
            </a:br>
            <a:r>
              <a:rPr lang="ru-RU" sz="2400" dirty="0" smtClean="0"/>
              <a:t>Заполнено не верно 10%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Должность: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заполнено 40%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Категория: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заполнено 70% </a:t>
            </a:r>
            <a:br>
              <a:rPr lang="ru-RU" sz="2400" dirty="0" smtClean="0"/>
            </a:br>
            <a:r>
              <a:rPr lang="ru-RU" sz="2400" dirty="0" err="1" smtClean="0"/>
              <a:t>пед.состава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1459"/>
          <a:stretch/>
        </p:blipFill>
        <p:spPr>
          <a:xfrm>
            <a:off x="5884752" y="1825625"/>
            <a:ext cx="5895443" cy="3281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82" y="1825625"/>
            <a:ext cx="5023199" cy="1692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000" dirty="0" smtClean="0"/>
              <a:t>контролирует с помощью отчета:</a:t>
            </a:r>
          </a:p>
          <a:p>
            <a:endParaRPr lang="ru-RU" sz="2000" dirty="0" smtClean="0"/>
          </a:p>
          <a:p>
            <a:r>
              <a:rPr lang="ru-RU" sz="2000" b="1" dirty="0" smtClean="0"/>
              <a:t>Отчеты – Дополнительные </a:t>
            </a:r>
            <a:r>
              <a:rPr lang="ru-RU" sz="2000" b="1" dirty="0"/>
              <a:t>отчеты – Мониторинг карточек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415770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карточек сотрудников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401"/>
          <a:stretch/>
        </p:blipFill>
        <p:spPr>
          <a:xfrm>
            <a:off x="972767" y="1464738"/>
            <a:ext cx="10527338" cy="45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карточек сотрудников.</a:t>
            </a:r>
            <a:br>
              <a:rPr lang="ru-RU" dirty="0" smtClean="0"/>
            </a:br>
            <a:r>
              <a:rPr lang="ru-RU" dirty="0" smtClean="0"/>
              <a:t>2. Педагогический портфолио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61" y="1690688"/>
            <a:ext cx="8566725" cy="4826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39801" y="859691"/>
            <a:ext cx="3036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C00000"/>
                </a:solidFill>
              </a:rPr>
              <a:t>Действия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школьного </a:t>
            </a:r>
            <a:r>
              <a:rPr lang="ru-RU" sz="2400" dirty="0">
                <a:solidFill>
                  <a:srgbClr val="C00000"/>
                </a:solidFill>
              </a:rPr>
              <a:t>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6691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91830" y="365126"/>
            <a:ext cx="11773170" cy="666006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Состояние перехода на следующий учебный год</a:t>
            </a: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4984" y="4104374"/>
            <a:ext cx="6238875" cy="1676400"/>
          </a:xfrm>
        </p:spPr>
      </p:pic>
      <p:pic>
        <p:nvPicPr>
          <p:cNvPr id="307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59" y="2366062"/>
            <a:ext cx="643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46693" y="5236104"/>
            <a:ext cx="3751263" cy="282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765131" y="6022446"/>
            <a:ext cx="4160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 dirty="0"/>
              <a:t>Только 2018/2019 год!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4959" y="1272803"/>
            <a:ext cx="5274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400" dirty="0" smtClean="0"/>
              <a:t>контролирует с помощью отчета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Портфолио педагогов. Образование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12192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1524000"/>
            <a:ext cx="480853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903913" y="2286000"/>
            <a:ext cx="1116012" cy="8064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354848" y="158442"/>
            <a:ext cx="16651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C00000"/>
                </a:solidFill>
              </a:rPr>
              <a:t>Действия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школьного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оператора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Портфолио педагогов. Курсы повышения квалификации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58" y="1359182"/>
            <a:ext cx="4136383" cy="496774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982511" y="1814514"/>
            <a:ext cx="856034" cy="22137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671333" y="241299"/>
            <a:ext cx="1384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rgbClr val="C00000"/>
                </a:solidFill>
              </a:rPr>
              <a:t>Действия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школьного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266582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66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Контроль наполненности портфолио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163" y="1122631"/>
            <a:ext cx="10727637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000" dirty="0" smtClean="0"/>
              <a:t>контролирует с помощью отчета:</a:t>
            </a:r>
          </a:p>
          <a:p>
            <a:pPr eaLnBrk="1" hangingPunct="1"/>
            <a:r>
              <a:rPr lang="ru-RU" sz="2000" b="1" dirty="0" smtClean="0"/>
              <a:t>Отчеты – Дополнительные </a:t>
            </a:r>
            <a:r>
              <a:rPr lang="ru-RU" sz="2000" b="1" dirty="0"/>
              <a:t>отчеты – </a:t>
            </a:r>
            <a:r>
              <a:rPr lang="ru-RU" altLang="ru-RU" sz="2000" b="1" i="1" dirty="0"/>
              <a:t>МТС:19.09.2018 - Портфолио - Сведения об </a:t>
            </a:r>
            <a:r>
              <a:rPr lang="ru-RU" altLang="ru-RU" sz="2000" b="1" i="1" dirty="0" smtClean="0"/>
              <a:t>образовании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Отчеты </a:t>
            </a:r>
            <a:r>
              <a:rPr lang="ru-RU" sz="2000" b="1" dirty="0"/>
              <a:t>– Дополнительные отчеты – </a:t>
            </a:r>
            <a:r>
              <a:rPr lang="ru-RU" altLang="ru-RU" sz="2000" b="1" i="1" dirty="0" smtClean="0"/>
              <a:t>МТС:19.09.2018 </a:t>
            </a:r>
            <a:r>
              <a:rPr lang="ru-RU" altLang="ru-RU" sz="2000" b="1" i="1" dirty="0"/>
              <a:t>- Портфолио - Сведения о повышении квалификации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953"/>
            <a:ext cx="12192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4422773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0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2786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20562"/>
            <a:ext cx="10515600" cy="2356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Специалисты </a:t>
            </a:r>
            <a:br>
              <a:rPr lang="ru-RU" dirty="0" smtClean="0"/>
            </a:br>
            <a:r>
              <a:rPr lang="ru-RU" dirty="0" smtClean="0"/>
              <a:t>информационно-аналитического центра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iac@kkidppo.ru</a:t>
            </a:r>
            <a:endParaRPr lang="en-US" dirty="0" smtClean="0"/>
          </a:p>
          <a:p>
            <a:pPr algn="ctr"/>
            <a:r>
              <a:rPr lang="ru-RU" dirty="0"/>
              <a:t>8(861)260-27-54</a:t>
            </a:r>
          </a:p>
        </p:txBody>
      </p:sp>
    </p:spTree>
    <p:extLst>
      <p:ext uri="{BB962C8B-B14F-4D97-AF65-F5344CB8AC3E}">
        <p14:creationId xmlns:p14="http://schemas.microsoft.com/office/powerpoint/2010/main" val="25695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Действия школьного оператора, </a:t>
            </a:r>
            <a:r>
              <a:rPr lang="ru-RU" altLang="ru-RU" sz="3200" dirty="0" smtClean="0"/>
              <a:t>е</a:t>
            </a:r>
            <a:r>
              <a:rPr lang="ru-RU" sz="3200" dirty="0" smtClean="0"/>
              <a:t>сли </a:t>
            </a:r>
            <a:r>
              <a:rPr lang="ru-RU" sz="3200" dirty="0"/>
              <a:t>ОДО не находится в 2018/2019 году</a:t>
            </a:r>
            <a:endParaRPr lang="ru-RU" alt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4013"/>
            <a:ext cx="10515600" cy="43513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dirty="0" smtClean="0"/>
              <a:t>Сформировать 2018/19 учебный год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dirty="0"/>
              <a:t>Всех учащихся </a:t>
            </a:r>
            <a:r>
              <a:rPr lang="ru-RU" sz="3200" dirty="0" smtClean="0"/>
              <a:t>перевести </a:t>
            </a:r>
            <a:r>
              <a:rPr lang="ru-RU" sz="3200" dirty="0"/>
              <a:t>на следующий </a:t>
            </a:r>
            <a:r>
              <a:rPr lang="ru-RU" sz="3200" dirty="0" smtClean="0"/>
              <a:t>год/выпустить/выбыть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dirty="0" smtClean="0"/>
              <a:t>Закрыть старый учебный год</a:t>
            </a:r>
            <a:endParaRPr lang="en-US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3200" dirty="0" smtClean="0"/>
              <a:t>В рамках 2018/2019 года проверить контингент</a:t>
            </a:r>
            <a:r>
              <a:rPr lang="en-US" sz="3200" dirty="0" smtClean="0"/>
              <a:t> </a:t>
            </a:r>
            <a:r>
              <a:rPr lang="en-US" sz="3200" b="1" i="1" dirty="0" smtClean="0"/>
              <a:t>(</a:t>
            </a:r>
            <a:r>
              <a:rPr lang="ru-RU" sz="3200" b="1" i="1" dirty="0" smtClean="0"/>
              <a:t>отчет «</a:t>
            </a:r>
            <a:r>
              <a:rPr lang="ru-RU" sz="3200" b="1" i="1" dirty="0"/>
              <a:t>Количественный состав </a:t>
            </a:r>
            <a:r>
              <a:rPr lang="ru-RU" sz="3200" b="1" i="1" dirty="0" smtClean="0"/>
              <a:t>учащихся»</a:t>
            </a:r>
            <a:r>
              <a:rPr lang="en-US" sz="3200" b="1" i="1" dirty="0" smtClean="0"/>
              <a:t>)</a:t>
            </a:r>
            <a:r>
              <a:rPr lang="ru-RU" sz="3200" dirty="0" smtClean="0"/>
              <a:t>, создать недостающие приказы о движении (зачисление, выбытие)</a:t>
            </a:r>
          </a:p>
          <a:p>
            <a:pPr lvl="1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dirty="0" smtClean="0"/>
              <a:t>Зачисление из ОО</a:t>
            </a:r>
          </a:p>
          <a:p>
            <a:pPr lvl="1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dirty="0" smtClean="0"/>
              <a:t>Зачисление импортом</a:t>
            </a:r>
            <a:endParaRPr lang="en-US" dirty="0" smtClean="0"/>
          </a:p>
          <a:p>
            <a:pPr lvl="1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dirty="0" smtClean="0"/>
              <a:t>Зачисление из выпускников и выбывших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ru-RU" sz="3200" dirty="0" smtClean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67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8972550" cy="36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938"/>
            <a:ext cx="9648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038475"/>
            <a:ext cx="6943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375025" y="1144588"/>
            <a:ext cx="2246313" cy="347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0525" y="4562475"/>
            <a:ext cx="2232025" cy="4206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86338" y="6440488"/>
            <a:ext cx="5500687" cy="30321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651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Состояние прохождения мастера ввода данных</a:t>
            </a:r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70" y="2703777"/>
            <a:ext cx="643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0" y="4584700"/>
            <a:ext cx="6522707" cy="1474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770" y="1628776"/>
            <a:ext cx="5274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400" dirty="0" smtClean="0"/>
              <a:t>контролирует с помощью отчета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409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Прохождение мастера ввода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Действия школьного оператора</a:t>
            </a:r>
          </a:p>
          <a:p>
            <a:pPr marL="0" indent="0" algn="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ru-RU" dirty="0" smtClean="0"/>
              <a:t>Логин: </a:t>
            </a:r>
            <a:r>
              <a:rPr lang="en-US" dirty="0" smtClean="0"/>
              <a:t>admin</a:t>
            </a:r>
          </a:p>
          <a:p>
            <a:pPr algn="r"/>
            <a:r>
              <a:rPr lang="ru-RU" dirty="0" smtClean="0"/>
              <a:t>Пароль: </a:t>
            </a:r>
            <a:r>
              <a:rPr lang="en-US" dirty="0" smtClean="0"/>
              <a:t>admin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750730" cy="4795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92" y="4310063"/>
            <a:ext cx="5803688" cy="1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70C0"/>
                </a:solidFill>
              </a:rPr>
              <a:t>Контингент ОДО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67" y="2841619"/>
            <a:ext cx="5819775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567" y="1690688"/>
            <a:ext cx="5274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Муниципальный оператор </a:t>
            </a:r>
            <a:r>
              <a:rPr lang="ru-RU" sz="2400" dirty="0" smtClean="0"/>
              <a:t>контролирует с помощью отчета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719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651"/>
          </a:xfrm>
        </p:spPr>
        <p:txBody>
          <a:bodyPr/>
          <a:lstStyle/>
          <a:p>
            <a:r>
              <a:rPr lang="ru-RU" altLang="ru-RU" dirty="0"/>
              <a:t>Контингент ОДО на 13.02.2019</a:t>
            </a:r>
            <a:endParaRPr lang="ru-RU" alt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52833"/>
              </p:ext>
            </p:extLst>
          </p:nvPr>
        </p:nvGraphicFramePr>
        <p:xfrm>
          <a:off x="740921" y="1239670"/>
          <a:ext cx="10961452" cy="5347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7204"/>
                <a:gridCol w="1733177"/>
                <a:gridCol w="2081719"/>
                <a:gridCol w="2286000"/>
                <a:gridCol w="2023352"/>
              </a:tblGrid>
              <a:tr h="1891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Кол–во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Кол–во учащихся в ОДО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заполнены (пустые)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г. Краснодар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15532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289665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г. Краснодар (</a:t>
                      </a:r>
                      <a:r>
                        <a:rPr lang="ru-RU" sz="1400" u="none" strike="noStrike" dirty="0" err="1">
                          <a:effectLst/>
                        </a:rPr>
                        <a:t>гос</a:t>
                      </a:r>
                      <a:r>
                        <a:rPr lang="ru-RU" sz="1400" u="none" strike="noStrike" dirty="0">
                          <a:effectLst/>
                        </a:rPr>
                        <a:t> ОО)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4528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Геленджик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10943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</a:t>
                      </a:r>
                      <a:r>
                        <a:rPr lang="ru-RU" sz="1400" u="none" strike="noStrike" dirty="0" err="1">
                          <a:effectLst/>
                        </a:rPr>
                        <a:t>Абинский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17598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Апшеронский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5764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Белоглинский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</a:t>
                      </a:r>
                      <a:r>
                        <a:rPr lang="ru-RU" sz="1400" u="none" strike="noStrike" dirty="0" err="1">
                          <a:effectLst/>
                        </a:rPr>
                        <a:t>Белореченский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8932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Брюховецкий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Выселковский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г. Горячий Ключ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г. 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19685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г.Армавир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14843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</a:t>
                      </a:r>
                      <a:r>
                        <a:rPr lang="ru-RU" sz="1400" u="none" strike="noStrike" dirty="0" err="1">
                          <a:effectLst/>
                        </a:rPr>
                        <a:t>г.Сочи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45417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город-курорт Анапа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15654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Гулькевичский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Динской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Ейский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7741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Кавказский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Калининский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Каневской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6602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</a:t>
                      </a:r>
                      <a:r>
                        <a:rPr lang="ru-RU" sz="1400" u="none" strike="noStrike" dirty="0" err="1">
                          <a:effectLst/>
                        </a:rPr>
                        <a:t>Кореновский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5254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УО МО Красноармейский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УО МО Крыловский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5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651"/>
          </a:xfrm>
        </p:spPr>
        <p:txBody>
          <a:bodyPr/>
          <a:lstStyle/>
          <a:p>
            <a:r>
              <a:rPr lang="ru-RU" altLang="ru-RU" dirty="0"/>
              <a:t>Контингент ОДО на 13.02.2019</a:t>
            </a:r>
            <a:endParaRPr lang="ru-RU" alt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77427"/>
              </p:ext>
            </p:extLst>
          </p:nvPr>
        </p:nvGraphicFramePr>
        <p:xfrm>
          <a:off x="740921" y="1239670"/>
          <a:ext cx="10961452" cy="512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7204"/>
                <a:gridCol w="1733177"/>
                <a:gridCol w="2081719"/>
                <a:gridCol w="2286000"/>
                <a:gridCol w="2023352"/>
              </a:tblGrid>
              <a:tr h="1891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Кол–во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объединений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Кол–во учащихся в ОДО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заполнены (пустые)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Крымский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Курганинский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Кущевский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Лабинский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Ленинградский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Мостовский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Новокубанский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Новопокровский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Отрадненский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Павловский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Приморско-Ахтарский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Север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Славянский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Староминский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Тбилисский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Темрюкский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Тимашевский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Тихорецкий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Туапсинский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Успенский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Усть-Лабинский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 МО Щербиновский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78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652</TotalTime>
  <Words>665</Words>
  <Application>Microsoft Office PowerPoint</Application>
  <PresentationFormat>Широкоэкранный</PresentationFormat>
  <Paragraphs>269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 3</vt:lpstr>
      <vt:lpstr>Тема Office</vt:lpstr>
      <vt:lpstr>Сектор</vt:lpstr>
      <vt:lpstr>Анализ информационной наполненности АИС СГО  (модуль  «Дополнительное образование»)   с целью повышения качества государственного и муниципального управления в сфере дополнительного образования</vt:lpstr>
      <vt:lpstr>Состояние перехода на следующий учебный год</vt:lpstr>
      <vt:lpstr>Действия школьного оператора, если ОДО не находится в 2018/2019 году</vt:lpstr>
      <vt:lpstr>Презентация PowerPoint</vt:lpstr>
      <vt:lpstr>Состояние прохождения мастера ввода данных</vt:lpstr>
      <vt:lpstr>Прохождение мастера ввода данных</vt:lpstr>
      <vt:lpstr>Контингент ОДО</vt:lpstr>
      <vt:lpstr>Контингент ОДО на 13.02.2019</vt:lpstr>
      <vt:lpstr>Контингент ОДО на 13.02.2019</vt:lpstr>
      <vt:lpstr>Мониторинг заполненности карточек ОО</vt:lpstr>
      <vt:lpstr>Карточки ОО</vt:lpstr>
      <vt:lpstr>Заполнение карточек сотрудников. 1. Личные карточки</vt:lpstr>
      <vt:lpstr>Презентация PowerPoint</vt:lpstr>
      <vt:lpstr>Презентация PowerPoint</vt:lpstr>
      <vt:lpstr>Школьный оператор контролирует заполненность личных карточек</vt:lpstr>
      <vt:lpstr>Контроль заполнения данных по сотрудникам</vt:lpstr>
      <vt:lpstr>Отчет «Мониторинг карточек сотрудников» по ОДО:</vt:lpstr>
      <vt:lpstr>Мониторинг карточек сотрудников</vt:lpstr>
      <vt:lpstr>Заполнение карточек сотрудников. 2. Педагогический портфолио</vt:lpstr>
      <vt:lpstr>Портфолио педагогов. Образование</vt:lpstr>
      <vt:lpstr>Портфолио педагогов. Курсы повышения квалификации</vt:lpstr>
      <vt:lpstr>Контроль наполненности портфолио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Local</dc:creator>
  <cp:lastModifiedBy>Татьяна С. Медведенко</cp:lastModifiedBy>
  <cp:revision>41</cp:revision>
  <dcterms:created xsi:type="dcterms:W3CDTF">2019-01-24T20:54:38Z</dcterms:created>
  <dcterms:modified xsi:type="dcterms:W3CDTF">2019-02-14T12:23:15Z</dcterms:modified>
</cp:coreProperties>
</file>