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7" r:id="rId2"/>
    <p:sldId id="412" r:id="rId3"/>
    <p:sldId id="320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4" r:id="rId29"/>
    <p:sldId id="405" r:id="rId30"/>
    <p:sldId id="406" r:id="rId31"/>
    <p:sldId id="407" r:id="rId32"/>
    <p:sldId id="408" r:id="rId33"/>
    <p:sldId id="409" r:id="rId34"/>
    <p:sldId id="410" r:id="rId35"/>
    <p:sldId id="348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а" initials="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  <a:srgbClr val="A50021"/>
    <a:srgbClr val="CC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581" autoAdjust="0"/>
  </p:normalViewPr>
  <p:slideViewPr>
    <p:cSldViewPr>
      <p:cViewPr>
        <p:scale>
          <a:sx n="75" d="100"/>
          <a:sy n="75" d="100"/>
        </p:scale>
        <p:origin x="-2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10-09T10:53:45.014" idx="1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DDABB15F-4CD6-48CD-827E-24DB6FC6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DFAFE10-3A2A-41EC-BC6E-2BA2E7E32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6453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3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69F29-9E9F-4E1D-8D2A-0FFEAE335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0319B-6E16-4A76-8F19-8D3E58EBA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A1D81-53F7-4C59-8E33-62D9BC23F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1D047-33E2-45F5-BBC7-AF53FBBF2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57200"/>
            <a:ext cx="8240713" cy="5638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6501-717E-4D01-A010-6693BCED7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A6E69-D27B-4DC0-B89F-9A192A89B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8213D-68D1-4613-BDDB-04221393B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3403C-DF70-4F19-8583-59B9FCA87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F272B-29CB-433C-BFEB-43241597E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71BA4-71BB-4454-89E7-7A1DC69B8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2B3F-889C-4B8B-82F9-E376D0A81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7239-1EC4-41F3-8CBD-2AE58F592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4D5F-2C15-4212-AE01-E71C8EAEF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0F5A9-58DA-43B0-BED5-8BF3F91B8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2556-818A-4973-A38D-C7FBF87CC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349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7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6349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6349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6349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49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49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6350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</p:grpSp>
        <p:sp>
          <p:nvSpPr>
            <p:cNvPr id="6350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0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1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1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8D0B9FE3-ED47-4336-8AC1-A574AB44A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887538"/>
            <a:ext cx="7086600" cy="167005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800000"/>
                </a:solidFill>
              </a:rPr>
              <a:t>Развитие профессиональных компетенций участников инновационной деятельности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248441">
            <a:off x="592138" y="4456113"/>
            <a:ext cx="266223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627313" y="4024313"/>
            <a:ext cx="6265862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87425" algn="ctr"/>
            <a:r>
              <a:rPr lang="ru-RU" i="1">
                <a:solidFill>
                  <a:srgbClr val="800000"/>
                </a:solidFill>
              </a:rPr>
              <a:t>И.о. начальника отдела научных и мониторинговых исследований, кандидат педагогических наук</a:t>
            </a:r>
          </a:p>
          <a:p>
            <a:pPr marL="987425" algn="ctr"/>
            <a:r>
              <a:rPr lang="ru-RU" sz="2800" i="1">
                <a:solidFill>
                  <a:srgbClr val="A50021"/>
                </a:solidFill>
              </a:rPr>
              <a:t>Пирожкова Ольга Борисовна</a:t>
            </a:r>
          </a:p>
          <a:p>
            <a:pPr marL="987425"/>
            <a:endParaRPr lang="ru-RU" sz="2800" b="0">
              <a:solidFill>
                <a:schemeClr val="hlin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571500"/>
            <a:ext cx="7786688" cy="8572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</a:rPr>
              <a:t>Краснодарский краевой институт дополнительного профессионального педагогического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2133600"/>
            <a:ext cx="7488237" cy="3743325"/>
          </a:xfrm>
        </p:spPr>
        <p:txBody>
          <a:bodyPr/>
          <a:lstStyle/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r>
              <a:rPr lang="ru-RU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Компетентность</a:t>
            </a:r>
            <a:r>
              <a:rPr lang="ru-RU" b="1" smtClean="0">
                <a:solidFill>
                  <a:srgbClr val="FFFF00"/>
                </a:solidFill>
              </a:rPr>
              <a:t> </a:t>
            </a:r>
            <a:r>
              <a:rPr lang="ru-RU" b="1" smtClean="0"/>
              <a:t>- </a:t>
            </a:r>
            <a:r>
              <a:rPr lang="ru-RU" sz="2800" b="1" smtClean="0"/>
              <a:t>это интегральное свойство, характеристика личности, реализующая свой потенциал в профессиональной деятельности. Кроме знаний необходимы еще и мотивация к деятельности и способность реализовать свой творческий и операционно-технологический потенциал, трансформировать его в успешную деятельность  (</a:t>
            </a:r>
            <a:r>
              <a:rPr lang="kk-KZ" sz="2800" b="1" smtClean="0"/>
              <a:t>Зимняя И. А.).</a:t>
            </a:r>
            <a:r>
              <a:rPr lang="kk-KZ" sz="2800" smtClean="0"/>
              <a:t> </a:t>
            </a:r>
            <a:endParaRPr lang="ru-RU" sz="2800" smtClean="0"/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sz="2800" smtClean="0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2627313" y="765175"/>
            <a:ext cx="6121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20000"/>
              </a:spcBef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Разграничение понятий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064500" cy="3816350"/>
          </a:xfrm>
        </p:spPr>
        <p:txBody>
          <a:bodyPr/>
          <a:lstStyle/>
          <a:p>
            <a:pPr marL="0" indent="363538" algn="just">
              <a:buFontTx/>
              <a:buNone/>
              <a:defRPr/>
            </a:pPr>
            <a:r>
              <a:rPr lang="ru-RU" sz="28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Компетентность-</a:t>
            </a:r>
            <a:r>
              <a:rPr lang="ru-RU" sz="2800" b="1" i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ru-RU" sz="2800" b="1" i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обозначает характеристику человека (обладающий компетенцией, знающий, сведущий, полноправный)</a:t>
            </a:r>
          </a:p>
          <a:p>
            <a:pPr marL="0" indent="363538" algn="just">
              <a:buFontTx/>
              <a:buNone/>
              <a:defRPr/>
            </a:pPr>
            <a:endParaRPr lang="ru-RU" sz="2800" b="1" i="1" u="sng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363538" algn="just">
              <a:buFontTx/>
              <a:buNone/>
              <a:defRPr/>
            </a:pPr>
            <a:r>
              <a:rPr lang="ru-RU" sz="28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Компетенция -</a:t>
            </a:r>
            <a:r>
              <a:rPr lang="ru-RU" sz="2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характеризует то, чем человек обладает (способности, умения, круг полномочий, круг вопросов)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2627313" y="765175"/>
            <a:ext cx="6121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20000"/>
              </a:spcBef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Разграничение понятий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557338"/>
            <a:ext cx="7272337" cy="3962400"/>
          </a:xfrm>
        </p:spPr>
        <p:txBody>
          <a:bodyPr/>
          <a:lstStyle/>
          <a:p>
            <a:pPr indent="709613" algn="just"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400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4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32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Компетентность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- это интегральное свойство, характеристика личности, реализующая свой потенциал в профессиональной деятельности. Кроме знаний необходимы еще и мотивация к деятельности и способность реализовать свой творческий и операционно-технологический потенциал, трансформировать его в успешную деятельность (Н.В. Кузьмин</a:t>
            </a:r>
            <a:r>
              <a:rPr lang="kk-K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И.А. Зимняя, А.К.</a:t>
            </a:r>
            <a:r>
              <a:rPr lang="kk-K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Маркова)</a:t>
            </a:r>
            <a:r>
              <a:rPr lang="kk-KZ" sz="2400" b="1" smtClean="0">
                <a:latin typeface="Arial" charset="0"/>
              </a:rPr>
              <a:t> 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r>
              <a:rPr lang="ru-RU" smtClean="0"/>
              <a:t> 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2627313" y="765175"/>
            <a:ext cx="6121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20000"/>
              </a:spcBef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Разграничение понятий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938" y="692150"/>
            <a:ext cx="7485062" cy="719138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Arial Black" pitchFamily="34" charset="0"/>
              </a:rPr>
              <a:t>Структура профессиональной </a:t>
            </a:r>
            <a:r>
              <a:rPr lang="ru-RU" sz="2400" b="1" smtClean="0">
                <a:solidFill>
                  <a:schemeClr val="tx1"/>
                </a:solidFill>
              </a:rPr>
              <a:t/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  <a:latin typeface="Arial Black" pitchFamily="34" charset="0"/>
              </a:rPr>
              <a:t>компетентности педагога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208962" cy="4968875"/>
          </a:xfrm>
          <a:noFill/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200" b="1" smtClean="0">
                <a:solidFill>
                  <a:srgbClr val="CC0000"/>
                </a:solidFill>
                <a:latin typeface="Arial Black" pitchFamily="34" charset="0"/>
              </a:rPr>
              <a:t> </a:t>
            </a:r>
            <a:r>
              <a:rPr lang="ru-RU" sz="2000" b="1" i="1" smtClean="0">
                <a:solidFill>
                  <a:srgbClr val="CC0000"/>
                </a:solidFill>
              </a:rPr>
              <a:t>специальная компетентность</a:t>
            </a:r>
            <a:r>
              <a:rPr lang="ru-RU" sz="2000" b="1" smtClean="0"/>
              <a:t> - владение собственно профессиональной деятельностью на достаточно высоком уровне, способность проектировать свое дальнейшее профессиональное развитие;</a:t>
            </a:r>
          </a:p>
          <a:p>
            <a:pPr algn="just">
              <a:lnSpc>
                <a:spcPct val="80000"/>
              </a:lnSpc>
            </a:pPr>
            <a:r>
              <a:rPr lang="ru-RU" sz="2000" b="1" i="1" smtClean="0">
                <a:solidFill>
                  <a:srgbClr val="CC0000"/>
                </a:solidFill>
              </a:rPr>
              <a:t>социальная компетентность</a:t>
            </a:r>
            <a:r>
              <a:rPr lang="ru-RU" sz="2000" b="1" smtClean="0"/>
              <a:t> - владение совместной профессиональной деятельностью, сотрудничеством, а также принятыми в данной профессии приемами профессионального общения; социальная ответственность за результаты своего профессионального труда;</a:t>
            </a:r>
          </a:p>
          <a:p>
            <a:pPr algn="just">
              <a:lnSpc>
                <a:spcPct val="80000"/>
              </a:lnSpc>
            </a:pPr>
            <a:r>
              <a:rPr lang="ru-RU" sz="2000" b="1" i="1" smtClean="0">
                <a:solidFill>
                  <a:srgbClr val="CC0000"/>
                </a:solidFill>
              </a:rPr>
              <a:t>личностная компетентность</a:t>
            </a:r>
            <a:r>
              <a:rPr lang="ru-RU" sz="2000" b="1" smtClean="0"/>
              <a:t> - владение приемами личностного самовыражения и саморазвития, средствами противостояния профессиональным деформациям личности;</a:t>
            </a:r>
          </a:p>
          <a:p>
            <a:pPr algn="just">
              <a:lnSpc>
                <a:spcPct val="80000"/>
              </a:lnSpc>
            </a:pPr>
            <a:r>
              <a:rPr lang="ru-RU" sz="2000" b="1" i="1" smtClean="0">
                <a:solidFill>
                  <a:srgbClr val="CC0000"/>
                </a:solidFill>
              </a:rPr>
              <a:t>индивидуальная компетентность</a:t>
            </a:r>
            <a:r>
              <a:rPr lang="ru-RU" sz="2000" b="1" smtClean="0"/>
              <a:t> - владение приемами самореализации и развития индивидуальности в рамках профессии, готовность к профессиональному росту, способность к индивидуальному самосохранению, неподверженность профессиональному старению, умение организовать рационально свой труд без перегрузок времени и сил, осуществлять труд ненапряженно и т.п.  (А.К. Маркова).</a:t>
            </a:r>
            <a:r>
              <a:rPr lang="ru-RU" sz="1800" b="1" smtClean="0"/>
              <a:t> </a:t>
            </a:r>
            <a:endParaRPr lang="ru-RU" sz="1800" b="1" i="1" smtClean="0">
              <a:latin typeface="Arial Black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 b="1" smtClean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620713"/>
            <a:ext cx="6332537" cy="990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Arial Black" pitchFamily="34" charset="0"/>
              </a:rPr>
              <a:t>Структура профессиональной </a:t>
            </a:r>
            <a:r>
              <a:rPr lang="ru-RU" sz="2400" b="1" smtClean="0">
                <a:solidFill>
                  <a:schemeClr val="tx1"/>
                </a:solidFill>
              </a:rPr>
              <a:t/>
            </a:r>
            <a:br>
              <a:rPr lang="ru-RU" sz="2400" b="1" smtClean="0">
                <a:solidFill>
                  <a:schemeClr val="tx1"/>
                </a:solidFill>
              </a:rPr>
            </a:br>
            <a:r>
              <a:rPr lang="ru-RU" sz="2400" b="1" smtClean="0">
                <a:solidFill>
                  <a:schemeClr val="tx1"/>
                </a:solidFill>
                <a:latin typeface="Arial Black" pitchFamily="34" charset="0"/>
              </a:rPr>
              <a:t>компетентности педагога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17688"/>
            <a:ext cx="7632700" cy="5040312"/>
          </a:xfrm>
          <a:noFill/>
        </p:spPr>
        <p:txBody>
          <a:bodyPr/>
          <a:lstStyle/>
          <a:p>
            <a:pPr marL="87313" indent="-87313" algn="just">
              <a:lnSpc>
                <a:spcPct val="80000"/>
              </a:lnSpc>
              <a:buFontTx/>
              <a:buNone/>
            </a:pPr>
            <a:r>
              <a:rPr lang="ru-RU" sz="1600" b="1" smtClean="0"/>
              <a:t>1. </a:t>
            </a:r>
            <a:r>
              <a:rPr lang="ru-RU" sz="2000" b="1" i="1" smtClean="0">
                <a:solidFill>
                  <a:srgbClr val="CC0000"/>
                </a:solidFill>
              </a:rPr>
              <a:t>Социально-правовая компетентность</a:t>
            </a:r>
            <a:r>
              <a:rPr lang="ru-RU" sz="2000" b="1" smtClean="0"/>
              <a:t> - это компетентность, включающая знания и умения в области взаимодействия с общественными институтами и людьми, а также владение приемами профессионального общения и поведения.</a:t>
            </a:r>
          </a:p>
          <a:p>
            <a:pPr marL="87313" indent="-87313" algn="just">
              <a:lnSpc>
                <a:spcPct val="80000"/>
              </a:lnSpc>
              <a:buFontTx/>
              <a:buNone/>
            </a:pPr>
            <a:r>
              <a:rPr lang="ru-RU" sz="2000" b="1" smtClean="0"/>
              <a:t>2. </a:t>
            </a:r>
            <a:r>
              <a:rPr lang="ru-RU" sz="2000" b="1" i="1" smtClean="0">
                <a:solidFill>
                  <a:srgbClr val="CC0000"/>
                </a:solidFill>
              </a:rPr>
              <a:t>Специальная компетентность</a:t>
            </a:r>
            <a:r>
              <a:rPr lang="ru-RU" sz="2000" b="1" smtClean="0"/>
              <a:t> - это компетентность, включающая подготовленность специалиста к самостоятельному выполнению конкретных видов деятельности, умения решать типовые профессиональные задачи и оценивать результаты своего труда, способность самостоятельно приобретать новые знания и умения по специальности.</a:t>
            </a:r>
          </a:p>
          <a:p>
            <a:pPr marL="87313" indent="-87313" algn="just">
              <a:lnSpc>
                <a:spcPct val="80000"/>
              </a:lnSpc>
              <a:buFontTx/>
              <a:buNone/>
            </a:pPr>
            <a:r>
              <a:rPr lang="ru-RU" sz="2000" b="1" smtClean="0"/>
              <a:t>3. </a:t>
            </a:r>
            <a:r>
              <a:rPr lang="ru-RU" sz="2000" b="1" i="1" smtClean="0">
                <a:solidFill>
                  <a:srgbClr val="CC0000"/>
                </a:solidFill>
              </a:rPr>
              <a:t>Персональная компетентность</a:t>
            </a:r>
            <a:r>
              <a:rPr lang="ru-RU" sz="2000" b="1" smtClean="0"/>
              <a:t> - это компетентность, характеризующая способность к постоянному профессиональному росту и повышению квалификации, а также реализации себя в профессиональном труде.</a:t>
            </a:r>
          </a:p>
          <a:p>
            <a:pPr marL="87313" indent="-87313" algn="just">
              <a:lnSpc>
                <a:spcPct val="80000"/>
              </a:lnSpc>
              <a:buFontTx/>
              <a:buNone/>
            </a:pPr>
            <a:r>
              <a:rPr lang="ru-RU" sz="2000" b="1" smtClean="0"/>
              <a:t>4. </a:t>
            </a:r>
            <a:r>
              <a:rPr lang="ru-RU" sz="2000" b="1" i="1" smtClean="0">
                <a:solidFill>
                  <a:srgbClr val="CC0000"/>
                </a:solidFill>
              </a:rPr>
              <a:t>Аутокомпетентность </a:t>
            </a:r>
            <a:r>
              <a:rPr lang="ru-RU" sz="2000" b="1" smtClean="0"/>
              <a:t>- это адекватное представление о своих социально-профессиональных характеристиках и владение технологиями преодоления профессиональных деструкций</a:t>
            </a:r>
            <a:r>
              <a:rPr lang="ru-RU" sz="2000" smtClean="0"/>
              <a:t> </a:t>
            </a:r>
            <a:r>
              <a:rPr lang="ru-RU" sz="2000" b="1" smtClean="0"/>
              <a:t>(Э.Ф. Зеер).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340600" cy="990600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Arial Black" pitchFamily="34" charset="0"/>
              </a:rPr>
              <a:t>Структура профессиональной компетентности педагога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341438"/>
            <a:ext cx="7416800" cy="4968875"/>
          </a:xfrm>
          <a:noFill/>
        </p:spPr>
        <p:txBody>
          <a:bodyPr/>
          <a:lstStyle/>
          <a:p>
            <a:pPr marL="263525" indent="-263525">
              <a:buFontTx/>
              <a:buNone/>
            </a:pPr>
            <a:endParaRPr lang="ru-RU" sz="2000" b="1" smtClean="0">
              <a:latin typeface="Arial Black" pitchFamily="34" charset="0"/>
            </a:endParaRPr>
          </a:p>
          <a:p>
            <a:pPr marL="263525" indent="-263525" algn="just"/>
            <a:r>
              <a:rPr lang="ru-RU" sz="2000" b="1" smtClean="0">
                <a:solidFill>
                  <a:srgbClr val="CC0000"/>
                </a:solidFill>
                <a:latin typeface="Arial" charset="0"/>
              </a:rPr>
              <a:t>специальная и профессиональная</a:t>
            </a:r>
            <a:r>
              <a:rPr lang="ru-RU" sz="2000" b="1" smtClean="0">
                <a:latin typeface="Arial" charset="0"/>
              </a:rPr>
              <a:t> компетентность (в области преподаваемой дисциплины);</a:t>
            </a:r>
          </a:p>
          <a:p>
            <a:pPr marL="263525" indent="-263525" algn="just"/>
            <a:r>
              <a:rPr lang="ru-RU" sz="2000" b="1" smtClean="0">
                <a:solidFill>
                  <a:srgbClr val="CC0000"/>
                </a:solidFill>
                <a:latin typeface="Arial" charset="0"/>
              </a:rPr>
              <a:t>методическая компетентность</a:t>
            </a:r>
            <a:r>
              <a:rPr lang="ru-RU" sz="2000" b="1" smtClean="0">
                <a:latin typeface="Arial" charset="0"/>
              </a:rPr>
              <a:t> (в области способов формирования знаний, умений и навыков у учащихся);</a:t>
            </a:r>
          </a:p>
          <a:p>
            <a:pPr marL="263525" indent="-263525" algn="just"/>
            <a:r>
              <a:rPr lang="ru-RU" sz="2000" b="1" smtClean="0">
                <a:solidFill>
                  <a:srgbClr val="CC0000"/>
                </a:solidFill>
                <a:latin typeface="Arial" charset="0"/>
              </a:rPr>
              <a:t>социально-психологическая</a:t>
            </a:r>
            <a:r>
              <a:rPr lang="ru-RU" sz="2000" b="1" smtClean="0">
                <a:latin typeface="Arial" charset="0"/>
              </a:rPr>
              <a:t> компетентность (в области процессов общения);</a:t>
            </a:r>
          </a:p>
          <a:p>
            <a:pPr marL="263525" indent="-263525" algn="just"/>
            <a:r>
              <a:rPr lang="ru-RU" sz="2000" b="1" smtClean="0">
                <a:solidFill>
                  <a:srgbClr val="CC0000"/>
                </a:solidFill>
                <a:latin typeface="Arial" charset="0"/>
              </a:rPr>
              <a:t>дифференциально-психологическая</a:t>
            </a:r>
            <a:r>
              <a:rPr lang="ru-RU" sz="2000" b="1" smtClean="0">
                <a:latin typeface="Arial" charset="0"/>
              </a:rPr>
              <a:t> компетентность (в области мотивов, способностей, направленности учащихся);</a:t>
            </a:r>
          </a:p>
          <a:p>
            <a:pPr marL="263525" indent="-263525" algn="just"/>
            <a:r>
              <a:rPr lang="ru-RU" sz="2000" b="1" smtClean="0">
                <a:solidFill>
                  <a:srgbClr val="CC0000"/>
                </a:solidFill>
                <a:latin typeface="Arial" charset="0"/>
              </a:rPr>
              <a:t>аутопсихологическая компетентность</a:t>
            </a:r>
            <a:r>
              <a:rPr lang="ru-RU" sz="2000" b="1" smtClean="0">
                <a:latin typeface="Arial" charset="0"/>
              </a:rPr>
              <a:t> или рефлексия педагогической деятельности (в области достоинств и недостатков собственной деятельности и личности) (Н.В. Кузьмина)</a:t>
            </a:r>
            <a:r>
              <a:rPr lang="kk-KZ" sz="2000" b="1" smtClean="0">
                <a:latin typeface="Arial" charset="0"/>
              </a:rPr>
              <a:t>.</a:t>
            </a:r>
            <a:endParaRPr lang="ru-RU" sz="2000" b="1" smtClean="0">
              <a:latin typeface="Arial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620713"/>
            <a:ext cx="7200900" cy="990600"/>
          </a:xfrm>
        </p:spPr>
        <p:txBody>
          <a:bodyPr/>
          <a:lstStyle/>
          <a:p>
            <a:r>
              <a:rPr lang="ru-RU" sz="2800" b="1" smtClean="0"/>
              <a:t>Знаниево-операциональный подход к понятию «компетентность»</a:t>
            </a:r>
            <a:endParaRPr lang="ru-RU" sz="2800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993062" cy="3455988"/>
          </a:xfrm>
          <a:noFill/>
        </p:spPr>
        <p:txBody>
          <a:bodyPr/>
          <a:lstStyle/>
          <a:p>
            <a:pPr marL="0" indent="635000" algn="just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33CC33"/>
                </a:solidFill>
              </a:rPr>
              <a:t>Исследовательская компетентность</a:t>
            </a:r>
            <a:r>
              <a:rPr lang="ru-RU" sz="2800" b="1" smtClean="0"/>
              <a:t> – это совокупность знаний и умений, необходимых для осуществления исследовательской деятельности</a:t>
            </a:r>
            <a:r>
              <a:rPr lang="ru-RU" sz="3600" b="1" smtClean="0"/>
              <a:t> </a:t>
            </a:r>
          </a:p>
          <a:p>
            <a:pPr marL="0" indent="635000" algn="just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0" indent="635000" algn="just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0" indent="635000" algn="just">
              <a:lnSpc>
                <a:spcPct val="90000"/>
              </a:lnSpc>
              <a:buFontTx/>
              <a:buNone/>
            </a:pPr>
            <a:r>
              <a:rPr lang="ru-RU" sz="2400" b="1" smtClean="0"/>
              <a:t>(М.А. Данилов, А.Н. Журавлёв, Э.Ф. Зеер, Т.А. Смолина, П.И. Ставский, Н.Ф. Талызина, М.А. Чошанов, О.Н. Шахматова, А.И. Щербаков и др.)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620713"/>
            <a:ext cx="7772400" cy="981075"/>
          </a:xfrm>
        </p:spPr>
        <p:txBody>
          <a:bodyPr anchor="b"/>
          <a:lstStyle/>
          <a:p>
            <a:pPr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Процессуально-технологический подход</a:t>
            </a:r>
            <a:r>
              <a:rPr lang="ru-RU" sz="2800" b="1" smtClean="0"/>
              <a:t> </a:t>
            </a:r>
            <a:r>
              <a:rPr lang="ru-RU" sz="2800" b="1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2800" b="1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 smtClean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smtClean="0"/>
              <a:t>к понятию «компетентность»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ltGray">
          <a:xfrm>
            <a:off x="1116013" y="2259013"/>
            <a:ext cx="7559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635000" algn="just"/>
            <a:r>
              <a:rPr lang="ru-RU" i="1">
                <a:solidFill>
                  <a:srgbClr val="33CC33"/>
                </a:solidFill>
                <a:latin typeface="Times New Roman" pitchFamily="18" charset="0"/>
              </a:rPr>
              <a:t>Исследовательская компетентность</a:t>
            </a:r>
            <a:r>
              <a:rPr lang="ru-RU">
                <a:latin typeface="Times New Roman" pitchFamily="18" charset="0"/>
              </a:rPr>
              <a:t> - обладание человеком соответствующей исследовательской компетенцией, под которой следует понимать знания как результат познавательной деятельности человека в определённой области науки, методы, методики исследования, которые он должен овладеть, чтобы осуществлять исследовательскую деятельность, а также мотивацию и позицию исследователя, его ценностные ориентации (А.В. Хуторской)</a:t>
            </a:r>
            <a:r>
              <a:rPr lang="ru-RU" b="0">
                <a:latin typeface="Times New Roman" pitchFamily="18" charset="0"/>
              </a:rPr>
              <a:t> </a:t>
            </a:r>
            <a:r>
              <a:rPr lang="ru-RU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utoUpdateAnimBg="0"/>
      <p:bldP spid="11366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42925" y="2124075"/>
            <a:ext cx="71818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358775" algn="just" eaLnBrk="0" hangingPunct="0">
              <a:spcBef>
                <a:spcPct val="20000"/>
              </a:spcBef>
            </a:pPr>
            <a:r>
              <a:rPr lang="ru-RU" sz="3000" b="0">
                <a:latin typeface="Arial Narrow" pitchFamily="34" charset="0"/>
              </a:rPr>
              <a:t>   </a:t>
            </a:r>
            <a:endParaRPr lang="ru-RU" sz="2800" b="0">
              <a:latin typeface="Arial Narrow" pitchFamily="34" charset="0"/>
            </a:endParaRP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794125" y="2079625"/>
            <a:ext cx="27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16013" y="1773238"/>
            <a:ext cx="7561262" cy="52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i="1">
                <a:latin typeface="Times New Roman" pitchFamily="18" charset="0"/>
              </a:rPr>
              <a:t>Общие</a:t>
            </a:r>
            <a:r>
              <a:rPr lang="ru-RU" sz="2200">
                <a:latin typeface="Times New Roman" pitchFamily="18" charset="0"/>
              </a:rPr>
              <a:t> 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 устойчивая направленность на достижение проблемы исследования;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одержимость в работе, нонконформизм и чувство долга; 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критичность и самокритичность, постоянная неудовлетворённость достигнутым результатом, сознательное ограждение себя от других занятий и дел; 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мощный интеллект, ярко выраженную способность устойчиво концентрировать работу своего интеллекта на нестандартное решение теоретических и экспериментальных задач; 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повышенная наблюдательность к явлениям научного интереса;</a:t>
            </a:r>
          </a:p>
          <a:p>
            <a:pPr algn="just">
              <a:buFontTx/>
              <a:buChar char="•"/>
            </a:pPr>
            <a:r>
              <a:rPr lang="ru-RU" sz="2200">
                <a:latin typeface="Times New Roman" pitchFamily="18" charset="0"/>
              </a:rPr>
              <a:t>высокую результативность в науке.</a:t>
            </a:r>
          </a:p>
          <a:p>
            <a:pPr algn="ctr">
              <a:spcBef>
                <a:spcPct val="50000"/>
              </a:spcBef>
            </a:pPr>
            <a:endParaRPr lang="ru-RU" sz="2200">
              <a:latin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55875" y="692150"/>
            <a:ext cx="614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Качества учителя-исследователя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908050"/>
            <a:ext cx="7772400" cy="288925"/>
          </a:xfrm>
          <a:noFill/>
        </p:spPr>
        <p:txBody>
          <a:bodyPr lIns="92075" tIns="46038" rIns="92075" bIns="46038" anchor="b"/>
          <a:lstStyle/>
          <a:p>
            <a:r>
              <a:rPr lang="ru-RU" sz="2400" b="1" smtClean="0">
                <a:solidFill>
                  <a:schemeClr val="tx1"/>
                </a:solidFill>
                <a:latin typeface="Arial" charset="0"/>
              </a:rPr>
              <a:t>Качества учителя-исследователя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7415212" cy="5191125"/>
          </a:xfrm>
          <a:noFill/>
        </p:spPr>
        <p:txBody>
          <a:bodyPr lIns="92075" tIns="46038" rIns="92075" bIns="46038"/>
          <a:lstStyle/>
          <a:p>
            <a:pPr indent="552450">
              <a:lnSpc>
                <a:spcPct val="90000"/>
              </a:lnSpc>
              <a:buFontTx/>
              <a:buNone/>
            </a:pPr>
            <a:r>
              <a:rPr lang="ru-RU" sz="2400" b="1" smtClean="0"/>
              <a:t>Частные  </a:t>
            </a:r>
          </a:p>
          <a:p>
            <a:pPr indent="552450" algn="just">
              <a:lnSpc>
                <a:spcPct val="90000"/>
              </a:lnSpc>
            </a:pPr>
            <a:r>
              <a:rPr lang="ru-RU" sz="2400" b="1" smtClean="0"/>
              <a:t>стиль научного исследования; </a:t>
            </a:r>
          </a:p>
          <a:p>
            <a:pPr indent="552450" algn="just">
              <a:lnSpc>
                <a:spcPct val="90000"/>
              </a:lnSpc>
            </a:pPr>
            <a:r>
              <a:rPr lang="ru-RU" sz="2400" b="1" smtClean="0"/>
              <a:t>разные виды потребностей и разный уровень способностей к прослеживанию предмета исследования в его более элементарных, так и в более сложных проявлениях; </a:t>
            </a:r>
          </a:p>
          <a:p>
            <a:pPr indent="552450" algn="just">
              <a:lnSpc>
                <a:spcPct val="90000"/>
              </a:lnSpc>
            </a:pPr>
            <a:r>
              <a:rPr lang="ru-RU" sz="2400" b="1" smtClean="0"/>
              <a:t>собственное видение «белых пятен» в предмете изучения;</a:t>
            </a:r>
          </a:p>
          <a:p>
            <a:pPr indent="552450" algn="just">
              <a:lnSpc>
                <a:spcPct val="90000"/>
              </a:lnSpc>
            </a:pPr>
            <a:r>
              <a:rPr lang="ru-RU" sz="2400" b="1" smtClean="0"/>
              <a:t>честность, открытость и смелость отстаивания своих взглядов; моральную силу и физическое здоровье.</a:t>
            </a:r>
          </a:p>
          <a:p>
            <a:pPr indent="552450">
              <a:lnSpc>
                <a:spcPct val="90000"/>
              </a:lnSpc>
              <a:buFontTx/>
              <a:buNone/>
            </a:pPr>
            <a:endParaRPr lang="ru-RU" sz="2800" b="1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653337" cy="4495800"/>
          </a:xfrm>
        </p:spPr>
        <p:txBody>
          <a:bodyPr/>
          <a:lstStyle/>
          <a:p>
            <a:pPr marL="0" indent="635000" algn="just">
              <a:buFontTx/>
              <a:buNone/>
            </a:pPr>
            <a:r>
              <a:rPr lang="ru-RU" sz="2400" b="1" smtClean="0">
                <a:solidFill>
                  <a:srgbClr val="33CC33"/>
                </a:solidFill>
                <a:latin typeface="Arial" charset="0"/>
              </a:rPr>
              <a:t>Исследовательская компетентность</a:t>
            </a:r>
            <a:r>
              <a:rPr lang="ru-RU" sz="2400" b="1" smtClean="0">
                <a:latin typeface="Arial" charset="0"/>
              </a:rPr>
              <a:t> учителя является качеством, характеристикой его личности, определяется суммой знаний, умений и навыков, личностных качеств, приобретаемых в процессе обучения и исследовательской деятельности, определяет готовность будущего учителя к их использованию в профессиональной деятельности.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08175" y="765175"/>
            <a:ext cx="6677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Исследовательская компетентность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latin typeface="Arial" charset="0"/>
              </a:rPr>
              <a:t>Аксиологический</a:t>
            </a:r>
            <a:r>
              <a:rPr lang="ru-RU" sz="2400" smtClean="0">
                <a:latin typeface="Arial" charset="0"/>
              </a:rPr>
              <a:t> </a:t>
            </a:r>
            <a:r>
              <a:rPr lang="ru-RU" sz="2400" b="1" smtClean="0">
                <a:latin typeface="Arial" charset="0"/>
              </a:rPr>
              <a:t>подход к понятию «компетентность»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92375"/>
            <a:ext cx="7620000" cy="2520950"/>
          </a:xfrm>
        </p:spPr>
        <p:txBody>
          <a:bodyPr/>
          <a:lstStyle/>
          <a:p>
            <a:pPr marL="0" indent="635000" algn="just">
              <a:lnSpc>
                <a:spcPct val="90000"/>
              </a:lnSpc>
              <a:buFontTx/>
              <a:buNone/>
            </a:pPr>
            <a:r>
              <a:rPr lang="ru-RU" sz="2800" b="1" smtClean="0">
                <a:solidFill>
                  <a:srgbClr val="33CC33"/>
                </a:solidFill>
              </a:rPr>
              <a:t>Исследовательская компетентность</a:t>
            </a:r>
            <a:r>
              <a:rPr lang="ru-RU" sz="2800" b="1" smtClean="0"/>
              <a:t> в этом смысле выступает как способ поведения, образ жизни  педагога, в котором интегрируются его познавательные и творчески-преобразующие способности.</a:t>
            </a:r>
            <a:r>
              <a:rPr lang="ru-RU" sz="26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620713"/>
            <a:ext cx="6540500" cy="1143000"/>
          </a:xfrm>
        </p:spPr>
        <p:txBody>
          <a:bodyPr/>
          <a:lstStyle/>
          <a:p>
            <a:r>
              <a:rPr lang="ru-RU" sz="2800" b="1" smtClean="0"/>
              <a:t>Компоненты исследовательской компетенции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620000" cy="4670425"/>
          </a:xfrm>
        </p:spPr>
        <p:txBody>
          <a:bodyPr/>
          <a:lstStyle/>
          <a:p>
            <a:pPr marL="0" indent="541338" algn="just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rgbClr val="33CC33"/>
                </a:solidFill>
              </a:rPr>
              <a:t>Когнитивный</a:t>
            </a:r>
            <a:r>
              <a:rPr lang="ru-RU" sz="2400" b="1" i="1" smtClean="0"/>
              <a:t> </a:t>
            </a:r>
            <a:r>
              <a:rPr lang="ru-RU" sz="2400" b="1" smtClean="0"/>
              <a:t>компонент рассматривается как совокупность знаний и понятий, которые необходимы педагогу, чтобы ставить и решать исследовательские задачи в своей профессиональной деятельности. </a:t>
            </a:r>
          </a:p>
          <a:p>
            <a:pPr marL="0" indent="541338" algn="just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rgbClr val="33CC33"/>
                </a:solidFill>
              </a:rPr>
              <a:t>Мотивационный</a:t>
            </a:r>
            <a:r>
              <a:rPr lang="ru-RU" sz="2400" b="1" smtClean="0"/>
              <a:t> компонент - это смысл, который исследовательская деятельность имеет для конкретного человека. </a:t>
            </a:r>
          </a:p>
          <a:p>
            <a:pPr marL="0" indent="541338" algn="just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rgbClr val="33CC33"/>
                </a:solidFill>
              </a:rPr>
              <a:t>Ориентировочный</a:t>
            </a:r>
            <a:r>
              <a:rPr lang="ru-RU" sz="2400" b="1" smtClean="0"/>
              <a:t> компонент - это совокупность умений, обеспечивающих выявление потребности в каких-то знаниях и построение образа того, как оно может быть получено в существующих условиях. </a:t>
            </a:r>
          </a:p>
          <a:p>
            <a:pPr marL="0" indent="541338" algn="just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rgbClr val="33CC33"/>
                </a:solidFill>
              </a:rPr>
              <a:t>Технологический </a:t>
            </a:r>
            <a:r>
              <a:rPr lang="ru-RU" sz="2400" b="1" smtClean="0"/>
              <a:t>(операциональный) компонент - это совокупность умений субъекта выполнять исследовательские действия, необходимые для решения исследовательских задач в педагогической деятельности</a:t>
            </a:r>
            <a:r>
              <a:rPr lang="ru-RU" sz="2400" smtClean="0"/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76250"/>
            <a:ext cx="7772400" cy="1143000"/>
          </a:xfrm>
        </p:spPr>
        <p:txBody>
          <a:bodyPr/>
          <a:lstStyle/>
          <a:p>
            <a:r>
              <a:rPr lang="ru-RU" sz="2400" b="1" smtClean="0">
                <a:latin typeface="Arial" charset="0"/>
              </a:rPr>
              <a:t>     Два уровня исследовательской компетенции  (Лобова Г.Н.)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3573463"/>
            <a:ext cx="5761038" cy="1963737"/>
          </a:xfrm>
        </p:spPr>
        <p:txBody>
          <a:bodyPr/>
          <a:lstStyle/>
          <a:p>
            <a:r>
              <a:rPr lang="ru-RU" sz="2400" b="1" smtClean="0">
                <a:latin typeface="Arial" charset="0"/>
              </a:rPr>
              <a:t>учебно-исследовательская </a:t>
            </a:r>
          </a:p>
          <a:p>
            <a:r>
              <a:rPr lang="ru-RU" sz="2400" b="1" smtClean="0">
                <a:latin typeface="Arial" charset="0"/>
              </a:rPr>
              <a:t>научно-исследовательская</a:t>
            </a:r>
            <a:r>
              <a:rPr lang="ru-RU" b="1" smtClean="0"/>
              <a:t> 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133600"/>
            <a:ext cx="266223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>
            <p:ph/>
          </p:nvPr>
        </p:nvGraphicFramePr>
        <p:xfrm>
          <a:off x="1619250" y="381000"/>
          <a:ext cx="7273925" cy="6081713"/>
        </p:xfrm>
        <a:graphic>
          <a:graphicData uri="http://schemas.openxmlformats.org/drawingml/2006/table">
            <a:tbl>
              <a:tblPr/>
              <a:tblGrid>
                <a:gridCol w="3175000"/>
                <a:gridCol w="4098925"/>
              </a:tblGrid>
              <a:tr h="1609725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Критерии учебно-исследовательской компетенции (по Лобовой Г.Н.) 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Показатели учебно-исследовательской компетенции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198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Работа с первоисточниками	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Библиографические умения;</a:t>
                      </a:r>
                    </a:p>
                    <a:p>
                      <a:pPr marL="36513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Навыки работы со справочной литературой;</a:t>
                      </a:r>
                    </a:p>
                    <a:p>
                      <a:pPr marL="36513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Навыки ориентировки в профессиональной периодической литературе;</a:t>
                      </a:r>
                    </a:p>
                    <a:p>
                      <a:pPr marL="36513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материал. Умение видеть структуру изложенного материала;</a:t>
                      </a:r>
                    </a:p>
                    <a:p>
                      <a:pPr marL="36513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анализировать и систематизировать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0" name="Group 10"/>
          <p:cNvGraphicFramePr>
            <a:graphicFrameLocks noGrp="1"/>
          </p:cNvGraphicFramePr>
          <p:nvPr>
            <p:ph/>
          </p:nvPr>
        </p:nvGraphicFramePr>
        <p:xfrm>
          <a:off x="1258888" y="1916113"/>
          <a:ext cx="7620000" cy="4054475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803275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Наблюдение явлений и фактов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и навыки выбора объекта наблюдения;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и навык определения цели и задачи наблюдения;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и навыки проведения наблюдения;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точно и полно фиксировать наблюдаемые явления;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анализировать данные наблюдения;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проводить самоконтроль и самооценку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20" name="Group 16"/>
          <p:cNvGraphicFramePr>
            <a:graphicFrameLocks noGrp="1"/>
          </p:cNvGraphicFramePr>
          <p:nvPr>
            <p:ph/>
          </p:nvPr>
        </p:nvGraphicFramePr>
        <p:xfrm>
          <a:off x="971550" y="1557338"/>
          <a:ext cx="7620000" cy="4979987"/>
        </p:xfrm>
        <a:graphic>
          <a:graphicData uri="http://schemas.openxmlformats.org/drawingml/2006/table">
            <a:tbl>
              <a:tblPr/>
              <a:tblGrid>
                <a:gridCol w="3311525"/>
                <a:gridCol w="4308475"/>
              </a:tblGrid>
              <a:tr h="48101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явлений и фактов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расчленять изучаемое явление на составные элементы;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Умение сравнивать, сопоставлять;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Умение и навыки мысленно соединять части явлений и устанавливать их взаимосвязи.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Выявление проблемы  и ее решение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Умение анализировать педагогическую ситуацию;</a:t>
                      </a:r>
                    </a:p>
                    <a:p>
                      <a:pPr marL="342900" marR="0" lvl="0" indent="-365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Умение увидеть и сформулировать проблему;</a:t>
                      </a:r>
                    </a:p>
                    <a:p>
                      <a:pPr marL="342900" marR="0" lvl="0" indent="-365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Умение находить способы решения проблемы;</a:t>
                      </a:r>
                    </a:p>
                    <a:p>
                      <a:pPr marL="342900" marR="0" lvl="0" indent="-3651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Умение проверить решение проблемы.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8" name="Group 10"/>
          <p:cNvGraphicFramePr>
            <a:graphicFrameLocks noGrp="1"/>
          </p:cNvGraphicFramePr>
          <p:nvPr>
            <p:ph/>
          </p:nvPr>
        </p:nvGraphicFramePr>
        <p:xfrm>
          <a:off x="971550" y="1773238"/>
          <a:ext cx="7629525" cy="4248150"/>
        </p:xfrm>
        <a:graphic>
          <a:graphicData uri="http://schemas.openxmlformats.org/drawingml/2006/table">
            <a:tbl>
              <a:tblPr/>
              <a:tblGrid>
                <a:gridCol w="3262313"/>
                <a:gridCol w="4367212"/>
              </a:tblGrid>
              <a:tr h="42481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Формулировка  цели, объекта, предмета, гипотезы и задач исследования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сформулировать цель исследования;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выделить объект и предмет исследования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отобрать и проверить данные, на которых строится гипотеза;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формулировать гипотезу;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сформулировать задачи исследования;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уточнить гипотезу.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62" name="Group 10"/>
          <p:cNvGraphicFramePr>
            <a:graphicFrameLocks noGrp="1"/>
          </p:cNvGraphicFramePr>
          <p:nvPr>
            <p:ph/>
          </p:nvPr>
        </p:nvGraphicFramePr>
        <p:xfrm>
          <a:off x="684213" y="1844675"/>
          <a:ext cx="8064500" cy="3889375"/>
        </p:xfrm>
        <a:graphic>
          <a:graphicData uri="http://schemas.openxmlformats.org/drawingml/2006/table">
            <a:tbl>
              <a:tblPr/>
              <a:tblGrid>
                <a:gridCol w="3240087"/>
                <a:gridCol w="4824413"/>
              </a:tblGrid>
              <a:tr h="38893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Разработка и проведение эксперимента 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анализировать исходные данные;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разработать идею эксперимента (исследования);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разработать технологию и методику эксперимента;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провести эксперимент;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подвести итоги эксперимента;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осуществить самоконтроль и самооценку.</a:t>
                      </a:r>
                      <a:endParaRPr kumimoji="0" lang="ru-RU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Group 2"/>
          <p:cNvGraphicFramePr>
            <a:graphicFrameLocks noGrp="1"/>
          </p:cNvGraphicFramePr>
          <p:nvPr>
            <p:ph/>
          </p:nvPr>
        </p:nvGraphicFramePr>
        <p:xfrm>
          <a:off x="1066800" y="381000"/>
          <a:ext cx="7826375" cy="5622925"/>
        </p:xfrm>
        <a:graphic>
          <a:graphicData uri="http://schemas.openxmlformats.org/drawingml/2006/table">
            <a:tbl>
              <a:tblPr/>
              <a:tblGrid>
                <a:gridCol w="3360738"/>
                <a:gridCol w="4465637"/>
              </a:tblGrid>
              <a:tr h="804863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Обобщение результатов исследования, формулировка общих выводов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анализировать проделанную работу с целью выявления наиболее существенных ее результатов;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формулировать обобщающие выводы в соответствии с поставленными целями и задачами и результатами их выполнения;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оценить результаты проведенного исследования с точки зрения их достоверности и практической значимости.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Представление результатов исследования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Умение написания научно-методической статьи;</a:t>
                      </a:r>
                    </a:p>
                    <a:p>
                      <a:pPr marL="342900" marR="0" lvl="0" indent="-36513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Умение подготовки и написания методических рекомендаций и т.д.</a:t>
                      </a:r>
                      <a:endParaRPr kumimoji="0" lang="ru-RU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57200"/>
            <a:ext cx="7162800" cy="1143000"/>
          </a:xfrm>
        </p:spPr>
        <p:txBody>
          <a:bodyPr/>
          <a:lstStyle/>
          <a:p>
            <a:pPr eaLnBrk="1" hangingPunct="1"/>
            <a:r>
              <a:rPr lang="ru-RU" sz="3600" b="1" smtClean="0"/>
              <a:t>План проведения семинара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773238"/>
            <a:ext cx="7489825" cy="1296987"/>
          </a:xfrm>
        </p:spPr>
        <p:txBody>
          <a:bodyPr/>
          <a:lstStyle/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Компетентностный подход как основа реализации ФГОС.</a:t>
            </a: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Разграничение понятий «компетенция» и «компетентность».</a:t>
            </a: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Структура профессиональной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компетентности педагога.</a:t>
            </a: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Исследовательская компетентность как необходимое условие инновационной деятельности.</a:t>
            </a: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Педагогические  условия формирования исследовательской компетентности педагога.</a:t>
            </a: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endParaRPr lang="ru-RU" sz="2400" b="1" smtClean="0">
              <a:latin typeface="Times New Roman" pitchFamily="18" charset="0"/>
            </a:endParaRPr>
          </a:p>
          <a:p>
            <a:pPr marL="0" indent="361950" algn="just" eaLnBrk="1" hangingPunct="1">
              <a:lnSpc>
                <a:spcPct val="95000"/>
              </a:lnSpc>
              <a:buFontTx/>
              <a:buAutoNum type="arabicPeriod"/>
            </a:pPr>
            <a:endParaRPr lang="ru-RU" sz="20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2" name="Group 2"/>
          <p:cNvGraphicFramePr>
            <a:graphicFrameLocks noGrp="1"/>
          </p:cNvGraphicFramePr>
          <p:nvPr>
            <p:ph/>
          </p:nvPr>
        </p:nvGraphicFramePr>
        <p:xfrm>
          <a:off x="900113" y="381000"/>
          <a:ext cx="7786687" cy="5668963"/>
        </p:xfrm>
        <a:graphic>
          <a:graphicData uri="http://schemas.openxmlformats.org/drawingml/2006/table">
            <a:tbl>
              <a:tblPr/>
              <a:tblGrid>
                <a:gridCol w="4103687"/>
                <a:gridCol w="3683000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Критерии 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мотивационного компонента исслед. компетентности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Показатели мотивационного компонента исслед. компетентности 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25">
                <a:tc>
                  <a:txBody>
                    <a:bodyPr/>
                    <a:lstStyle/>
                    <a:p>
                      <a:pPr marL="0" marR="0" lvl="0" indent="2619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осознание мотивов собственной деятельности и поведения; </a:t>
                      </a:r>
                    </a:p>
                    <a:p>
                      <a:pPr marL="0" marR="0" lvl="0" indent="2619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2619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интерес к исследовательской деятельности;</a:t>
                      </a:r>
                    </a:p>
                    <a:p>
                      <a:pPr marL="0" marR="0" lvl="0" indent="2619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2619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необходимость к саморазвитию, самоактуализации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мотивация достижений</a:t>
                      </a: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степень   </a:t>
                      </a: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сформированности интереса к исследовательской деятельности;</a:t>
                      </a: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187325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81475" algn="l"/>
                        </a:tabLst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уровень саморазвития, самоактуализации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772400" cy="1143000"/>
          </a:xfrm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Педагогические  условия формирования исследовательской компетентности педагога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575"/>
            <a:ext cx="76200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3000" b="1" i="1" smtClean="0">
                <a:solidFill>
                  <a:srgbClr val="CC0000"/>
                </a:solidFill>
              </a:rPr>
              <a:t>1.Рассмотрение школы как обучающейся организации</a:t>
            </a:r>
            <a:r>
              <a:rPr lang="ru-RU" sz="3000" b="1" smtClean="0">
                <a:solidFill>
                  <a:srgbClr val="CC0000"/>
                </a:solidFill>
              </a:rPr>
              <a:t> </a:t>
            </a:r>
          </a:p>
          <a:p>
            <a:pPr marL="0" indent="0">
              <a:buFontTx/>
              <a:buNone/>
            </a:pPr>
            <a:endParaRPr lang="ru-RU" sz="800" b="1" smtClean="0">
              <a:solidFill>
                <a:srgbClr val="CC0000"/>
              </a:solidFill>
            </a:endParaRPr>
          </a:p>
          <a:p>
            <a:pPr marL="0" indent="0"/>
            <a:r>
              <a:rPr lang="ru-RU" sz="3000" smtClean="0"/>
              <a:t>разработка и реализация системы  обучающих  спецкурсов, семинаров,  индивидуального консультирования по основам научного исследования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Педагогические  условия формирования исследовательской компетентности педагога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5105400"/>
          </a:xfrm>
        </p:spPr>
        <p:txBody>
          <a:bodyPr/>
          <a:lstStyle/>
          <a:p>
            <a:pPr marL="0" indent="444500">
              <a:lnSpc>
                <a:spcPct val="80000"/>
              </a:lnSpc>
              <a:buFontTx/>
              <a:buNone/>
            </a:pPr>
            <a:r>
              <a:rPr lang="ru-RU" sz="2800" i="1" smtClean="0">
                <a:solidFill>
                  <a:srgbClr val="CC0000"/>
                </a:solidFill>
              </a:rPr>
              <a:t>2. </a:t>
            </a:r>
            <a:r>
              <a:rPr lang="ru-RU" sz="2800" b="1" i="1" smtClean="0">
                <a:solidFill>
                  <a:srgbClr val="CC0000"/>
                </a:solidFill>
              </a:rPr>
              <a:t>Создание особой инновационной  среды школы</a:t>
            </a:r>
          </a:p>
          <a:p>
            <a:pPr marL="0" indent="444500">
              <a:lnSpc>
                <a:spcPct val="80000"/>
              </a:lnSpc>
              <a:buFontTx/>
              <a:buNone/>
            </a:pPr>
            <a:endParaRPr lang="ru-RU" sz="2800" b="1" i="1" smtClean="0">
              <a:solidFill>
                <a:srgbClr val="CC0000"/>
              </a:solidFill>
            </a:endParaRPr>
          </a:p>
          <a:p>
            <a:pPr marL="0" indent="444500">
              <a:lnSpc>
                <a:spcPct val="80000"/>
              </a:lnSpc>
            </a:pPr>
            <a:r>
              <a:rPr lang="ru-RU" sz="2400" b="1" smtClean="0"/>
              <a:t> - управление инновационной деятельностью педагогов;</a:t>
            </a:r>
          </a:p>
          <a:p>
            <a:pPr marL="0" indent="444500">
              <a:lnSpc>
                <a:spcPct val="80000"/>
              </a:lnSpc>
            </a:pPr>
            <a:r>
              <a:rPr lang="ru-RU" sz="2400" b="1" smtClean="0"/>
              <a:t>- признание инновационной деятельности, исследовательской деятельности, исследовательской компетентности ценностью педагогической ценностью;</a:t>
            </a:r>
          </a:p>
          <a:p>
            <a:pPr marL="0" indent="444500">
              <a:lnSpc>
                <a:spcPct val="80000"/>
              </a:lnSpc>
            </a:pPr>
            <a:r>
              <a:rPr lang="ru-RU" sz="2400" b="1" smtClean="0"/>
              <a:t>- разработка и реализация системы обмена опытом, совместного решения проблем на методических советах, педагогических советах и т.п.</a:t>
            </a:r>
          </a:p>
          <a:p>
            <a:pPr marL="0" indent="444500">
              <a:lnSpc>
                <a:spcPct val="80000"/>
              </a:lnSpc>
            </a:pPr>
            <a:r>
              <a:rPr lang="ru-RU" sz="2400" b="1" smtClean="0"/>
              <a:t>- реализация программ психоэмоционального выгорания, стагнации педагогических кадров.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Педагогические  условия формирования исследовательской компетентности педагога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133600"/>
            <a:ext cx="7620000" cy="3816350"/>
          </a:xfrm>
        </p:spPr>
        <p:txBody>
          <a:bodyPr/>
          <a:lstStyle/>
          <a:p>
            <a:pPr marL="0" indent="444500" algn="just">
              <a:buFontTx/>
              <a:buNone/>
            </a:pPr>
            <a:r>
              <a:rPr lang="ru-RU" sz="2600" b="1" i="1" smtClean="0"/>
              <a:t>3. </a:t>
            </a:r>
            <a:r>
              <a:rPr lang="ru-RU" sz="2600" b="1" smtClean="0">
                <a:solidFill>
                  <a:srgbClr val="CC0000"/>
                </a:solidFill>
              </a:rPr>
              <a:t>Включение учителей  в активную инновационную деятельность, исследовательскую деятельность.</a:t>
            </a:r>
          </a:p>
          <a:p>
            <a:pPr marL="0" indent="444500" algn="just">
              <a:buFontTx/>
              <a:buNone/>
            </a:pPr>
            <a:endParaRPr lang="ru-RU" sz="800" b="1" smtClean="0">
              <a:solidFill>
                <a:srgbClr val="CC0000"/>
              </a:solidFill>
            </a:endParaRPr>
          </a:p>
          <a:p>
            <a:pPr marL="0" indent="444500" algn="just">
              <a:buFontTx/>
              <a:buNone/>
            </a:pPr>
            <a:r>
              <a:rPr lang="ru-RU" sz="2600" b="1" smtClean="0">
                <a:solidFill>
                  <a:srgbClr val="CC0000"/>
                </a:solidFill>
              </a:rPr>
              <a:t>4. Развитие мотивации к исследовательской деятельности.</a:t>
            </a:r>
          </a:p>
          <a:p>
            <a:pPr marL="0" indent="444500" algn="just">
              <a:buFontTx/>
              <a:buNone/>
            </a:pPr>
            <a:endParaRPr lang="ru-RU" sz="800" b="1" smtClean="0">
              <a:solidFill>
                <a:srgbClr val="CC0000"/>
              </a:solidFill>
            </a:endParaRPr>
          </a:p>
          <a:p>
            <a:pPr marL="0" indent="444500" algn="just">
              <a:buFontTx/>
              <a:buNone/>
            </a:pPr>
            <a:r>
              <a:rPr lang="ru-RU" sz="2600" b="1" smtClean="0">
                <a:solidFill>
                  <a:srgbClr val="CC0000"/>
                </a:solidFill>
              </a:rPr>
              <a:t>5. Ориентация педагога на саморазвитие, самосовершенствование, достаточный уровень самоактуализации педагога.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0"/>
            <a:ext cx="7620000" cy="836613"/>
          </a:xfrm>
        </p:spPr>
        <p:txBody>
          <a:bodyPr/>
          <a:lstStyle/>
          <a:p>
            <a:r>
              <a:rPr lang="ru-RU" sz="2800" b="1" smtClean="0"/>
              <a:t>Список литературы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36613"/>
            <a:ext cx="8353425" cy="5030787"/>
          </a:xfrm>
        </p:spPr>
        <p:txBody>
          <a:bodyPr/>
          <a:lstStyle/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Бережнова, Е.В. Профессиональная компетентность как критерий качества подготовки будущих учителей [Текст] // Компетенции в образовании: опыт проектирования: сб. науч. тр. / под ред. А.В. Хуторского. – М.: Научно-внедренческое предприятие «ИНЭК», 2007. – С. 327.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Бодалев, А.А. Вершина в развитии взрослого человека: характеристики и условия достижения [Текст] / А.А. Бодалев. – М.: Флинта Наука, 1998. – 168 с.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Введенский, В.Н. Моделирование профессиональной компетентности педагога [Текст] / В.Н. Введенский // Педагогика. – 2003. – № 10. – С. 51-55. 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Воронова, Т.А. К вопросу о критериях эффективности подготовки педагогов-исследователей в системе университетского многоуровневого педагогического образования [Текст] / Т.А. Воронова // М.Н. Скаткин и современное образование: (Материалы конф.): В 2 т. / Рос. Акад. Образования. Ин-т теории образования и педагогики / Под ред. В.А. Мясникова; Сост.: Л.Б. Прокофьев. – М., 2000. – Т.2. – 379 с.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Иванов, Д.А. Компетентностный подход в образовании. Проблемы, понятия, инструментарий [Текст] / Д.А. Иванов, К.Г. Митрофанов, О.В. Соколова. – М.: Академия; АПК и ПРО, 2003. – 101 с. 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Ильязова, М.Д. Методика формирования профессиональной компетентности будущих специалистов как актуальная теоретическая и прикладная задача современного образования [Текст] / М.Д. Ильязова // Высшее образование сегодня. – 2008. – №7. – С. 28-30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Компетенции в образовании: опыт проектирования [Текст]: сб. науч. тр. / под ред. А.В. Хуторского. – М.: Научно-внедренческое предприятие « ИНЭК», 2007. – С. 327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Концепция модернизации российского образования на период до 2010 г. [Текст] // Вестник образования (Приложение). – 2003. – Март. [Сервер МО РФ в Интернете. http://www.informika.ru].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Лаптев, В.В. Научный подход к построению программ исследования качества образования /модернизации общего образования на рубеже веков [Текст]: сборник научных трудов / В.В. Лаптев. – СПб.: Изд-во РГПУ им. А.И. Герцена, 2001. – С. 3-10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Лук, А.Н. Личность учёного (Обзор зарубежных исследований) [Текст] / А.Н. Лук // Вестник АН СССР, 1977. – №5. – С. 125-134.</a:t>
            </a:r>
          </a:p>
          <a:p>
            <a:pPr marL="0" indent="447675">
              <a:lnSpc>
                <a:spcPct val="80000"/>
              </a:lnSpc>
              <a:buFontTx/>
              <a:buAutoNum type="arabicPeriod"/>
            </a:pPr>
            <a:r>
              <a:rPr lang="ru-RU" sz="1500" b="1" smtClean="0"/>
              <a:t>Модернизация образования в России. Хрестоматия [Текст] / под ред. В.А. Козырева. – СПб: Изд-во РГПУ им. А.С. Герцена, 2002 . – С. 97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971550" y="2997200"/>
            <a:ext cx="7923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chemeClr val="tx2"/>
                </a:solidFill>
              </a:rPr>
              <a:t>БЛАГОДАРЮ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ult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33375"/>
            <a:ext cx="7705725" cy="632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73238"/>
            <a:ext cx="7772400" cy="4465637"/>
          </a:xfrm>
        </p:spPr>
        <p:txBody>
          <a:bodyPr/>
          <a:lstStyle/>
          <a:p>
            <a:pPr marL="87313" algn="just">
              <a:buFontTx/>
              <a:buAutoNum type="arabicPeriod"/>
            </a:pP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60-70-ые годы ХХ века </a:t>
            </a:r>
            <a:r>
              <a:rPr lang="ru-RU" sz="2000" b="1" smtClean="0">
                <a:solidFill>
                  <a:srgbClr val="0000FF"/>
                </a:solidFill>
              </a:rPr>
              <a:t>–</a:t>
            </a: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 введение в научный аппарат категории </a:t>
            </a:r>
            <a:r>
              <a:rPr lang="ru-RU" sz="2000" b="1" smtClean="0">
                <a:solidFill>
                  <a:srgbClr val="0000FF"/>
                </a:solidFill>
              </a:rPr>
              <a:t>«</a:t>
            </a: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компетенция</a:t>
            </a:r>
            <a:r>
              <a:rPr lang="ru-RU" sz="2000" b="1" smtClean="0">
                <a:solidFill>
                  <a:srgbClr val="0000FF"/>
                </a:solidFill>
              </a:rPr>
              <a:t>»</a:t>
            </a: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, разграничение понятий компетенция/компетентность.</a:t>
            </a:r>
            <a: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1800" b="1" smtClean="0">
                <a:solidFill>
                  <a:srgbClr val="0000FF"/>
                </a:solidFill>
                <a:latin typeface="Arial Black" pitchFamily="34" charset="0"/>
              </a:rPr>
              <a:t>2</a:t>
            </a:r>
            <a:r>
              <a:rPr lang="ru-RU" sz="1800" b="1" smtClean="0">
                <a:solidFill>
                  <a:schemeClr val="tx1"/>
                </a:solidFill>
                <a:latin typeface="Arial Black" pitchFamily="34" charset="0"/>
              </a:rPr>
              <a:t>. 70-90-ые годы </a:t>
            </a:r>
            <a:r>
              <a:rPr lang="ru-RU" sz="1800" b="1" smtClean="0">
                <a:solidFill>
                  <a:schemeClr val="tx1"/>
                </a:solidFill>
              </a:rPr>
              <a:t>–</a:t>
            </a:r>
            <a:r>
              <a:rPr lang="ru-RU" sz="1800" b="1" smtClean="0">
                <a:solidFill>
                  <a:schemeClr val="tx1"/>
                </a:solidFill>
                <a:latin typeface="Arial Black" pitchFamily="34" charset="0"/>
              </a:rPr>
              <a:t> использование категорий компетенция/компетентность в теории и практике обучения иностранному языку, а также профессионализму в управлении, руководстве, менеджменте и др. Разрабатывается содержание понятия </a:t>
            </a:r>
            <a:r>
              <a:rPr lang="ru-RU" sz="1800" b="1" smtClean="0">
                <a:solidFill>
                  <a:schemeClr val="tx1"/>
                </a:solidFill>
              </a:rPr>
              <a:t>«</a:t>
            </a:r>
            <a:r>
              <a:rPr lang="ru-RU" sz="1800" b="1" smtClean="0">
                <a:solidFill>
                  <a:schemeClr val="tx1"/>
                </a:solidFill>
                <a:latin typeface="Arial Black" pitchFamily="34" charset="0"/>
              </a:rPr>
              <a:t>социальные компетенции/компетентности</a:t>
            </a:r>
            <a:r>
              <a:rPr lang="ru-RU" sz="1800" b="1" smtClean="0">
                <a:solidFill>
                  <a:schemeClr val="tx1"/>
                </a:solidFill>
              </a:rPr>
              <a:t>»</a:t>
            </a:r>
            <a:r>
              <a:rPr lang="ru-RU" sz="1800" b="1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180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3. 90-ые годы и по настоящее время </a:t>
            </a:r>
            <a:r>
              <a:rPr lang="ru-RU" sz="2000" b="1" smtClean="0">
                <a:solidFill>
                  <a:srgbClr val="0000FF"/>
                </a:solidFill>
              </a:rPr>
              <a:t>–</a:t>
            </a:r>
            <a:r>
              <a:rPr lang="ru-RU" sz="2000" b="1" smtClean="0">
                <a:solidFill>
                  <a:srgbClr val="0000FF"/>
                </a:solidFill>
                <a:latin typeface="Arial Black" pitchFamily="34" charset="0"/>
              </a:rPr>
              <a:t> разрабатываются составляющие понятий: профессиональная компетентность, ключевая компетентность, компетентностный подход подход</a:t>
            </a:r>
            <a:r>
              <a:rPr lang="ru-RU" sz="200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  <a:r>
              <a:rPr lang="ru-RU" sz="2000" smtClean="0">
                <a:solidFill>
                  <a:srgbClr val="990099"/>
                </a:solidFill>
                <a:latin typeface="Arial Black" pitchFamily="34" charset="0"/>
              </a:rPr>
              <a:t/>
            </a:r>
            <a:br>
              <a:rPr lang="ru-RU" sz="2000" smtClean="0">
                <a:solidFill>
                  <a:srgbClr val="990099"/>
                </a:solidFill>
                <a:latin typeface="Arial Black" pitchFamily="34" charset="0"/>
              </a:rPr>
            </a:br>
            <a:endParaRPr lang="ru-RU" sz="2000" smtClean="0">
              <a:solidFill>
                <a:srgbClr val="990099"/>
              </a:solidFill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1655763" y="549275"/>
            <a:ext cx="74882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Этапы истории образования, ориентированные на компетентность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350" y="2565400"/>
            <a:ext cx="7124700" cy="317658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2800" b="1" smtClean="0">
                <a:solidFill>
                  <a:srgbClr val="CC0000"/>
                </a:solidFill>
              </a:rPr>
              <a:t>это подход, акцентирующий внимание на результате образования, причём результатом образования становится не сумма усвоенной информации, а способность человека действовать в различных проблемных ситуациях (А.В. Хуторской).</a:t>
            </a:r>
            <a:r>
              <a:rPr lang="ru-RU" smtClean="0"/>
              <a:t>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95513" y="836613"/>
            <a:ext cx="6048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Компетентностный подход</a:t>
            </a:r>
            <a:r>
              <a:rPr lang="ru-RU" sz="2800"/>
              <a:t>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836613"/>
            <a:ext cx="8064500" cy="5040312"/>
          </a:xfrm>
        </p:spPr>
        <p:txBody>
          <a:bodyPr/>
          <a:lstStyle/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r>
              <a:rPr lang="ru-RU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Разграничение понятий</a:t>
            </a: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Компетенция</a:t>
            </a:r>
            <a:r>
              <a:rPr lang="ru-RU" b="1" smtClean="0">
                <a:solidFill>
                  <a:srgbClr val="CC0000"/>
                </a:solidFill>
              </a:rPr>
              <a:t> </a:t>
            </a:r>
            <a:r>
              <a:rPr lang="ru-RU" sz="2800" b="1" smtClean="0"/>
              <a:t>-</a:t>
            </a:r>
            <a:r>
              <a:rPr lang="ru-RU" sz="2800" b="1" smtClean="0">
                <a:latin typeface="Arial" charset="0"/>
              </a:rPr>
              <a:t> </a:t>
            </a:r>
            <a:r>
              <a:rPr lang="ru-RU" sz="2800" b="1" smtClean="0"/>
              <a:t>это круг вопросов, в которых кто-нибудь хорошо осведомлен или круг чьих-нибудь полномочий, прав (С. И. Ожегов).</a:t>
            </a:r>
          </a:p>
          <a:p>
            <a:pPr marL="0" indent="263525" algn="just">
              <a:lnSpc>
                <a:spcPct val="90000"/>
              </a:lnSpc>
              <a:buFontTx/>
              <a:buNone/>
              <a:defRPr/>
            </a:pPr>
            <a:r>
              <a:rPr lang="ru-RU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Компетенция</a:t>
            </a:r>
            <a:r>
              <a:rPr lang="ru-RU" b="1" smtClean="0">
                <a:solidFill>
                  <a:srgbClr val="0000FF"/>
                </a:solidFill>
              </a:rPr>
              <a:t> </a:t>
            </a:r>
            <a:r>
              <a:rPr lang="ru-RU" b="1" smtClean="0"/>
              <a:t>- </a:t>
            </a:r>
            <a:r>
              <a:rPr lang="ru-RU" sz="2800" b="1" smtClean="0"/>
              <a:t>совокупность взаимосвязанных качеств личности (знаний, умений, навыков, способов деятельности), задаваемых по отношению к определенному кругу предметов и процессов и необходимых для качественной продуктивной деятельности по отношению к ним (В.Д. Шадриков)</a:t>
            </a:r>
            <a:r>
              <a:rPr lang="ru-RU" sz="28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989138"/>
            <a:ext cx="7772400" cy="3527425"/>
          </a:xfrm>
        </p:spPr>
        <p:txBody>
          <a:bodyPr/>
          <a:lstStyle/>
          <a:p>
            <a:pPr marL="0" indent="709613" algn="just">
              <a:buFontTx/>
              <a:buNone/>
              <a:defRPr/>
            </a:pPr>
            <a:r>
              <a:rPr lang="ru-RU" sz="3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Компетенция</a:t>
            </a:r>
            <a:r>
              <a:rPr lang="ru-RU" sz="3000" b="1" i="1" smtClean="0"/>
              <a:t> </a:t>
            </a:r>
            <a:r>
              <a:rPr lang="ru-RU" sz="3000" b="1" smtClean="0"/>
              <a:t>- свойство личности, </a:t>
            </a:r>
            <a:r>
              <a:rPr lang="ru-RU" sz="3000" b="1" i="1" smtClean="0"/>
              <a:t>потенциальн</a:t>
            </a:r>
            <a:r>
              <a:rPr lang="ru-RU" sz="3000" b="1" i="1" smtClean="0">
                <a:latin typeface="Arial" charset="0"/>
              </a:rPr>
              <a:t>ая</a:t>
            </a:r>
            <a:r>
              <a:rPr lang="ru-RU" sz="3000" b="1" i="1" smtClean="0"/>
              <a:t> способность</a:t>
            </a:r>
            <a:r>
              <a:rPr lang="ru-RU" sz="3000" b="1" smtClean="0"/>
              <a:t> индивида справляться с различными задачами,  совокупность знаний, умений и навыков, необходимых для осуществления конкретной профессиональной деятельности. </a:t>
            </a:r>
            <a:r>
              <a:rPr lang="ru-RU" sz="3000" b="1" i="1" smtClean="0"/>
              <a:t>(Н.Л. Гончарова)</a:t>
            </a:r>
            <a:r>
              <a:rPr lang="ru-RU" sz="3000" smtClean="0"/>
              <a:t> </a:t>
            </a:r>
            <a:r>
              <a:rPr lang="ru-RU" sz="3000" b="1" i="1" smtClean="0"/>
              <a:t>.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627313" y="765175"/>
            <a:ext cx="61214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20000"/>
              </a:spcBef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Разграничение понятий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8064500" cy="6337300"/>
          </a:xfrm>
        </p:spPr>
        <p:txBody>
          <a:bodyPr/>
          <a:lstStyle/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sz="28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                   Разграничение понятий</a:t>
            </a:r>
            <a:endParaRPr lang="ru-RU" sz="28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sz="28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sz="2800" b="1" i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endParaRPr lang="ru-RU" sz="2800" b="1" i="1" smtClean="0"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263525" algn="just">
              <a:lnSpc>
                <a:spcPct val="95000"/>
              </a:lnSpc>
              <a:buFontTx/>
              <a:buNone/>
              <a:defRPr/>
            </a:pPr>
            <a:r>
              <a:rPr lang="ru-RU" sz="2800" b="1" i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Компетентный</a:t>
            </a:r>
            <a:r>
              <a:rPr lang="ru-RU" sz="28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 </a:t>
            </a: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(лат.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competentis)- </a:t>
            </a:r>
            <a:r>
              <a:rPr lang="ru-RU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соответствующий, способный) - обладающий компетенцией; знающий, сведущий в определенной области  </a:t>
            </a:r>
            <a:r>
              <a:rPr lang="ru-RU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(Словарь иностранных слов).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юанрю">
  <a:themeElements>
    <a:clrScheme name="пюанрю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пюанрю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пюанрю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юанрю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юанрю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пюанрю</Template>
  <TotalTime>603</TotalTime>
  <Words>1973</Words>
  <Application>Microsoft Office PowerPoint</Application>
  <PresentationFormat>Экран (4:3)</PresentationFormat>
  <Paragraphs>176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Arial Narrow</vt:lpstr>
      <vt:lpstr>Times New Roman</vt:lpstr>
      <vt:lpstr>Arial Black</vt:lpstr>
      <vt:lpstr>Tahoma</vt:lpstr>
      <vt:lpstr>пюанрю</vt:lpstr>
      <vt:lpstr>Развитие профессиональных компетенций участников инновационной деятельности</vt:lpstr>
      <vt:lpstr>Слайд 2</vt:lpstr>
      <vt:lpstr>План проведения семинара</vt:lpstr>
      <vt:lpstr>Слайд 4</vt:lpstr>
      <vt:lpstr>60-70-ые годы ХХ века – введение в научный аппарат категории «компетенция», разграничение понятий компетенция/компетентность.  2. 70-90-ые годы – использование категорий компетенция/компетентность в теории и практике обучения иностранному языку, а также профессионализму в управлении, руководстве, менеджменте и др. Разрабатывается содержание понятия «социальные компетенции/компетентности».  3. 90-ые годы и по настоящее время – разрабатываются составляющие понятий: профессиональная компетентность, ключевая компетентность, компетентностный подход подход. </vt:lpstr>
      <vt:lpstr>Слайд 6</vt:lpstr>
      <vt:lpstr>Слайд 7</vt:lpstr>
      <vt:lpstr>Слайд 8</vt:lpstr>
      <vt:lpstr>Слайд 9</vt:lpstr>
      <vt:lpstr>Слайд 10</vt:lpstr>
      <vt:lpstr>Слайд 11</vt:lpstr>
      <vt:lpstr>   Компетентность - это интегральное свойство, характеристика личности, реализующая свой потенциал в профессиональной деятельности. Кроме знаний необходимы еще и мотивация к деятельности и способность реализовать свой творческий и операционно-технологический потенциал, трансформировать его в успешную деятельность (Н.В. Кузьмина, И.А. Зимняя, А.К. Маркова) . </vt:lpstr>
      <vt:lpstr>Структура профессиональной  компетентности педагога</vt:lpstr>
      <vt:lpstr>Структура профессиональной  компетентности педагога</vt:lpstr>
      <vt:lpstr>Структура профессиональной компетентности педагога</vt:lpstr>
      <vt:lpstr>Знаниево-операциональный подход к понятию «компетентность»</vt:lpstr>
      <vt:lpstr>Процессуально-технологический подход   к понятию «компетентность»</vt:lpstr>
      <vt:lpstr>Слайд 18</vt:lpstr>
      <vt:lpstr>Качества учителя-исследователя</vt:lpstr>
      <vt:lpstr>Слайд 20</vt:lpstr>
      <vt:lpstr>Аксиологический подход к понятию «компетентность»</vt:lpstr>
      <vt:lpstr>Компоненты исследовательской компетенции</vt:lpstr>
      <vt:lpstr>     Два уровня исследовательской компетенции  (Лобова Г.Н.)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Педагогические  условия формирования исследовательской компетентности педагога</vt:lpstr>
      <vt:lpstr>Педагогические  условия формирования исследовательской компетентности педагога</vt:lpstr>
      <vt:lpstr>Педагогические  условия формирования исследовательской компетентности педагога</vt:lpstr>
      <vt:lpstr>Список литературы</vt:lpstr>
      <vt:lpstr>Слайд 35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портфолио педагога</dc:title>
  <dc:creator>Елена Рыльцева</dc:creator>
  <cp:lastModifiedBy>nikonova_d_a</cp:lastModifiedBy>
  <cp:revision>42</cp:revision>
  <dcterms:created xsi:type="dcterms:W3CDTF">2006-10-16T11:38:20Z</dcterms:created>
  <dcterms:modified xsi:type="dcterms:W3CDTF">2015-04-17T06:59:45Z</dcterms:modified>
</cp:coreProperties>
</file>