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23606436529554E-3"/>
          <c:y val="9.5133666718045046E-2"/>
          <c:w val="0.54455529908479572"/>
          <c:h val="0.70095563610218292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[Книга1.xlsx]Лист1!$A$23:$A$29</c:f>
              <c:strCache>
                <c:ptCount val="7"/>
                <c:pt idx="0">
                  <c:v>с нарушением интеллекта (умственная отсталость)</c:v>
                </c:pt>
                <c:pt idx="1">
                  <c:v>с задержкой речевого развития </c:v>
                </c:pt>
                <c:pt idx="2">
                  <c:v> с ТНР</c:v>
                </c:pt>
                <c:pt idx="3">
                  <c:v>с расстройством аутистического спектра </c:v>
                </c:pt>
                <c:pt idx="4">
                  <c:v>с задержкой психического развития </c:v>
                </c:pt>
                <c:pt idx="5">
                  <c:v>с нарушением слуха</c:v>
                </c:pt>
                <c:pt idx="6">
                  <c:v>с нарушением опорно-двигательного аппарата </c:v>
                </c:pt>
              </c:strCache>
            </c:strRef>
          </c:cat>
          <c:val>
            <c:numRef>
              <c:f>[Книга1.xlsx]Лист1!$B$23:$B$29</c:f>
              <c:numCache>
                <c:formatCode>General</c:formatCode>
                <c:ptCount val="7"/>
                <c:pt idx="0">
                  <c:v>4</c:v>
                </c:pt>
                <c:pt idx="1">
                  <c:v>33</c:v>
                </c:pt>
                <c:pt idx="2">
                  <c:v>2</c:v>
                </c:pt>
                <c:pt idx="3">
                  <c:v>4</c:v>
                </c:pt>
                <c:pt idx="4">
                  <c:v>15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5-4573-A168-23A85B3B10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54384864391951104"/>
          <c:y val="4.3090849910191104E-2"/>
          <c:w val="0.43948468941382418"/>
          <c:h val="0.9569091500898098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094EB6-FC1E-4BE9-9A89-E0C3C1ECEBC8}" type="datetimeFigureOut">
              <a:rPr lang="ru-RU"/>
              <a:t>14.01.2022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2DE739-1A15-4D64-A685-28ACD08C5B6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\ppt\media\media1.MP4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/>
          </p:cNvSpPr>
          <p:nvPr/>
        </p:nvSpPr>
        <p:spPr bwMode="auto">
          <a:xfrm>
            <a:off x="3236886" y="77003"/>
            <a:ext cx="5948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6DA1"/>
                </a:solidFill>
                <a:latin typeface="Arial"/>
                <a:cs typeface="Arial"/>
              </a:rPr>
              <a:t>МУНИЦИПАЛЬНОЕ ДОШКОЛЬНОЕ ОБРАЗОВАТЕЛЬНОЕ БЮДЖЕТНОЕ УЧРЕЖДЕНИЕ ДЕТСКИЙ САД ОБЩЕРАЗВИВАЮЩЕГО ВИДА № 79 г. СОЧИ</a:t>
            </a:r>
            <a:endParaRPr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77726" y="1454691"/>
            <a:ext cx="3721769" cy="2784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78376" y="3321973"/>
            <a:ext cx="3879436" cy="283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4001" y="4841507"/>
            <a:ext cx="1988009" cy="1646321"/>
          </a:xfrm>
          <a:prstGeom prst="rect">
            <a:avLst/>
          </a:prstGeom>
        </p:spPr>
      </p:pic>
      <p:sp>
        <p:nvSpPr>
          <p:cNvPr id="8" name="TextBox 7"/>
          <p:cNvSpPr>
            <a:spLocks/>
          </p:cNvSpPr>
          <p:nvPr/>
        </p:nvSpPr>
        <p:spPr bwMode="auto">
          <a:xfrm>
            <a:off x="0" y="1251192"/>
            <a:ext cx="811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6DA1"/>
                </a:solidFill>
                <a:latin typeface="Arial"/>
                <a:cs typeface="Arial"/>
              </a:rPr>
              <a:t>Отчёт о реализации проекта </a:t>
            </a:r>
            <a:endParaRPr/>
          </a:p>
          <a:p>
            <a:pPr algn="ctr">
              <a:defRPr/>
            </a:pPr>
            <a:r>
              <a:rPr lang="ru-RU" sz="3200" b="1">
                <a:solidFill>
                  <a:srgbClr val="006DA1"/>
                </a:solidFill>
                <a:latin typeface="Arial"/>
                <a:cs typeface="Arial"/>
              </a:rPr>
              <a:t>краевой инновационной площадки</a:t>
            </a:r>
            <a:endParaRPr lang="ru-RU" sz="2400" b="1">
              <a:solidFill>
                <a:srgbClr val="006DA1"/>
              </a:solidFill>
              <a:latin typeface="Arial"/>
              <a:cs typeface="Arial"/>
            </a:endParaRPr>
          </a:p>
        </p:txBody>
      </p:sp>
      <p:cxnSp>
        <p:nvCxnSpPr>
          <p:cNvPr id="9" name="Прямая соединительная линия 10"/>
          <p:cNvCxnSpPr>
            <a:cxnSpLocks/>
          </p:cNvCxnSpPr>
          <p:nvPr/>
        </p:nvCxnSpPr>
        <p:spPr bwMode="auto">
          <a:xfrm>
            <a:off x="247849" y="2388180"/>
            <a:ext cx="7863840" cy="0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1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73939" y="5190872"/>
            <a:ext cx="468000" cy="468000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73939" y="5851179"/>
            <a:ext cx="468000" cy="468000"/>
          </a:xfrm>
          <a:prstGeom prst="rect">
            <a:avLst/>
          </a:prstGeom>
        </p:spPr>
      </p:pic>
      <p:pic>
        <p:nvPicPr>
          <p:cNvPr id="12" name="Рисунок 13"/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73939" y="4530566"/>
            <a:ext cx="468000" cy="468000"/>
          </a:xfrm>
          <a:prstGeom prst="rect">
            <a:avLst/>
          </a:prstGeom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37886" y="3911291"/>
            <a:ext cx="468000" cy="468000"/>
          </a:xfrm>
          <a:prstGeom prst="rect">
            <a:avLst/>
          </a:prstGeom>
        </p:spPr>
      </p:pic>
      <p:pic>
        <p:nvPicPr>
          <p:cNvPr id="14" name="Рисунок 15"/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521819" y="3264224"/>
            <a:ext cx="468000" cy="468000"/>
          </a:xfrm>
          <a:prstGeom prst="rect">
            <a:avLst/>
          </a:prstGeom>
        </p:spPr>
      </p:pic>
      <p:cxnSp>
        <p:nvCxnSpPr>
          <p:cNvPr id="15" name="Прямая соединительная линия 16"/>
          <p:cNvCxnSpPr>
            <a:cxnSpLocks/>
          </p:cNvCxnSpPr>
          <p:nvPr/>
        </p:nvCxnSpPr>
        <p:spPr bwMode="auto">
          <a:xfrm>
            <a:off x="2506929" y="3809226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8"/>
          <p:cNvCxnSpPr>
            <a:cxnSpLocks/>
          </p:cNvCxnSpPr>
          <p:nvPr/>
        </p:nvCxnSpPr>
        <p:spPr bwMode="auto">
          <a:xfrm>
            <a:off x="2506929" y="4427416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9"/>
          <p:cNvCxnSpPr>
            <a:cxnSpLocks/>
          </p:cNvCxnSpPr>
          <p:nvPr/>
        </p:nvCxnSpPr>
        <p:spPr bwMode="auto">
          <a:xfrm>
            <a:off x="2516554" y="5046691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0"/>
          <p:cNvCxnSpPr>
            <a:cxnSpLocks/>
          </p:cNvCxnSpPr>
          <p:nvPr/>
        </p:nvCxnSpPr>
        <p:spPr bwMode="auto">
          <a:xfrm>
            <a:off x="2526178" y="5758961"/>
            <a:ext cx="4971447" cy="0"/>
          </a:xfrm>
          <a:prstGeom prst="line">
            <a:avLst/>
          </a:prstGeom>
          <a:ln w="1587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2"/>
          <p:cNvSpPr>
            <a:spLocks/>
          </p:cNvSpPr>
          <p:nvPr/>
        </p:nvSpPr>
        <p:spPr bwMode="auto">
          <a:xfrm>
            <a:off x="3047569" y="3225282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6DA1"/>
                </a:solidFill>
                <a:latin typeface="Arial"/>
                <a:cs typeface="Arial"/>
              </a:rPr>
              <a:t>Краснодарский край, город-курорт Сочи,</a:t>
            </a:r>
            <a:endParaRPr/>
          </a:p>
          <a:p>
            <a:pPr>
              <a:defRPr/>
            </a:pPr>
            <a:r>
              <a:rPr lang="ru-RU" sz="1600" b="1">
                <a:solidFill>
                  <a:srgbClr val="006DA1"/>
                </a:solidFill>
                <a:latin typeface="Arial"/>
                <a:cs typeface="Arial"/>
              </a:rPr>
              <a:t>улица Чебрикова, дом 1А</a:t>
            </a:r>
            <a:endParaRPr/>
          </a:p>
        </p:txBody>
      </p:sp>
      <p:sp>
        <p:nvSpPr>
          <p:cNvPr id="20" name="TextBox 23"/>
          <p:cNvSpPr>
            <a:spLocks/>
          </p:cNvSpPr>
          <p:nvPr/>
        </p:nvSpPr>
        <p:spPr bwMode="auto">
          <a:xfrm>
            <a:off x="3138189" y="4587792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6DA1"/>
                </a:solidFill>
                <a:latin typeface="Arial"/>
                <a:cs typeface="Arial"/>
              </a:rPr>
              <a:t>dou79@edu.sochi.ru</a:t>
            </a:r>
            <a:endParaRPr lang="ru-RU" sz="1600" b="1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21" name="TextBox 24"/>
          <p:cNvSpPr>
            <a:spLocks/>
          </p:cNvSpPr>
          <p:nvPr/>
        </p:nvSpPr>
        <p:spPr bwMode="auto">
          <a:xfrm>
            <a:off x="3121386" y="3952595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6DA1"/>
                </a:solidFill>
                <a:latin typeface="Arial"/>
                <a:cs typeface="Arial"/>
              </a:rPr>
              <a:t>+7 (862) 261-41-60</a:t>
            </a:r>
            <a:endParaRPr/>
          </a:p>
        </p:txBody>
      </p:sp>
      <p:sp>
        <p:nvSpPr>
          <p:cNvPr id="22" name="TextBox 25"/>
          <p:cNvSpPr>
            <a:spLocks/>
          </p:cNvSpPr>
          <p:nvPr/>
        </p:nvSpPr>
        <p:spPr bwMode="auto">
          <a:xfrm>
            <a:off x="3140636" y="5238544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6DA1"/>
                </a:solidFill>
                <a:latin typeface="Arial"/>
                <a:cs typeface="Arial"/>
              </a:rPr>
              <a:t>http://dou79.sochi-schools.ru</a:t>
            </a:r>
            <a:endParaRPr lang="ru-RU" sz="1600" b="1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23" name="TextBox 26"/>
          <p:cNvSpPr>
            <a:spLocks/>
          </p:cNvSpPr>
          <p:nvPr/>
        </p:nvSpPr>
        <p:spPr bwMode="auto">
          <a:xfrm>
            <a:off x="3169511" y="5904370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6DA1"/>
                </a:solidFill>
                <a:latin typeface="Arial"/>
                <a:cs typeface="Arial"/>
              </a:rPr>
              <a:t>Собатенко Татьяна Николаевна</a:t>
            </a:r>
            <a:endParaRPr/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3312" y="3180494"/>
            <a:ext cx="2194532" cy="14615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28660" y="0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6DA1"/>
                </a:solidFill>
                <a:latin typeface="Arial"/>
                <a:cs typeface="Arial"/>
              </a:rPr>
              <a:t>I </a:t>
            </a: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ЭТАП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(4 месяца)</a:t>
            </a:r>
            <a:endParaRPr/>
          </a:p>
        </p:txBody>
      </p:sp>
      <p:sp>
        <p:nvSpPr>
          <p:cNvPr id="5" name="Скругленный прямоугольник 3"/>
          <p:cNvSpPr/>
          <p:nvPr/>
        </p:nvSpPr>
        <p:spPr bwMode="auto">
          <a:xfrm>
            <a:off x="2870561" y="949186"/>
            <a:ext cx="6694716" cy="70731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АНО ИНКЛЮЗИВНЫЙ ЦЕНТР «ВКЛЮЧИ»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АВА – прикладной анализ поведения </a:t>
            </a: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–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базовый метод работы</a:t>
            </a: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265471" y="2040647"/>
            <a:ext cx="3845186" cy="245324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АНО ИНКЛЮЗИВНЫЙ ЦЕНТР «ВКЛЮЧИ»</a:t>
            </a:r>
            <a:endParaRPr/>
          </a:p>
          <a:p>
            <a:pPr algn="just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Индивидуальная работа с дефицитами детей на занятиях АВА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по программам: Невербальная и вербальная имитация. Понимание языка говорящего.  Называние предметов и действий.  Освоение местоимений.  Ответы на вопросы «Кто?», «Что?», «Как?», «Где?».  Делай, как я и другие.</a:t>
            </a:r>
            <a:endParaRPr/>
          </a:p>
        </p:txBody>
      </p:sp>
      <p:pic>
        <p:nvPicPr>
          <p:cNvPr id="7" name="Рисунок 5" descr="F:\Новый проект МДОУ\Конкурс Лучш. инкл. образ. учр\Конкурс Краснодар 2021г\Краснодар конкурс 2021\IMG_598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43729" y="2055488"/>
            <a:ext cx="3450124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Скругленный прямоугольник 6"/>
          <p:cNvSpPr/>
          <p:nvPr/>
        </p:nvSpPr>
        <p:spPr bwMode="auto">
          <a:xfrm>
            <a:off x="8026925" y="2040647"/>
            <a:ext cx="3845186" cy="245324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МДОУ №79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Для каждого ребёнка составляется индивидуальный план поэтапного развития.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Обучение педагогов  и родителей АВА терапии специалистами центра.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Стажировка в центре «Включи».</a:t>
            </a:r>
            <a:endParaRPr/>
          </a:p>
        </p:txBody>
      </p:sp>
      <p:cxnSp>
        <p:nvCxnSpPr>
          <p:cNvPr id="9" name="Прямая соединительная линия 9"/>
          <p:cNvCxnSpPr>
            <a:cxnSpLocks/>
          </p:cNvCxnSpPr>
          <p:nvPr/>
        </p:nvCxnSpPr>
        <p:spPr bwMode="auto">
          <a:xfrm flipH="1">
            <a:off x="3172096" y="1800547"/>
            <a:ext cx="6091646" cy="1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1"/>
          <p:cNvCxnSpPr>
            <a:cxnSpLocks/>
          </p:cNvCxnSpPr>
          <p:nvPr/>
        </p:nvCxnSpPr>
        <p:spPr bwMode="auto">
          <a:xfrm>
            <a:off x="5985707" y="1656507"/>
            <a:ext cx="0" cy="14404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21"/>
          <p:cNvCxnSpPr>
            <a:cxnSpLocks/>
          </p:cNvCxnSpPr>
          <p:nvPr/>
        </p:nvCxnSpPr>
        <p:spPr bwMode="auto">
          <a:xfrm>
            <a:off x="3172096" y="1800547"/>
            <a:ext cx="0" cy="2401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22"/>
          <p:cNvCxnSpPr>
            <a:cxnSpLocks/>
          </p:cNvCxnSpPr>
          <p:nvPr/>
        </p:nvCxnSpPr>
        <p:spPr bwMode="auto">
          <a:xfrm>
            <a:off x="9252855" y="1815387"/>
            <a:ext cx="0" cy="22526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23"/>
          <p:cNvSpPr/>
          <p:nvPr/>
        </p:nvSpPr>
        <p:spPr bwMode="auto">
          <a:xfrm>
            <a:off x="256552" y="4733987"/>
            <a:ext cx="11624478" cy="129571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РЕЗУЛЬТАТЫ: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Проведены совместные семинары, тренинги для педагогов и родителей.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Осваивались детьми элементарные навыков коммуникации: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отрабатывался хороший зрительный контакт, понимание слова, жестовые символы «да», «нет»;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вырабатывался стабильный навык обучаемости; повторение действий «сделай как я».</a:t>
            </a:r>
            <a:endParaRPr/>
          </a:p>
        </p:txBody>
      </p:sp>
      <p:cxnSp>
        <p:nvCxnSpPr>
          <p:cNvPr id="14" name="Прямая соединительная линия 24"/>
          <p:cNvCxnSpPr>
            <a:cxnSpLocks/>
            <a:stCxn id="6" idx="2"/>
          </p:cNvCxnSpPr>
          <p:nvPr/>
        </p:nvCxnSpPr>
        <p:spPr bwMode="auto">
          <a:xfrm>
            <a:off x="2188064" y="4493888"/>
            <a:ext cx="4317" cy="225258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6"/>
          <p:cNvCxnSpPr>
            <a:cxnSpLocks/>
          </p:cNvCxnSpPr>
          <p:nvPr/>
        </p:nvCxnSpPr>
        <p:spPr bwMode="auto">
          <a:xfrm>
            <a:off x="10042757" y="4493888"/>
            <a:ext cx="0" cy="225258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28660" y="0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006DA1"/>
                </a:solidFill>
                <a:latin typeface="Arial"/>
                <a:cs typeface="Arial"/>
              </a:rPr>
              <a:t>II </a:t>
            </a: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ЭТАП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(5 месяцев)</a:t>
            </a:r>
            <a:endParaRPr/>
          </a:p>
        </p:txBody>
      </p:sp>
      <p:sp>
        <p:nvSpPr>
          <p:cNvPr id="5" name="Скругленный прямоугольник 3"/>
          <p:cNvSpPr/>
          <p:nvPr/>
        </p:nvSpPr>
        <p:spPr bwMode="auto">
          <a:xfrm>
            <a:off x="2870561" y="949186"/>
            <a:ext cx="6694716" cy="70731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АНО ИНКЛЮЗИВНЫЙ ЦЕНТР «МОЯ ПЛАНЕТА»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Система альтернативной коммуникации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 Работа в малых группах с карточками </a:t>
            </a:r>
            <a:r>
              <a:rPr lang="en-US" sz="1400">
                <a:solidFill>
                  <a:srgbClr val="006DA1"/>
                </a:solidFill>
                <a:latin typeface="Arial"/>
                <a:cs typeface="Arial"/>
              </a:rPr>
              <a:t>PECS</a:t>
            </a:r>
            <a:endParaRPr lang="ru-RU" sz="1400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336012" y="2040646"/>
            <a:ext cx="6100496" cy="313749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АНО ИНКЛЮЗИВНЫЙ ЦЕНТР «МОЯ ПЛАНЕТА»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(6 ЭТАПОВ)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СначалаНа втором шаге малыша обучают отдавать карточку.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Третий этап включал в себя обучение тому, чтобы ребенок начал распознавать предметы, которые нарисованы на пластинках.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Затем ребенку объясняли, как формировать предложения по типу «Я хочу игрушку (или что-то еще)», «Дай мне…».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На пятом шаге малыша учили отвечать на вопросы «Что ты хочешь?», «Что ты видишь?».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Заключительный этап обучение ребенка различать предметы на пластинках, самостоятельно их называть и отвечать, когда его спрашивают.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ребенка обучали брать картинку.</a:t>
            </a:r>
            <a:endParaRPr/>
          </a:p>
        </p:txBody>
      </p:sp>
      <p:cxnSp>
        <p:nvCxnSpPr>
          <p:cNvPr id="7" name="Прямая соединительная линия 9"/>
          <p:cNvCxnSpPr>
            <a:cxnSpLocks/>
          </p:cNvCxnSpPr>
          <p:nvPr/>
        </p:nvCxnSpPr>
        <p:spPr bwMode="auto">
          <a:xfrm flipH="1">
            <a:off x="3172096" y="1800547"/>
            <a:ext cx="6091646" cy="1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1"/>
          <p:cNvCxnSpPr>
            <a:cxnSpLocks/>
          </p:cNvCxnSpPr>
          <p:nvPr/>
        </p:nvCxnSpPr>
        <p:spPr bwMode="auto">
          <a:xfrm>
            <a:off x="5985707" y="1656507"/>
            <a:ext cx="0" cy="14404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21"/>
          <p:cNvCxnSpPr>
            <a:cxnSpLocks/>
          </p:cNvCxnSpPr>
          <p:nvPr/>
        </p:nvCxnSpPr>
        <p:spPr bwMode="auto">
          <a:xfrm>
            <a:off x="3172096" y="1800547"/>
            <a:ext cx="0" cy="2401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22"/>
          <p:cNvCxnSpPr>
            <a:cxnSpLocks/>
          </p:cNvCxnSpPr>
          <p:nvPr/>
        </p:nvCxnSpPr>
        <p:spPr bwMode="auto">
          <a:xfrm>
            <a:off x="9252855" y="1815387"/>
            <a:ext cx="0" cy="22526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23"/>
          <p:cNvSpPr/>
          <p:nvPr/>
        </p:nvSpPr>
        <p:spPr bwMode="auto">
          <a:xfrm>
            <a:off x="336012" y="5497902"/>
            <a:ext cx="11624478" cy="93773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РЕЗУЛЬТАТЫ: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Совместные семинары, тренинги. </a:t>
            </a:r>
            <a:endParaRPr/>
          </a:p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Дети взаимодействуют со взрослыми и сверстниками, выражают свои желания при помощи карточек </a:t>
            </a:r>
            <a:r>
              <a:rPr lang="en-US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PECS</a:t>
            </a:r>
            <a:endParaRPr lang="ru-RU" sz="1400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12" name="Скругленный прямоугольник 16"/>
          <p:cNvSpPr/>
          <p:nvPr/>
        </p:nvSpPr>
        <p:spPr bwMode="auto">
          <a:xfrm>
            <a:off x="6609806" y="2040646"/>
            <a:ext cx="5280143" cy="168662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МДОУ №79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Обучение педагогов  и родителей работе с карточками </a:t>
            </a:r>
            <a:r>
              <a:rPr lang="en-US" sz="1400" b="1">
                <a:solidFill>
                  <a:srgbClr val="006DA1"/>
                </a:solidFill>
                <a:latin typeface="Arial"/>
                <a:cs typeface="Arial"/>
              </a:rPr>
              <a:t>PECS </a:t>
            </a: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специалистами центра.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Стажировка в центре «Моя Планета».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4-6 этапы совместно с тьюторами  центра обучение  и социализация  детей в группах комбинированной направленности  МДОУ</a:t>
            </a:r>
            <a:endParaRPr/>
          </a:p>
        </p:txBody>
      </p:sp>
      <p:cxnSp>
        <p:nvCxnSpPr>
          <p:cNvPr id="13" name="Прямая соединительная линия 17"/>
          <p:cNvCxnSpPr>
            <a:cxnSpLocks/>
          </p:cNvCxnSpPr>
          <p:nvPr/>
        </p:nvCxnSpPr>
        <p:spPr bwMode="auto">
          <a:xfrm>
            <a:off x="3209106" y="5178142"/>
            <a:ext cx="0" cy="31976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9"/>
          <p:cNvCxnSpPr>
            <a:cxnSpLocks/>
          </p:cNvCxnSpPr>
          <p:nvPr/>
        </p:nvCxnSpPr>
        <p:spPr bwMode="auto">
          <a:xfrm>
            <a:off x="9282530" y="3727269"/>
            <a:ext cx="0" cy="1770633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25" descr="C:\Users\111\Desktop\Семинар Моя Планета\IMG_601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91407" y="3833978"/>
            <a:ext cx="2290354" cy="158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Рисунок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436660" y="3833978"/>
            <a:ext cx="2194026" cy="158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130790" y="67377"/>
            <a:ext cx="8114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900" b="1">
                <a:solidFill>
                  <a:srgbClr val="006DA1"/>
                </a:solidFill>
                <a:latin typeface="Arial"/>
                <a:cs typeface="Arial"/>
              </a:rPr>
              <a:t>III </a:t>
            </a:r>
            <a:r>
              <a:rPr lang="ru-RU" sz="1900" b="1">
                <a:solidFill>
                  <a:srgbClr val="006DA1"/>
                </a:solidFill>
                <a:latin typeface="Arial"/>
                <a:cs typeface="Arial"/>
              </a:rPr>
              <a:t>ЭТАП</a:t>
            </a:r>
            <a:endParaRPr/>
          </a:p>
          <a:p>
            <a:pPr algn="ctr">
              <a:defRPr/>
            </a:pPr>
            <a:r>
              <a:rPr lang="ru-RU" sz="1900" b="1">
                <a:solidFill>
                  <a:srgbClr val="006DA1"/>
                </a:solidFill>
                <a:latin typeface="Arial"/>
                <a:cs typeface="Arial"/>
              </a:rPr>
              <a:t>(7 месяцев)</a:t>
            </a:r>
            <a:endParaRPr/>
          </a:p>
        </p:txBody>
      </p:sp>
      <p:sp>
        <p:nvSpPr>
          <p:cNvPr id="5" name="Скругленный прямоугольник 9"/>
          <p:cNvSpPr/>
          <p:nvPr/>
        </p:nvSpPr>
        <p:spPr bwMode="auto">
          <a:xfrm>
            <a:off x="430678" y="2459966"/>
            <a:ext cx="1894511" cy="2238103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МДОУ №79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6DA1"/>
                </a:solidFill>
                <a:latin typeface="Arial"/>
                <a:cs typeface="Arial"/>
              </a:rPr>
              <a:t>Развитие и социализация детей</a:t>
            </a:r>
            <a:endParaRPr/>
          </a:p>
        </p:txBody>
      </p:sp>
      <p:sp>
        <p:nvSpPr>
          <p:cNvPr id="6" name="Скругленный прямоугольник 11"/>
          <p:cNvSpPr/>
          <p:nvPr/>
        </p:nvSpPr>
        <p:spPr bwMode="auto">
          <a:xfrm>
            <a:off x="2873037" y="1021935"/>
            <a:ext cx="4130444" cy="1528515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Программа </a:t>
            </a:r>
            <a:r>
              <a:rPr lang="ru-RU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«Детство»</a:t>
            </a: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-формирование элементарных знаний, умений, навыков по индивидуальному маршруту. </a:t>
            </a:r>
            <a:endParaRPr/>
          </a:p>
          <a:p>
            <a:pPr lvl="0" algn="ctr">
              <a:spcAft>
                <a:spcPts val="0"/>
              </a:spcAft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Погружение в речевую среду.</a:t>
            </a:r>
            <a:endParaRPr/>
          </a:p>
        </p:txBody>
      </p:sp>
      <p:sp>
        <p:nvSpPr>
          <p:cNvPr id="7" name="Скругленный прямоугольник 12"/>
          <p:cNvSpPr/>
          <p:nvPr/>
        </p:nvSpPr>
        <p:spPr bwMode="auto">
          <a:xfrm>
            <a:off x="2873037" y="2753755"/>
            <a:ext cx="4130444" cy="1628503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Технология </a:t>
            </a:r>
            <a:r>
              <a:rPr lang="ru-RU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АВА</a:t>
            </a: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помогает педагогам в формировании</a:t>
            </a:r>
            <a:endParaRPr/>
          </a:p>
          <a:p>
            <a:pPr lvl="0" algn="ctr">
              <a:spcAft>
                <a:spcPts val="0"/>
              </a:spcAft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навыков коммуникации, навыков адаптационного поведения, способности к обучению.</a:t>
            </a:r>
            <a:endParaRPr/>
          </a:p>
        </p:txBody>
      </p:sp>
      <p:sp>
        <p:nvSpPr>
          <p:cNvPr id="8" name="Скругленный прямоугольник 13"/>
          <p:cNvSpPr/>
          <p:nvPr/>
        </p:nvSpPr>
        <p:spPr bwMode="auto">
          <a:xfrm>
            <a:off x="2873037" y="4590749"/>
            <a:ext cx="4130444" cy="169158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Технология </a:t>
            </a:r>
            <a:r>
              <a:rPr lang="en-US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PECS</a:t>
            </a:r>
            <a:endParaRPr lang="ru-RU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  <a:p>
            <a:pPr lvl="0" algn="ctr">
              <a:defRPr/>
            </a:pPr>
            <a:r>
              <a:rPr lang="ru-RU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</a:t>
            </a: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даёт возможность ребёнку попросить или выразить то, чего он желает, когда он не может этого сказать словами. </a:t>
            </a:r>
            <a:endParaRPr lang="ru-RU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cxnSp>
        <p:nvCxnSpPr>
          <p:cNvPr id="9" name="Прямая соединительная линия 21"/>
          <p:cNvCxnSpPr>
            <a:cxnSpLocks/>
            <a:stCxn id="6" idx="1"/>
            <a:endCxn id="5" idx="3"/>
          </p:cNvCxnSpPr>
          <p:nvPr/>
        </p:nvCxnSpPr>
        <p:spPr bwMode="auto">
          <a:xfrm flipH="1">
            <a:off x="2325189" y="1786193"/>
            <a:ext cx="547848" cy="179282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23"/>
          <p:cNvCxnSpPr>
            <a:cxnSpLocks/>
            <a:stCxn id="8" idx="1"/>
            <a:endCxn id="5" idx="3"/>
          </p:cNvCxnSpPr>
          <p:nvPr/>
        </p:nvCxnSpPr>
        <p:spPr bwMode="auto">
          <a:xfrm flipH="1" flipV="1">
            <a:off x="2325189" y="3579019"/>
            <a:ext cx="547848" cy="1857522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26"/>
          <p:cNvCxnSpPr>
            <a:cxnSpLocks/>
            <a:stCxn id="7" idx="1"/>
            <a:endCxn id="5" idx="3"/>
          </p:cNvCxnSpPr>
          <p:nvPr/>
        </p:nvCxnSpPr>
        <p:spPr bwMode="auto">
          <a:xfrm flipH="1">
            <a:off x="2325189" y="3568008"/>
            <a:ext cx="547848" cy="1101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29"/>
          <p:cNvSpPr/>
          <p:nvPr/>
        </p:nvSpPr>
        <p:spPr bwMode="auto">
          <a:xfrm>
            <a:off x="7229113" y="800161"/>
            <a:ext cx="1816858" cy="181685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30"/>
          <p:cNvSpPr/>
          <p:nvPr/>
        </p:nvSpPr>
        <p:spPr bwMode="auto">
          <a:xfrm>
            <a:off x="7229113" y="2682606"/>
            <a:ext cx="1836993" cy="1836993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31"/>
          <p:cNvSpPr/>
          <p:nvPr/>
        </p:nvSpPr>
        <p:spPr bwMode="auto">
          <a:xfrm>
            <a:off x="7229113" y="4582926"/>
            <a:ext cx="1816858" cy="181685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47"/>
          <p:cNvSpPr/>
          <p:nvPr/>
        </p:nvSpPr>
        <p:spPr bwMode="auto">
          <a:xfrm>
            <a:off x="9378340" y="1434750"/>
            <a:ext cx="2056013" cy="40017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В речи детей появились первые слова, понимают обращённую к ним речь, снизилась тревожность. Педагоги и родители владеют технологиями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28660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ОРГАНИЗАЦИЯ КУЛЬТУРНЫХ ПРАКТИК</a:t>
            </a:r>
            <a:endParaRPr/>
          </a:p>
        </p:txBody>
      </p:sp>
      <p:sp>
        <p:nvSpPr>
          <p:cNvPr id="5" name="Скругленный прямоугольник 3"/>
          <p:cNvSpPr/>
          <p:nvPr/>
        </p:nvSpPr>
        <p:spPr bwMode="auto">
          <a:xfrm>
            <a:off x="6597386" y="767111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1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изучение интересов, потребностей и способностей детей, их фиксация</a:t>
            </a: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</a:t>
            </a:r>
            <a:endParaRPr/>
          </a:p>
        </p:txBody>
      </p:sp>
      <p:sp>
        <p:nvSpPr>
          <p:cNvPr id="6" name="Скругленный прямоугольник 11"/>
          <p:cNvSpPr/>
          <p:nvPr/>
        </p:nvSpPr>
        <p:spPr bwMode="auto">
          <a:xfrm>
            <a:off x="6597384" y="2769788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4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определение цели, задач, места и время проведения КП в режиме дня</a:t>
            </a:r>
            <a:endParaRPr lang="ru-RU" sz="1400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7" name="Скругленный прямоугольник 12"/>
          <p:cNvSpPr/>
          <p:nvPr/>
        </p:nvSpPr>
        <p:spPr bwMode="auto">
          <a:xfrm>
            <a:off x="6597385" y="2095020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3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постановка проблемы и создание проблемной ситуации</a:t>
            </a:r>
            <a:endParaRPr lang="ru-RU" sz="1400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8" name="Скругленный прямоугольник 13"/>
          <p:cNvSpPr/>
          <p:nvPr/>
        </p:nvSpPr>
        <p:spPr bwMode="auto">
          <a:xfrm>
            <a:off x="6597383" y="3444555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5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разработка содержания КП, тематического плана кейса КП, технологических карт КП (приложение), входящих в кейс</a:t>
            </a: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</a:t>
            </a:r>
            <a:endParaRPr/>
          </a:p>
        </p:txBody>
      </p:sp>
      <p:sp>
        <p:nvSpPr>
          <p:cNvPr id="9" name="Скругленный прямоугольник 14"/>
          <p:cNvSpPr/>
          <p:nvPr/>
        </p:nvSpPr>
        <p:spPr bwMode="auto">
          <a:xfrm>
            <a:off x="6597382" y="5474704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8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рефлексия, моделирование перспектив развития темы и деятельности детей</a:t>
            </a:r>
            <a:endParaRPr lang="ru-RU" sz="1400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10" name="Скругленный прямоугольник 15"/>
          <p:cNvSpPr/>
          <p:nvPr/>
        </p:nvSpPr>
        <p:spPr bwMode="auto">
          <a:xfrm>
            <a:off x="6597386" y="1431066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2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определение вида КП, их названий</a:t>
            </a:r>
            <a:endParaRPr lang="ru-RU" sz="1400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11" name="Скругленный прямоугольник 16"/>
          <p:cNvSpPr/>
          <p:nvPr/>
        </p:nvSpPr>
        <p:spPr bwMode="auto">
          <a:xfrm>
            <a:off x="6597383" y="4794089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7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проведение КП как самостоятельной деятельности</a:t>
            </a:r>
            <a:endParaRPr lang="ru-RU" sz="1400" b="1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12" name="Скругленный прямоугольник 17"/>
          <p:cNvSpPr/>
          <p:nvPr/>
        </p:nvSpPr>
        <p:spPr bwMode="auto">
          <a:xfrm>
            <a:off x="6597383" y="4113474"/>
            <a:ext cx="5424795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6 шаг: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подбор оборудования, создание РППС для проведения КП</a:t>
            </a: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 </a:t>
            </a:r>
            <a:endParaRPr/>
          </a:p>
        </p:txBody>
      </p:sp>
      <p:sp>
        <p:nvSpPr>
          <p:cNvPr id="13" name="Скругленный прямоугольник 18"/>
          <p:cNvSpPr/>
          <p:nvPr/>
        </p:nvSpPr>
        <p:spPr bwMode="auto">
          <a:xfrm rot="16199999">
            <a:off x="4353594" y="2575401"/>
            <a:ext cx="3076146" cy="59142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АЛГОРИТМ разработки  КП</a:t>
            </a:r>
            <a:endParaRPr/>
          </a:p>
        </p:txBody>
      </p:sp>
      <p:cxnSp>
        <p:nvCxnSpPr>
          <p:cNvPr id="14" name="Прямая соединительная линия 19"/>
          <p:cNvCxnSpPr>
            <a:cxnSpLocks/>
          </p:cNvCxnSpPr>
          <p:nvPr/>
        </p:nvCxnSpPr>
        <p:spPr bwMode="auto">
          <a:xfrm flipH="1" flipV="1">
            <a:off x="6381493" y="1062824"/>
            <a:ext cx="8710" cy="4707593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1"/>
          <p:cNvCxnSpPr>
            <a:cxnSpLocks/>
            <a:endCxn id="5" idx="1"/>
          </p:cNvCxnSpPr>
          <p:nvPr/>
        </p:nvCxnSpPr>
        <p:spPr bwMode="auto">
          <a:xfrm>
            <a:off x="6383672" y="1062824"/>
            <a:ext cx="213714" cy="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26"/>
          <p:cNvCxnSpPr>
            <a:cxnSpLocks/>
            <a:endCxn id="10" idx="1"/>
          </p:cNvCxnSpPr>
          <p:nvPr/>
        </p:nvCxnSpPr>
        <p:spPr bwMode="auto">
          <a:xfrm flipV="1">
            <a:off x="6390203" y="1726778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30"/>
          <p:cNvCxnSpPr>
            <a:cxnSpLocks/>
          </p:cNvCxnSpPr>
          <p:nvPr/>
        </p:nvCxnSpPr>
        <p:spPr bwMode="auto">
          <a:xfrm flipV="1">
            <a:off x="6390201" y="2401241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1"/>
          <p:cNvCxnSpPr>
            <a:cxnSpLocks/>
          </p:cNvCxnSpPr>
          <p:nvPr/>
        </p:nvCxnSpPr>
        <p:spPr bwMode="auto">
          <a:xfrm flipV="1">
            <a:off x="6390201" y="3071159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32"/>
          <p:cNvCxnSpPr>
            <a:cxnSpLocks/>
          </p:cNvCxnSpPr>
          <p:nvPr/>
        </p:nvCxnSpPr>
        <p:spPr bwMode="auto">
          <a:xfrm flipV="1">
            <a:off x="6386937" y="3732559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33"/>
          <p:cNvCxnSpPr>
            <a:cxnSpLocks/>
          </p:cNvCxnSpPr>
          <p:nvPr/>
        </p:nvCxnSpPr>
        <p:spPr bwMode="auto">
          <a:xfrm flipV="1">
            <a:off x="6388570" y="4412589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34"/>
          <p:cNvCxnSpPr>
            <a:cxnSpLocks/>
          </p:cNvCxnSpPr>
          <p:nvPr/>
        </p:nvCxnSpPr>
        <p:spPr bwMode="auto">
          <a:xfrm flipV="1">
            <a:off x="6388570" y="5091559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35"/>
          <p:cNvCxnSpPr>
            <a:cxnSpLocks/>
          </p:cNvCxnSpPr>
          <p:nvPr/>
        </p:nvCxnSpPr>
        <p:spPr bwMode="auto">
          <a:xfrm flipV="1">
            <a:off x="6386936" y="5764518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36"/>
          <p:cNvCxnSpPr>
            <a:cxnSpLocks/>
          </p:cNvCxnSpPr>
          <p:nvPr/>
        </p:nvCxnSpPr>
        <p:spPr bwMode="auto">
          <a:xfrm flipV="1">
            <a:off x="6187380" y="3275236"/>
            <a:ext cx="207183" cy="59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7"/>
          <p:cNvSpPr>
            <a:spLocks/>
          </p:cNvSpPr>
          <p:nvPr/>
        </p:nvSpPr>
        <p:spPr bwMode="auto">
          <a:xfrm>
            <a:off x="132202" y="767111"/>
            <a:ext cx="5508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Оформляются </a:t>
            </a:r>
            <a:r>
              <a:rPr lang="ru-RU" sz="16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Кейсы культурных практик </a:t>
            </a: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для детей норма детей ОВЗ через организацию их взаимодействия</a:t>
            </a:r>
            <a:endParaRPr/>
          </a:p>
          <a:p>
            <a:pPr>
              <a:defRPr/>
            </a:pPr>
            <a:endParaRPr lang="ru-RU" sz="1600">
              <a:solidFill>
                <a:srgbClr val="006DA1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Изобразительная деятельность -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«Создавай-Ка»</a:t>
            </a:r>
            <a:endParaRPr/>
          </a:p>
          <a:p>
            <a:pPr>
              <a:defRPr/>
            </a:pPr>
            <a:endParaRPr lang="ru-RU" sz="1600" b="1">
              <a:solidFill>
                <a:srgbClr val="FF0000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Знакомство с художественной литературой и фольклором –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«Живое слово»</a:t>
            </a: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,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«Почитай-Ка»</a:t>
            </a:r>
            <a:endParaRPr/>
          </a:p>
          <a:p>
            <a:pPr>
              <a:defRPr/>
            </a:pPr>
            <a:endParaRPr lang="ru-RU" sz="1600" b="1">
              <a:solidFill>
                <a:srgbClr val="FF0000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Игровая деятельность –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«Поиграй-Ка»</a:t>
            </a:r>
            <a:endParaRPr/>
          </a:p>
          <a:p>
            <a:pPr>
              <a:defRPr/>
            </a:pPr>
            <a:endParaRPr lang="ru-RU" sz="1600" b="1">
              <a:solidFill>
                <a:srgbClr val="FF0000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Экспериментальная деятельность –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«Познавай-ка»</a:t>
            </a:r>
            <a:endParaRPr/>
          </a:p>
          <a:p>
            <a:pPr>
              <a:defRPr/>
            </a:pPr>
            <a:endParaRPr lang="ru-RU" sz="1600" b="1">
              <a:solidFill>
                <a:srgbClr val="FF0000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Трудовая деятельность –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«Выполняй-Ка»</a:t>
            </a:r>
            <a:endParaRPr/>
          </a:p>
          <a:p>
            <a:pPr>
              <a:defRPr/>
            </a:pPr>
            <a:endParaRPr lang="ru-RU" sz="1600" b="1">
              <a:solidFill>
                <a:srgbClr val="FF0000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Коммуникации –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«Посидел-Ка» </a:t>
            </a:r>
            <a:endParaRPr/>
          </a:p>
          <a:p>
            <a:pPr>
              <a:defRPr/>
            </a:pPr>
            <a:endParaRPr lang="ru-RU" sz="1600" b="1">
              <a:solidFill>
                <a:srgbClr val="FF0000"/>
              </a:solidFill>
              <a:latin typeface="Arial"/>
              <a:ea typeface="Montserrat Semi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Театральная деятельность – </a:t>
            </a:r>
            <a:r>
              <a:rPr lang="ru-RU" sz="1600" b="1">
                <a:solidFill>
                  <a:srgbClr val="FF0000"/>
                </a:solidFill>
                <a:latin typeface="Arial"/>
                <a:ea typeface="Montserrat Semi"/>
                <a:cs typeface="Arial"/>
              </a:rPr>
              <a:t>«Потеш-Ка»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sz="1600" b="1">
              <a:solidFill>
                <a:srgbClr val="006DA1"/>
              </a:solidFill>
              <a:latin typeface="Arial"/>
              <a:ea typeface="Montserrat Semi"/>
              <a:cs typeface="Arial"/>
            </a:endParaRPr>
          </a:p>
          <a:p>
            <a:pPr>
              <a:defRPr/>
            </a:pPr>
            <a:endParaRPr sz="1600">
              <a:solidFill>
                <a:srgbClr val="006DA1"/>
              </a:solidFill>
              <a:latin typeface="Arial"/>
              <a:ea typeface="Montserrat Semi"/>
              <a:cs typeface="Arial"/>
            </a:endParaRPr>
          </a:p>
          <a:p>
            <a:pPr>
              <a:defRPr/>
            </a:pPr>
            <a:endParaRPr lang="ru-RU" sz="1600">
              <a:solidFill>
                <a:srgbClr val="006DA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24160" y="0"/>
            <a:ext cx="1767840" cy="146399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733697" y="339000"/>
            <a:ext cx="10515600" cy="7844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006DA1"/>
                </a:solidFill>
              </a:rPr>
              <a:t>Оформлены методические разработки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 bwMode="auto">
          <a:xfrm>
            <a:off x="339634" y="1201783"/>
            <a:ext cx="11852365" cy="497518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/>
              <a:t>Методическая разработка  </a:t>
            </a:r>
            <a:r>
              <a:rPr lang="ru-RU"/>
              <a:t>для групп комбинированной направленности </a:t>
            </a:r>
            <a:r>
              <a:rPr lang="ru-RU" b="1"/>
              <a:t>«Стеклянный пятицветик» </a:t>
            </a:r>
            <a:r>
              <a:rPr lang="ru-RU"/>
              <a:t>по работе в совместно-самостоятельной деятельности с пособием «Прозрачный мольберт -  прозрачное чудо».</a:t>
            </a:r>
          </a:p>
          <a:p>
            <a:pPr>
              <a:defRPr/>
            </a:pPr>
            <a:r>
              <a:rPr lang="ru-RU"/>
              <a:t> </a:t>
            </a:r>
            <a:r>
              <a:rPr lang="ru-RU" b="1"/>
              <a:t> Методическая разработка </a:t>
            </a:r>
            <a:r>
              <a:rPr lang="ru-RU"/>
              <a:t>для групп комбинированной  направленности по организации экспериментальной практики </a:t>
            </a:r>
            <a:r>
              <a:rPr lang="ru-RU" b="1"/>
              <a:t>«Раздельный сбор мусора».</a:t>
            </a:r>
          </a:p>
          <a:p>
            <a:pPr>
              <a:defRPr/>
            </a:pPr>
            <a:r>
              <a:rPr lang="ru-RU"/>
              <a:t> </a:t>
            </a:r>
            <a:r>
              <a:rPr lang="ru-RU" b="1"/>
              <a:t> Методическая разработка </a:t>
            </a:r>
            <a:r>
              <a:rPr lang="ru-RU"/>
              <a:t>для групп комбинированной  направленности </a:t>
            </a:r>
          </a:p>
          <a:p>
            <a:pPr>
              <a:buNone/>
              <a:defRPr/>
            </a:pPr>
            <a:r>
              <a:rPr lang="ru-RU"/>
              <a:t>театральной студии </a:t>
            </a:r>
            <a:r>
              <a:rPr lang="ru-RU" b="1"/>
              <a:t>«Солнышко а ладошках».</a:t>
            </a:r>
            <a:endParaRPr/>
          </a:p>
          <a:p>
            <a:pPr>
              <a:defRPr/>
            </a:pPr>
            <a:r>
              <a:rPr lang="ru-RU" b="1"/>
              <a:t>Методическая разработка </a:t>
            </a:r>
            <a:r>
              <a:rPr lang="ru-RU"/>
              <a:t>для групп комбинированной  направленности  по организации культурных практик с использованием развивающих пространств (классики).</a:t>
            </a:r>
            <a:endParaRPr/>
          </a:p>
          <a:p>
            <a:pPr>
              <a:defRPr/>
            </a:pPr>
            <a:r>
              <a:rPr lang="ru-RU" b="1"/>
              <a:t>Методическая разработка </a:t>
            </a:r>
            <a:r>
              <a:rPr lang="ru-RU"/>
              <a:t>для групп комбинированной  направленности  по организации культурных практик с использованием кинезиологических  игр и упражнений.</a:t>
            </a:r>
            <a:endParaRPr/>
          </a:p>
          <a:p>
            <a:pPr>
              <a:defRPr/>
            </a:pPr>
            <a:endParaRPr lang="ru-RU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95335" y="0"/>
            <a:ext cx="8114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50" b="1">
                <a:solidFill>
                  <a:srgbClr val="006DA1"/>
                </a:solidFill>
                <a:latin typeface="Arial"/>
                <a:cs typeface="Arial"/>
              </a:rPr>
              <a:t>АДАПТИРОВАНЫ ПРОГРАММЫ </a:t>
            </a:r>
            <a:endParaRPr/>
          </a:p>
          <a:p>
            <a:pPr algn="ctr">
              <a:defRPr/>
            </a:pPr>
            <a:r>
              <a:rPr lang="ru-RU" sz="1650" b="1">
                <a:solidFill>
                  <a:srgbClr val="006DA1"/>
                </a:solidFill>
                <a:latin typeface="Arial"/>
                <a:cs typeface="Arial"/>
              </a:rPr>
              <a:t>ДОПОЛНИТЕЛЬНОГО ОБРАЗОВАНИЯ ДЛЯ ДЕТЕЙ С ОВЗ</a:t>
            </a:r>
            <a:endParaRPr/>
          </a:p>
        </p:txBody>
      </p:sp>
      <p:pic>
        <p:nvPicPr>
          <p:cNvPr id="5" name="Picture 3" descr="C:\Users\111\Desktop\Рисунок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CCECFF"/>
              </a:clrFrom>
              <a:clrTo>
                <a:srgbClr val="CCE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0" t="14885" r="-757" b="-381"/>
          <a:stretch/>
        </p:blipFill>
        <p:spPr bwMode="auto">
          <a:xfrm>
            <a:off x="5802124" y="1990725"/>
            <a:ext cx="6389876" cy="4514850"/>
          </a:xfrm>
          <a:prstGeom prst="rect">
            <a:avLst/>
          </a:prstGeom>
          <a:noFill/>
        </p:spPr>
      </p:pic>
      <p:pic>
        <p:nvPicPr>
          <p:cNvPr id="6" name="Picture 4" descr="DSC0544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68176" y="707886"/>
            <a:ext cx="2548114" cy="1781108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Новый проект МДОУ\Конкурс Лучш. инкл. образ. учр\фото овз лаборатория\20191008_1000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821185" y="707886"/>
            <a:ext cx="2592589" cy="1825534"/>
          </a:xfrm>
          <a:prstGeom prst="roundRect">
            <a:avLst>
              <a:gd name="adj" fmla="val 16667"/>
            </a:avLst>
          </a:prstGeom>
          <a:noFill/>
        </p:spPr>
      </p:pic>
      <p:pic>
        <p:nvPicPr>
          <p:cNvPr id="8" name="Picture 7" descr="DSC051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821184" y="2616186"/>
            <a:ext cx="2592589" cy="1821100"/>
          </a:xfrm>
          <a:prstGeom prst="roundRect">
            <a:avLst>
              <a:gd name="adj" fmla="val 16667"/>
            </a:avLst>
          </a:prstGeom>
        </p:spPr>
      </p:pic>
      <p:pic>
        <p:nvPicPr>
          <p:cNvPr id="9" name="Рисунок 9" descr="C:\Users\Lenovo\Desktop\МДОУ 79\фото гкн\IMG-20210227-WA002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176" y="2587050"/>
            <a:ext cx="2548114" cy="1780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68177" y="4528114"/>
            <a:ext cx="2548114" cy="1840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1" descr="F:\Новый проект МДОУ\Конкурс Лучш. инкл. образ. учр\фото овз лаборатория\IMG-20190926-WA0018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821185" y="4528115"/>
            <a:ext cx="2646882" cy="1840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2"/>
          <p:cNvSpPr>
            <a:spLocks/>
          </p:cNvSpPr>
          <p:nvPr/>
        </p:nvSpPr>
        <p:spPr bwMode="auto">
          <a:xfrm>
            <a:off x="6136973" y="995362"/>
            <a:ext cx="4959652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Охват детей с ОВЗ программами дополнительного образования</a:t>
            </a:r>
            <a:endParaRPr/>
          </a:p>
        </p:txBody>
      </p:sp>
      <p:cxnSp>
        <p:nvCxnSpPr>
          <p:cNvPr id="13" name="Прямая соединительная линия 14"/>
          <p:cNvCxnSpPr>
            <a:cxnSpLocks/>
          </p:cNvCxnSpPr>
          <p:nvPr/>
        </p:nvCxnSpPr>
        <p:spPr bwMode="auto">
          <a:xfrm flipV="1">
            <a:off x="6221488" y="1703248"/>
            <a:ext cx="4065512" cy="8258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28660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СПЕЦИАЛЬНЫЕ УСЛОВИЯ</a:t>
            </a:r>
            <a:endParaRPr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8291" y="540977"/>
            <a:ext cx="3799251" cy="26235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835" y="545917"/>
            <a:ext cx="3716896" cy="2618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3102" y="543467"/>
            <a:ext cx="3683662" cy="26211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>
            <a:spLocks/>
          </p:cNvSpPr>
          <p:nvPr/>
        </p:nvSpPr>
        <p:spPr bwMode="auto">
          <a:xfrm>
            <a:off x="175835" y="3310378"/>
            <a:ext cx="3795274" cy="2523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Программно-методическое обеспечение  инклюзивного образования</a:t>
            </a:r>
            <a:endParaRPr/>
          </a:p>
          <a:p>
            <a:pPr algn="ctr">
              <a:defRPr/>
            </a:pPr>
            <a:endParaRPr lang="ru-RU" sz="1300">
              <a:solidFill>
                <a:srgbClr val="006DA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ООП ДОО.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АОП ДОО по всем направлениям коррекции (ЗПР, ЗРР, ТНР, нарушение слуха, аутистический спектр).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Разработаны индивидуальные образовательные маршруты для детей ОВЗ и инвалидов.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Разрабатываются кейсы культурных практик.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Адаптированы  программы дополнительного образования для работы с детьми ОВЗ.</a:t>
            </a:r>
          </a:p>
        </p:txBody>
      </p:sp>
      <p:sp>
        <p:nvSpPr>
          <p:cNvPr id="9" name="TextBox 8"/>
          <p:cNvSpPr>
            <a:spLocks/>
          </p:cNvSpPr>
          <p:nvPr/>
        </p:nvSpPr>
        <p:spPr bwMode="auto">
          <a:xfrm>
            <a:off x="4162268" y="3323977"/>
            <a:ext cx="3795274" cy="29238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Материально-техническое обеспечение ДОО</a:t>
            </a:r>
            <a:endParaRPr/>
          </a:p>
          <a:p>
            <a:pPr algn="ctr">
              <a:defRPr/>
            </a:pPr>
            <a:endParaRPr lang="ru-RU" sz="1300">
              <a:solidFill>
                <a:srgbClr val="006DA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Обеспечение доступности  среды с  учетом людей с ограниченными возможностями здоровья 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Оборудование  помещений, согласно СанПиНа, и ФГОС ДО для всех участников образовательного процесса.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Обеспечение мебелью, техническими средствами, дидактическим,  игровым, материалом с учетом специфики  коррекционного направления педагогической работы и сложностью дефектов у детей.</a:t>
            </a:r>
            <a:endParaRPr/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8148701" y="3305439"/>
            <a:ext cx="3931004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Создание предметно-пространственной среды с учетом всех направлений коррекции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Логопедический кабинет.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Кабинет дефектолога.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Два кабинете педагога-психолога.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Кабинет сурдопедагога.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Арт-студия, Лего-студия, Изо-студия.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Кабинет экологии.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Физкультурный зал с тренажёрами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Музыкальный зал.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Все кабинеты оборудованы с учетом индивидуализации образовательного процесса, особенностями коррекции и недостатков развития детей с ОВЗ и инвалидов.</a:t>
            </a:r>
            <a:endParaRPr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1153015" y="3392481"/>
            <a:ext cx="5724000" cy="20992"/>
          </a:xfrm>
          <a:prstGeom prst="rect">
            <a:avLst/>
          </a:prstGeom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5222147" y="3375358"/>
            <a:ext cx="5724000" cy="209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71109" y="467004"/>
            <a:ext cx="4051884" cy="2982112"/>
          </a:xfrm>
          <a:prstGeom prst="rect">
            <a:avLst/>
          </a:prstGeom>
        </p:spPr>
      </p:pic>
      <p:sp>
        <p:nvSpPr>
          <p:cNvPr id="5" name="TextBox 2"/>
          <p:cNvSpPr>
            <a:spLocks/>
          </p:cNvSpPr>
          <p:nvPr/>
        </p:nvSpPr>
        <p:spPr bwMode="auto">
          <a:xfrm>
            <a:off x="1928660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ПОПУЛЯРИЗАЦИЯ ОПЫТА РАБОТЫ </a:t>
            </a:r>
            <a:endParaRPr/>
          </a:p>
        </p:txBody>
      </p:sp>
      <p:sp>
        <p:nvSpPr>
          <p:cNvPr id="6" name="TextBox 7"/>
          <p:cNvSpPr>
            <a:spLocks/>
          </p:cNvSpPr>
          <p:nvPr/>
        </p:nvSpPr>
        <p:spPr bwMode="auto">
          <a:xfrm>
            <a:off x="175835" y="3468238"/>
            <a:ext cx="379527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Трансляция и масштабирование опыта работы по инклюзивному образованию</a:t>
            </a:r>
            <a:endParaRPr lang="ru-RU" sz="1300">
              <a:solidFill>
                <a:srgbClr val="006DA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sz="1300">
              <a:solidFill>
                <a:srgbClr val="006DA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Участие в краевых, городских конференциях, мастер-классах (выступили 18 педагогов).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Презентация проекта театральной студии «Солнышко в ладошках» в финале конкурса «Воспитатель города Сочи 2020».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28 воспитанников (дети ОВЗ) приняли участие в городских и региональных конкурсах и фестивалях – заняли призовые места (48% от числа детей ОВЗ).</a:t>
            </a:r>
            <a:endParaRPr/>
          </a:p>
          <a:p>
            <a:pPr algn="ctr">
              <a:defRPr/>
            </a:pPr>
            <a:endParaRPr lang="ru-RU" sz="1300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7" name="TextBox 8"/>
          <p:cNvSpPr>
            <a:spLocks/>
          </p:cNvSpPr>
          <p:nvPr/>
        </p:nvSpPr>
        <p:spPr bwMode="auto">
          <a:xfrm>
            <a:off x="4107182" y="3509013"/>
            <a:ext cx="379527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Организация сетевого взаимодействия</a:t>
            </a:r>
            <a:endParaRPr/>
          </a:p>
          <a:p>
            <a:pPr algn="ctr">
              <a:defRPr/>
            </a:pPr>
            <a:endParaRPr lang="ru-RU" sz="1300">
              <a:solidFill>
                <a:srgbClr val="006DA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Заключены договора с 20 социальными партнерами: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с дошкольными учреждениями г. Сочи : 120, 125, 34, 45, 67, 86;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с МОБУ СОШ № 13, МОБУ СОШ №14;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АНО «Центр инклюзивного развития «Включи»;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АНО инклюзивный центр «Моя Планета»;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«ККОО ПМЦ «Православная Кубань»;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АНО «Центр исследования социальных систем»</a:t>
            </a:r>
            <a:endParaRPr/>
          </a:p>
        </p:txBody>
      </p:sp>
      <p:sp>
        <p:nvSpPr>
          <p:cNvPr id="8" name="TextBox 9"/>
          <p:cNvSpPr>
            <a:spLocks/>
          </p:cNvSpPr>
          <p:nvPr/>
        </p:nvSpPr>
        <p:spPr bwMode="auto">
          <a:xfrm>
            <a:off x="8148701" y="3449116"/>
            <a:ext cx="403702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Организация работы с родителями воспитанников 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В рамках работы Консультативного центра: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Реализованы направления «Виртуальный детский сад», «Школа подготовки родителей».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Семьи воспитанников вовлечены в  образовательную деятельность (совместные проекты, тренинги).</a:t>
            </a:r>
            <a:endParaRPr/>
          </a:p>
          <a:p>
            <a:pPr algn="ctr">
              <a:defRPr/>
            </a:pP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Проведены совместные мероприятия с родителями: праздники, благотворительные акции, субботники, ремонтные работы, экскурсии, мастер-классы, конференции, групповые родительские собрания.</a:t>
            </a:r>
            <a:endParaRPr lang="ru-RU" sz="1300" b="1">
              <a:solidFill>
                <a:srgbClr val="006DA1"/>
              </a:solidFill>
              <a:latin typeface="Arial"/>
              <a:ea typeface="Montserrat Semi"/>
              <a:cs typeface="Arial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865" y="533675"/>
            <a:ext cx="3814866" cy="2790302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48701" y="467004"/>
            <a:ext cx="3955240" cy="2885102"/>
          </a:xfrm>
          <a:prstGeom prst="rect">
            <a:avLst/>
          </a:prstGeom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1153015" y="3392481"/>
            <a:ext cx="5724000" cy="20992"/>
          </a:xfrm>
          <a:prstGeom prst="rect">
            <a:avLst/>
          </a:prstGeom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5222147" y="3375358"/>
            <a:ext cx="5724000" cy="20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160888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РЕЗУЛЬТАТЫ И ПРОДУКТЫ НАШЕЙ ПРАКТИКИ</a:t>
            </a:r>
            <a:endParaRPr/>
          </a:p>
        </p:txBody>
      </p:sp>
      <p:grpSp>
        <p:nvGrpSpPr>
          <p:cNvPr id="5" name="Содержимое 9"/>
          <p:cNvGrpSpPr/>
          <p:nvPr/>
        </p:nvGrpSpPr>
        <p:grpSpPr bwMode="auto">
          <a:xfrm>
            <a:off x="333829" y="580571"/>
            <a:ext cx="11625942" cy="5820229"/>
            <a:chOff x="0" y="0"/>
            <a:chExt cx="11625942" cy="5820229"/>
          </a:xfrm>
        </p:grpSpPr>
        <p:sp>
          <p:nvSpPr>
            <p:cNvPr id="6" name="Овал 5"/>
            <p:cNvSpPr/>
            <p:nvPr/>
          </p:nvSpPr>
          <p:spPr bwMode="auto">
            <a:xfrm>
              <a:off x="4499393" y="1481830"/>
              <a:ext cx="1898325" cy="1898558"/>
            </a:xfrm>
            <a:prstGeom prst="ellipse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7" name="Прямоугольник 6"/>
            <p:cNvSpPr/>
            <p:nvPr/>
          </p:nvSpPr>
          <p:spPr bwMode="auto">
            <a:xfrm>
              <a:off x="1080585" y="320415"/>
              <a:ext cx="3806799" cy="116404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Создано единое образовательное пространство, направленное на повышение качества инклюзивного взаимодействия всех категорий детей</a:t>
              </a:r>
              <a:endParaRPr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5056235" y="1749560"/>
              <a:ext cx="1898325" cy="1898558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9" name="Прямоугольник 8"/>
            <p:cNvSpPr/>
            <p:nvPr/>
          </p:nvSpPr>
          <p:spPr bwMode="auto">
            <a:xfrm>
              <a:off x="6330564" y="285689"/>
              <a:ext cx="5126327" cy="12804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Организован процесс психолого- педагогического и социального  сопровождения детей с ОВЗ с применением технологий АВА, </a:t>
              </a:r>
              <a:r>
                <a:rPr lang="en-US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PECS</a:t>
              </a: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, культурных практик</a:t>
              </a:r>
              <a:endParaRPr/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5193073" y="2351954"/>
              <a:ext cx="1898325" cy="1898558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11" name="Прямоугольник 10"/>
            <p:cNvSpPr/>
            <p:nvPr/>
          </p:nvSpPr>
          <p:spPr bwMode="auto">
            <a:xfrm>
              <a:off x="7431328" y="2447486"/>
              <a:ext cx="3938136" cy="13677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Создана РППС для реализации культурных практик с позиции инклюзии и интеграции основного и дополнительного образования</a:t>
              </a:r>
              <a:endParaRPr/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4807871" y="2835033"/>
              <a:ext cx="1898325" cy="1898558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13" name="Прямоугольник 12"/>
            <p:cNvSpPr/>
            <p:nvPr/>
          </p:nvSpPr>
          <p:spPr bwMode="auto">
            <a:xfrm>
              <a:off x="6592952" y="4457422"/>
              <a:ext cx="4436771" cy="125134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Педагоги владеют технологиями построения коррекционного образовательного процесса</a:t>
              </a:r>
              <a:endParaRPr/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4190915" y="2835033"/>
              <a:ext cx="1898325" cy="1898558"/>
            </a:xfrm>
            <a:prstGeom prst="ellipse">
              <a:avLst/>
            </a:prstGeom>
            <a:solidFill>
              <a:schemeClr val="accent6">
                <a:hueOff val="0"/>
                <a:satOff val="0"/>
                <a:lumOff val="0"/>
                <a:alphaOff val="0"/>
                <a:alpha val="5000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15" name="Прямоугольник 14"/>
            <p:cNvSpPr/>
            <p:nvPr/>
          </p:nvSpPr>
          <p:spPr bwMode="auto">
            <a:xfrm>
              <a:off x="0" y="4267542"/>
              <a:ext cx="4573958" cy="12513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Адаптированы дополнительные образовательные программы для работы с детьми ОВЗ и инвалидами.</a:t>
              </a:r>
              <a:endParaRPr/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3805713" y="2351954"/>
              <a:ext cx="1898325" cy="1898558"/>
            </a:xfrm>
            <a:prstGeom prst="ellipse">
              <a:avLst/>
            </a:prstGeom>
            <a:solidFill>
              <a:srgbClr val="33CCCC">
                <a:alpha val="50000"/>
              </a:srgb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17" name="Прямоугольник 16"/>
            <p:cNvSpPr/>
            <p:nvPr/>
          </p:nvSpPr>
          <p:spPr bwMode="auto">
            <a:xfrm>
              <a:off x="0" y="2151052"/>
              <a:ext cx="3312734" cy="13677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>
                  <a:solidFill>
                    <a:srgbClr val="006DA1"/>
                  </a:solidFill>
                  <a:latin typeface="Arial"/>
                  <a:ea typeface="Open Sans"/>
                  <a:cs typeface="Arial"/>
                </a:rPr>
                <a:t>Создаются кейсы по проведению культурных практик для работы с детьми норма и ОВЗ</a:t>
              </a:r>
              <a:endParaRPr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3942551" y="1749560"/>
              <a:ext cx="1898325" cy="1898558"/>
            </a:xfrm>
            <a:prstGeom prst="ellipse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1">
              <a:srgbClr val="000000"/>
            </a:effectRef>
            <a:fontRef idx="minor">
              <a:schemeClr val="tx1"/>
            </a:fontRef>
          </p:style>
        </p:sp>
        <p:sp>
          <p:nvSpPr>
            <p:cNvPr id="19" name="Прямоугольник 18"/>
            <p:cNvSpPr/>
            <p:nvPr/>
          </p:nvSpPr>
          <p:spPr bwMode="auto">
            <a:xfrm>
              <a:off x="1651904" y="1105843"/>
              <a:ext cx="2056519" cy="12804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solidFill>
                  <a:srgbClr val="006DA1"/>
                </a:solidFill>
                <a:latin typeface="Arial"/>
                <a:ea typeface="Open Sans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586452" y="586037"/>
            <a:ext cx="2464377" cy="2040813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4830415"/>
            <a:ext cx="3041583" cy="1715765"/>
          </a:xfrm>
          <a:prstGeom prst="rect">
            <a:avLst/>
          </a:prstGeom>
        </p:spPr>
      </p:pic>
      <p:pic>
        <p:nvPicPr>
          <p:cNvPr id="6" name="WGWZ3311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tretch/>
        </p:blipFill>
        <p:spPr bwMode="auto">
          <a:xfrm>
            <a:off x="522514" y="488834"/>
            <a:ext cx="10528664" cy="59455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28660" y="67377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КАДРОВЫЙ ПОТЕНЦИАЛ МДОУ № 79</a:t>
            </a:r>
            <a:endParaRPr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926" y="1429939"/>
            <a:ext cx="3705620" cy="2099838"/>
          </a:xfrm>
          <a:prstGeom prst="rect">
            <a:avLst/>
          </a:prstGeom>
        </p:spPr>
      </p:pic>
      <p:pic>
        <p:nvPicPr>
          <p:cNvPr id="6" name="Picture 3" descr="C:\Users\111\Desktop\Рисунок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5" t="20540" r="3644" b="8123"/>
          <a:stretch/>
        </p:blipFill>
        <p:spPr bwMode="auto">
          <a:xfrm>
            <a:off x="6134901" y="1386038"/>
            <a:ext cx="3907856" cy="2143739"/>
          </a:xfrm>
          <a:prstGeom prst="rect">
            <a:avLst/>
          </a:prstGeom>
          <a:noFill/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37171" y="4387408"/>
            <a:ext cx="4897895" cy="2064187"/>
          </a:xfrm>
          <a:prstGeom prst="rect">
            <a:avLst/>
          </a:prstGeom>
        </p:spPr>
      </p:pic>
      <p:sp>
        <p:nvSpPr>
          <p:cNvPr id="8" name="TextBox 5"/>
          <p:cNvSpPr>
            <a:spLocks/>
          </p:cNvSpPr>
          <p:nvPr/>
        </p:nvSpPr>
        <p:spPr bwMode="auto">
          <a:xfrm>
            <a:off x="967924" y="819337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Образовательный уровень</a:t>
            </a:r>
            <a:endParaRPr/>
          </a:p>
        </p:txBody>
      </p:sp>
      <p:sp>
        <p:nvSpPr>
          <p:cNvPr id="9" name="TextBox 6"/>
          <p:cNvSpPr>
            <a:spLocks/>
          </p:cNvSpPr>
          <p:nvPr/>
        </p:nvSpPr>
        <p:spPr bwMode="auto">
          <a:xfrm>
            <a:off x="5985708" y="819337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Педагогический стаж</a:t>
            </a:r>
            <a:endParaRPr/>
          </a:p>
        </p:txBody>
      </p:sp>
      <p:sp>
        <p:nvSpPr>
          <p:cNvPr id="10" name="TextBox 7"/>
          <p:cNvSpPr>
            <a:spLocks/>
          </p:cNvSpPr>
          <p:nvPr/>
        </p:nvSpPr>
        <p:spPr bwMode="auto">
          <a:xfrm>
            <a:off x="5985707" y="3889796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Квалификационные категории</a:t>
            </a:r>
            <a:endParaRPr/>
          </a:p>
        </p:txBody>
      </p:sp>
      <p:pic>
        <p:nvPicPr>
          <p:cNvPr id="11" name="Рисунок 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5713" y="4609320"/>
            <a:ext cx="1115034" cy="1115034"/>
          </a:xfrm>
          <a:prstGeom prst="rect">
            <a:avLst/>
          </a:prstGeom>
        </p:spPr>
      </p:pic>
      <p:sp>
        <p:nvSpPr>
          <p:cNvPr id="12" name="TextBox 9"/>
          <p:cNvSpPr>
            <a:spLocks/>
          </p:cNvSpPr>
          <p:nvPr/>
        </p:nvSpPr>
        <p:spPr bwMode="auto">
          <a:xfrm>
            <a:off x="1313281" y="4505118"/>
            <a:ext cx="449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100% педагогов, работающих с детьми ОВЗ,  прошли курсы повышения квалификации по теме: «Инклюзивное образование в ДОО»</a:t>
            </a:r>
            <a:endParaRPr/>
          </a:p>
        </p:txBody>
      </p:sp>
      <p:pic>
        <p:nvPicPr>
          <p:cNvPr id="13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67829" y="1231640"/>
            <a:ext cx="3456000" cy="12676"/>
          </a:xfrm>
          <a:prstGeom prst="rect">
            <a:avLst/>
          </a:prstGeom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53716" y="1212928"/>
            <a:ext cx="2736000" cy="10036"/>
          </a:xfrm>
          <a:prstGeom prst="rect">
            <a:avLst/>
          </a:prstGeom>
        </p:spPr>
      </p:pic>
      <p:pic>
        <p:nvPicPr>
          <p:cNvPr id="15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53716" y="4290051"/>
            <a:ext cx="3924000" cy="143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75664" y="0"/>
            <a:ext cx="3345776" cy="2770722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3680884"/>
            <a:ext cx="4520630" cy="2550099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509514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8000">
                <a:solidFill>
                  <a:srgbClr val="006DA1"/>
                </a:solidFill>
                <a:latin typeface="Monotype Corsiv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101914" y="38501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КОНТИНГЕНТ ВОСПИТАННИКОВ МДОУ № 79</a:t>
            </a:r>
            <a:endParaRPr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207" y="2728100"/>
            <a:ext cx="3339967" cy="3619392"/>
          </a:xfrm>
          <a:prstGeom prst="rect">
            <a:avLst/>
          </a:prstGeom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207" y="1777448"/>
            <a:ext cx="3039605" cy="1203158"/>
          </a:xfrm>
          <a:prstGeom prst="rect">
            <a:avLst/>
          </a:prstGeom>
        </p:spPr>
      </p:pic>
      <p:sp>
        <p:nvSpPr>
          <p:cNvPr id="7" name="TextBox 20"/>
          <p:cNvSpPr>
            <a:spLocks/>
          </p:cNvSpPr>
          <p:nvPr/>
        </p:nvSpPr>
        <p:spPr bwMode="auto">
          <a:xfrm>
            <a:off x="4035732" y="653111"/>
            <a:ext cx="526501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6DA1"/>
                </a:solidFill>
                <a:latin typeface="Arial"/>
                <a:cs typeface="Arial"/>
              </a:rPr>
              <a:t>Контингент воспитанников с ОВЗ</a:t>
            </a:r>
            <a:endParaRPr/>
          </a:p>
        </p:txBody>
      </p:sp>
      <p:pic>
        <p:nvPicPr>
          <p:cNvPr id="8" name="Рисунок 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12242" y="1184372"/>
            <a:ext cx="5112000" cy="18748"/>
          </a:xfrm>
          <a:prstGeom prst="rect">
            <a:avLst/>
          </a:prstGeom>
        </p:spPr>
      </p:pic>
      <p:sp>
        <p:nvSpPr>
          <p:cNvPr id="9" name="TextBox 22"/>
          <p:cNvSpPr>
            <a:spLocks/>
          </p:cNvSpPr>
          <p:nvPr/>
        </p:nvSpPr>
        <p:spPr bwMode="auto">
          <a:xfrm>
            <a:off x="134207" y="653112"/>
            <a:ext cx="321538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6DA1"/>
                </a:solidFill>
                <a:latin typeface="Arial"/>
                <a:cs typeface="Arial"/>
              </a:rPr>
              <a:t>Общий контингент воспитанников</a:t>
            </a:r>
            <a:endParaRPr/>
          </a:p>
        </p:txBody>
      </p:sp>
      <p:pic>
        <p:nvPicPr>
          <p:cNvPr id="10" name="Рисунок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9202" y="1465361"/>
            <a:ext cx="2808000" cy="10300"/>
          </a:xfrm>
          <a:prstGeom prst="rect">
            <a:avLst/>
          </a:prstGeom>
        </p:spPr>
      </p:pic>
      <p:graphicFrame>
        <p:nvGraphicFramePr>
          <p:cNvPr id="11" name="Диаграмма 9"/>
          <p:cNvGraphicFramePr>
            <a:graphicFrameLocks/>
          </p:cNvGraphicFramePr>
          <p:nvPr/>
        </p:nvGraphicFramePr>
        <p:xfrm>
          <a:off x="4655388" y="1484109"/>
          <a:ext cx="7205933" cy="452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>
            <a:spLocks/>
          </p:cNvSpPr>
          <p:nvPr/>
        </p:nvSpPr>
        <p:spPr bwMode="auto">
          <a:xfrm>
            <a:off x="321635" y="934862"/>
            <a:ext cx="6448071" cy="2554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Цель </a:t>
            </a: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- теоретическое обоснование, 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разработка и проверка эффективности интегративной модели образовательного пространства через  организацию культурных практик, дополнительного образования дошкольников,  их психолого-педагогического и социального сопровождения в условиях инклюзивного взаимодействия</a:t>
            </a:r>
          </a:p>
        </p:txBody>
      </p:sp>
      <p:sp>
        <p:nvSpPr>
          <p:cNvPr id="5" name="TextBox 2"/>
          <p:cNvSpPr>
            <a:spLocks/>
          </p:cNvSpPr>
          <p:nvPr/>
        </p:nvSpPr>
        <p:spPr bwMode="auto">
          <a:xfrm>
            <a:off x="2072024" y="28563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ЦЕЛЬ ИННОВАЦИОННОЙ ДЕЯТЕЛЬНОСТИ</a:t>
            </a:r>
            <a:endParaRPr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202547" y="3938600"/>
            <a:ext cx="3644043" cy="237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956531" y="3938600"/>
            <a:ext cx="3894845" cy="237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21635" y="3943342"/>
            <a:ext cx="3770971" cy="236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2621" y="849303"/>
            <a:ext cx="4748755" cy="287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137666" y="78377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ЗАДАЧИ ИННОВАЦИОННОЙ ДЕЯТЕЛЬНОСТИ</a:t>
            </a:r>
            <a:endParaRPr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040" y="699503"/>
            <a:ext cx="467627" cy="467627"/>
          </a:xfrm>
          <a:prstGeom prst="rect">
            <a:avLst/>
          </a:prstGeom>
        </p:spPr>
      </p:pic>
      <p:cxnSp>
        <p:nvCxnSpPr>
          <p:cNvPr id="6" name="Прямая соединительная линия 4"/>
          <p:cNvCxnSpPr>
            <a:cxnSpLocks/>
          </p:cNvCxnSpPr>
          <p:nvPr/>
        </p:nvCxnSpPr>
        <p:spPr bwMode="auto">
          <a:xfrm flipV="1">
            <a:off x="1532709" y="1328778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>
            <a:spLocks/>
          </p:cNvSpPr>
          <p:nvPr/>
        </p:nvSpPr>
        <p:spPr bwMode="auto">
          <a:xfrm>
            <a:off x="1532709" y="661030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6DA1"/>
                </a:solidFill>
              </a:rPr>
              <a:t>Изучение теоретического и практического опыта работы групп комбинированной направленности и подходов к реализации дополнительных образовательных программ, 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8536" y="1774859"/>
            <a:ext cx="467627" cy="467627"/>
          </a:xfrm>
          <a:prstGeom prst="rect">
            <a:avLst/>
          </a:prstGeom>
        </p:spPr>
      </p:pic>
      <p:sp>
        <p:nvSpPr>
          <p:cNvPr id="9" name="TextBox 8"/>
          <p:cNvSpPr>
            <a:spLocks/>
          </p:cNvSpPr>
          <p:nvPr/>
        </p:nvSpPr>
        <p:spPr bwMode="auto">
          <a:xfrm>
            <a:off x="1532709" y="1436914"/>
            <a:ext cx="1012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>
                <a:solidFill>
                  <a:srgbClr val="006DA1"/>
                </a:solidFill>
              </a:rPr>
              <a:t>Анализ состояния изучаемой проблемы в МБОУ № 79 и выявление ресурсных и организационных условий по реализации культурных практик и дополнительного образования. Определение индикативных показателей эффективности реализации Проекта.</a:t>
            </a: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1532709" y="2765914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Обновление содержание дополнительного образования и культурных практик в группах комбинированной направленности, форм их организации</a:t>
            </a:r>
            <a:endParaRPr/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1532709" y="3727852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Повышение профессионального уровня педагогов через их саморазвитие, самореализацию и эффективное взаимодействие</a:t>
            </a:r>
            <a:endParaRPr/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 flipV="1">
            <a:off x="1245326" y="2666215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039" y="2765914"/>
            <a:ext cx="467627" cy="4676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039" y="3719636"/>
            <a:ext cx="467627" cy="467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039" y="4708439"/>
            <a:ext cx="467627" cy="4676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3039" y="5628238"/>
            <a:ext cx="467627" cy="46762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V="1">
            <a:off x="1532709" y="355120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 flipV="1">
            <a:off x="1532709" y="454197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>
            <a:spLocks/>
          </p:cNvSpPr>
          <p:nvPr/>
        </p:nvSpPr>
        <p:spPr bwMode="auto">
          <a:xfrm>
            <a:off x="1532709" y="4559201"/>
            <a:ext cx="1012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Создание развивающей предметно -пространственную среду для реализации культурных практик с позиции инклюзии и интеграции основного и дополнительного образования</a:t>
            </a:r>
            <a:endParaRPr/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 flipV="1">
            <a:off x="1532709" y="5494085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3"/>
          <p:cNvSpPr>
            <a:spLocks/>
          </p:cNvSpPr>
          <p:nvPr/>
        </p:nvSpPr>
        <p:spPr bwMode="auto">
          <a:xfrm>
            <a:off x="1532709" y="5661390"/>
            <a:ext cx="101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cs typeface="Arial"/>
              </a:rPr>
              <a:t>Разработка целостной системы психолого-педагогического и социального сопровождения детей с ОВЗ и их родителей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130790" y="67377"/>
            <a:ext cx="81140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6DA1"/>
                </a:solidFill>
                <a:latin typeface="Arial"/>
                <a:cs typeface="Arial"/>
              </a:rPr>
              <a:t>ОРГАНИЗАЦИЯ ИНКЛЮЗИВНОГО ОБРАЗОВАНИЯ</a:t>
            </a:r>
            <a:endParaRPr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1755" y="563446"/>
            <a:ext cx="2784510" cy="193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73074" y="2534594"/>
            <a:ext cx="2723190" cy="193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0295" y="4548394"/>
            <a:ext cx="2828748" cy="1936800"/>
          </a:xfrm>
          <a:prstGeom prst="rect">
            <a:avLst/>
          </a:prstGeom>
        </p:spPr>
      </p:pic>
      <p:sp>
        <p:nvSpPr>
          <p:cNvPr id="8" name="Скругленный прямоугольник 8"/>
          <p:cNvSpPr/>
          <p:nvPr/>
        </p:nvSpPr>
        <p:spPr bwMode="auto">
          <a:xfrm>
            <a:off x="3290634" y="1016895"/>
            <a:ext cx="2800951" cy="952901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ПОЛНАЯ ИНКЛЮЗИЯ</a:t>
            </a:r>
            <a:endParaRPr/>
          </a:p>
        </p:txBody>
      </p:sp>
      <p:sp>
        <p:nvSpPr>
          <p:cNvPr id="9" name="Скругленный прямоугольник 9"/>
          <p:cNvSpPr/>
          <p:nvPr/>
        </p:nvSpPr>
        <p:spPr bwMode="auto">
          <a:xfrm>
            <a:off x="3290633" y="5036191"/>
            <a:ext cx="2800951" cy="952901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ТОЧЕЧНАЯ ИНКЛЮЗИЯ</a:t>
            </a:r>
            <a:endParaRPr/>
          </a:p>
        </p:txBody>
      </p:sp>
      <p:sp>
        <p:nvSpPr>
          <p:cNvPr id="10" name="Скругленный прямоугольник 10"/>
          <p:cNvSpPr/>
          <p:nvPr/>
        </p:nvSpPr>
        <p:spPr bwMode="auto">
          <a:xfrm>
            <a:off x="3290632" y="2966757"/>
            <a:ext cx="2800951" cy="952901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ЧАСТИЧНАЯ ИНКЛЮЗИЯ</a:t>
            </a:r>
            <a:endParaRPr/>
          </a:p>
        </p:txBody>
      </p:sp>
      <p:sp>
        <p:nvSpPr>
          <p:cNvPr id="11" name="Скругленный прямоугольник 11"/>
          <p:cNvSpPr/>
          <p:nvPr/>
        </p:nvSpPr>
        <p:spPr bwMode="auto">
          <a:xfrm>
            <a:off x="7910760" y="587143"/>
            <a:ext cx="4130444" cy="182647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Все виды деятельности в течение дня дети с ОВЗ, дети-инвалиды, нормотипичные и одаренные дети проводят совместно (общеразвивающие и группы комбинированной направленности)</a:t>
            </a:r>
            <a:endParaRPr/>
          </a:p>
        </p:txBody>
      </p:sp>
      <p:sp>
        <p:nvSpPr>
          <p:cNvPr id="12" name="Скругленный прямоугольник 12"/>
          <p:cNvSpPr/>
          <p:nvPr/>
        </p:nvSpPr>
        <p:spPr bwMode="auto">
          <a:xfrm>
            <a:off x="7910760" y="2577541"/>
            <a:ext cx="4130444" cy="182647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Совместные занятия всех детей  в рамках  дополнительного образования</a:t>
            </a:r>
            <a:endParaRPr/>
          </a:p>
        </p:txBody>
      </p:sp>
      <p:sp>
        <p:nvSpPr>
          <p:cNvPr id="13" name="Скругленный прямоугольник 13"/>
          <p:cNvSpPr/>
          <p:nvPr/>
        </p:nvSpPr>
        <p:spPr bwMode="auto">
          <a:xfrm>
            <a:off x="7910760" y="4567736"/>
            <a:ext cx="4130444" cy="182647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Совместные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6DA1"/>
                </a:solidFill>
              </a:rPr>
              <a:t>массовые событийные  и образовательные мероприятия </a:t>
            </a:r>
            <a:endParaRPr/>
          </a:p>
        </p:txBody>
      </p:sp>
      <p:pic>
        <p:nvPicPr>
          <p:cNvPr id="14" name="Рисунок 1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88423" y="944297"/>
            <a:ext cx="1025499" cy="1025499"/>
          </a:xfrm>
          <a:prstGeom prst="rect">
            <a:avLst/>
          </a:prstGeom>
        </p:spPr>
      </p:pic>
      <p:pic>
        <p:nvPicPr>
          <p:cNvPr id="15" name="Рисунок 1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88422" y="2894159"/>
            <a:ext cx="1025499" cy="1025499"/>
          </a:xfrm>
          <a:prstGeom prst="rect">
            <a:avLst/>
          </a:prstGeom>
        </p:spPr>
      </p:pic>
      <p:pic>
        <p:nvPicPr>
          <p:cNvPr id="16" name="Рисунок 1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488422" y="4963592"/>
            <a:ext cx="1025499" cy="1025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28660" y="0"/>
            <a:ext cx="811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cs typeface="Arial"/>
              </a:rPr>
              <a:t>МОДЕЛИ</a:t>
            </a:r>
            <a:endParaRPr/>
          </a:p>
        </p:txBody>
      </p:sp>
      <p:sp>
        <p:nvSpPr>
          <p:cNvPr id="5" name="TextBox 1"/>
          <p:cNvSpPr>
            <a:spLocks/>
          </p:cNvSpPr>
          <p:nvPr/>
        </p:nvSpPr>
        <p:spPr bwMode="auto">
          <a:xfrm>
            <a:off x="470264" y="635725"/>
            <a:ext cx="11164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Разработаны модели обновления образовательного пространства ДОО 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и реализуем их с позиции инклюзии</a:t>
            </a:r>
            <a:endParaRPr lang="ru-RU" sz="2000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6444988" y="2308528"/>
            <a:ext cx="3657601" cy="673273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defRPr/>
            </a:pPr>
            <a:r>
              <a:rPr lang="ru-RU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Обогащение детского развития рассматриваем через:</a:t>
            </a:r>
            <a:endParaRPr/>
          </a:p>
        </p:txBody>
      </p:sp>
      <p:sp>
        <p:nvSpPr>
          <p:cNvPr id="7" name="Скругленный прямоугольник 5"/>
          <p:cNvSpPr/>
          <p:nvPr/>
        </p:nvSpPr>
        <p:spPr bwMode="auto">
          <a:xfrm>
            <a:off x="5038949" y="3649756"/>
            <a:ext cx="2027018" cy="269094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Виды деятельности и культурные практики</a:t>
            </a:r>
            <a:endParaRPr/>
          </a:p>
        </p:txBody>
      </p:sp>
      <p:sp>
        <p:nvSpPr>
          <p:cNvPr id="8" name="Скругленный прямоугольник 6"/>
          <p:cNvSpPr/>
          <p:nvPr/>
        </p:nvSpPr>
        <p:spPr bwMode="auto">
          <a:xfrm>
            <a:off x="7221611" y="3632339"/>
            <a:ext cx="2104357" cy="270836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Организацию дополнительного образования</a:t>
            </a:r>
            <a:endParaRPr/>
          </a:p>
        </p:txBody>
      </p:sp>
      <p:sp>
        <p:nvSpPr>
          <p:cNvPr id="9" name="Скругленный прямоугольник 7"/>
          <p:cNvSpPr/>
          <p:nvPr/>
        </p:nvSpPr>
        <p:spPr bwMode="auto">
          <a:xfrm>
            <a:off x="9471760" y="3632339"/>
            <a:ext cx="2299063" cy="270836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defRPr/>
            </a:pPr>
            <a:r>
              <a:rPr lang="ru-RU" sz="16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Основные линии личностного развития: самостоятельность, инициативность, творчество</a:t>
            </a:r>
            <a:endParaRPr/>
          </a:p>
        </p:txBody>
      </p:sp>
      <p:cxnSp>
        <p:nvCxnSpPr>
          <p:cNvPr id="10" name="Прямая соединительная линия 8"/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8273789" y="2981801"/>
            <a:ext cx="1" cy="650539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1"/>
          <p:cNvCxnSpPr>
            <a:cxnSpLocks/>
          </p:cNvCxnSpPr>
          <p:nvPr/>
        </p:nvCxnSpPr>
        <p:spPr bwMode="auto">
          <a:xfrm flipV="1">
            <a:off x="6052458" y="3268442"/>
            <a:ext cx="4568099" cy="31284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3"/>
          <p:cNvCxnSpPr>
            <a:cxnSpLocks/>
            <a:stCxn id="7" idx="0"/>
          </p:cNvCxnSpPr>
          <p:nvPr/>
        </p:nvCxnSpPr>
        <p:spPr bwMode="auto">
          <a:xfrm flipV="1">
            <a:off x="6052458" y="3283130"/>
            <a:ext cx="0" cy="366626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5"/>
          <p:cNvCxnSpPr>
            <a:cxnSpLocks/>
            <a:stCxn id="9" idx="0"/>
          </p:cNvCxnSpPr>
          <p:nvPr/>
        </p:nvCxnSpPr>
        <p:spPr bwMode="auto">
          <a:xfrm flipH="1" flipV="1">
            <a:off x="10620557" y="3270491"/>
            <a:ext cx="735" cy="361849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736402" y="2285328"/>
            <a:ext cx="878809" cy="878809"/>
          </a:xfrm>
          <a:prstGeom prst="rect">
            <a:avLst/>
          </a:prstGeom>
        </p:spPr>
      </p:pic>
      <p:pic>
        <p:nvPicPr>
          <p:cNvPr id="15" name="Рисунок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993098" y="4473472"/>
            <a:ext cx="878809" cy="878809"/>
          </a:xfrm>
          <a:prstGeom prst="rect">
            <a:avLst/>
          </a:prstGeom>
        </p:spPr>
      </p:pic>
      <p:sp>
        <p:nvSpPr>
          <p:cNvPr id="16" name="TextBox 23"/>
          <p:cNvSpPr>
            <a:spLocks/>
          </p:cNvSpPr>
          <p:nvPr/>
        </p:nvSpPr>
        <p:spPr bwMode="auto">
          <a:xfrm>
            <a:off x="581590" y="2414876"/>
            <a:ext cx="3204755" cy="707886"/>
          </a:xfrm>
          <a:prstGeom prst="rect">
            <a:avLst/>
          </a:prstGeom>
          <a:noFill/>
          <a:ln w="19050">
            <a:solidFill>
              <a:srgbClr val="006DA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</a:rPr>
              <a:t>ЗОНА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</a:rPr>
              <a:t>БЛИЖАЙШЕГО РАЗВИТИЯ</a:t>
            </a:r>
            <a:endParaRPr/>
          </a:p>
        </p:txBody>
      </p:sp>
      <p:sp>
        <p:nvSpPr>
          <p:cNvPr id="17" name="TextBox 24"/>
          <p:cNvSpPr>
            <a:spLocks/>
          </p:cNvSpPr>
          <p:nvPr/>
        </p:nvSpPr>
        <p:spPr bwMode="auto">
          <a:xfrm>
            <a:off x="581590" y="4559071"/>
            <a:ext cx="3133761" cy="707886"/>
          </a:xfrm>
          <a:prstGeom prst="rect">
            <a:avLst/>
          </a:prstGeom>
          <a:noFill/>
          <a:ln w="22225" cap="rnd">
            <a:solidFill>
              <a:srgbClr val="006DA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</a:rPr>
              <a:t>ЗОНА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</a:rPr>
              <a:t>АКТУАЛЬНОГО РАЗВИТИЯ</a:t>
            </a:r>
            <a:endParaRPr/>
          </a:p>
        </p:txBody>
      </p:sp>
      <p:sp>
        <p:nvSpPr>
          <p:cNvPr id="18" name="TextBox 26"/>
          <p:cNvSpPr>
            <a:spLocks/>
          </p:cNvSpPr>
          <p:nvPr/>
        </p:nvSpPr>
        <p:spPr bwMode="auto">
          <a:xfrm>
            <a:off x="2733056" y="1583694"/>
            <a:ext cx="65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КОНЦЕПТУАЛЬНАЯ МОДЕЛЬ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1998329" y="0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ИНТЕГРАТИВНАЯ МОДЕЛЬ ОБНОВЛЕНИЯ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006DA1"/>
                </a:solidFill>
                <a:latin typeface="Arial"/>
                <a:ea typeface="Montserrat Semi"/>
                <a:cs typeface="Arial"/>
              </a:rPr>
              <a:t>ОБРАЗОВАТЕЛЬНОГО ПРОСТРАНСТВА</a:t>
            </a:r>
            <a:endParaRPr/>
          </a:p>
        </p:txBody>
      </p:sp>
      <p:sp>
        <p:nvSpPr>
          <p:cNvPr id="5" name="Скругленный прямоугольник 1"/>
          <p:cNvSpPr/>
          <p:nvPr/>
        </p:nvSpPr>
        <p:spPr bwMode="auto">
          <a:xfrm>
            <a:off x="124702" y="692961"/>
            <a:ext cx="11861348" cy="5727748"/>
          </a:xfrm>
          <a:prstGeom prst="roundRect">
            <a:avLst>
              <a:gd name="adj" fmla="val 16667"/>
            </a:avLst>
          </a:prstGeom>
          <a:solidFill>
            <a:srgbClr val="006DA1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13"/>
          <p:cNvSpPr>
            <a:spLocks/>
          </p:cNvSpPr>
          <p:nvPr/>
        </p:nvSpPr>
        <p:spPr bwMode="auto">
          <a:xfrm>
            <a:off x="124702" y="896911"/>
            <a:ext cx="118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Модуль психолого-педагогического и социального сопровождения</a:t>
            </a:r>
            <a:endParaRPr/>
          </a:p>
        </p:txBody>
      </p:sp>
      <p:sp>
        <p:nvSpPr>
          <p:cNvPr id="7" name="TextBox 10"/>
          <p:cNvSpPr>
            <a:spLocks/>
          </p:cNvSpPr>
          <p:nvPr/>
        </p:nvSpPr>
        <p:spPr bwMode="auto">
          <a:xfrm>
            <a:off x="2673532" y="1562506"/>
            <a:ext cx="917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Модуль интеграции основного и дополнительного образования</a:t>
            </a:r>
            <a:endParaRPr/>
          </a:p>
        </p:txBody>
      </p:sp>
      <p:sp>
        <p:nvSpPr>
          <p:cNvPr id="8" name="Скругленный прямоугольник 14"/>
          <p:cNvSpPr/>
          <p:nvPr/>
        </p:nvSpPr>
        <p:spPr bwMode="auto">
          <a:xfrm>
            <a:off x="2673531" y="1392328"/>
            <a:ext cx="9177536" cy="4902295"/>
          </a:xfrm>
          <a:prstGeom prst="roundRect">
            <a:avLst>
              <a:gd name="adj" fmla="val 16667"/>
            </a:avLst>
          </a:prstGeom>
          <a:solidFill>
            <a:srgbClr val="006DA1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15"/>
          <p:cNvSpPr/>
          <p:nvPr/>
        </p:nvSpPr>
        <p:spPr bwMode="auto">
          <a:xfrm>
            <a:off x="4841964" y="2057923"/>
            <a:ext cx="6889025" cy="4084498"/>
          </a:xfrm>
          <a:prstGeom prst="roundRect">
            <a:avLst>
              <a:gd name="adj" fmla="val 16667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11"/>
          <p:cNvSpPr>
            <a:spLocks/>
          </p:cNvSpPr>
          <p:nvPr/>
        </p:nvSpPr>
        <p:spPr bwMode="auto">
          <a:xfrm>
            <a:off x="4841965" y="2157535"/>
            <a:ext cx="688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Модуль реализации культурных практик с позиции инклюзии</a:t>
            </a:r>
            <a:endParaRPr/>
          </a:p>
        </p:txBody>
      </p:sp>
      <p:sp>
        <p:nvSpPr>
          <p:cNvPr id="11" name="Скругленный прямоугольник 16"/>
          <p:cNvSpPr/>
          <p:nvPr/>
        </p:nvSpPr>
        <p:spPr bwMode="auto">
          <a:xfrm>
            <a:off x="239954" y="1611859"/>
            <a:ext cx="2327032" cy="924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АОП, индивидуальный образовательный маршрут</a:t>
            </a:r>
            <a:endParaRPr/>
          </a:p>
        </p:txBody>
      </p:sp>
      <p:sp>
        <p:nvSpPr>
          <p:cNvPr id="12" name="Скругленный прямоугольник 17"/>
          <p:cNvSpPr/>
          <p:nvPr/>
        </p:nvSpPr>
        <p:spPr bwMode="auto">
          <a:xfrm>
            <a:off x="235600" y="4557872"/>
            <a:ext cx="2327032" cy="1036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Нейропсихологическая коррекция</a:t>
            </a:r>
            <a:endParaRPr/>
          </a:p>
          <a:p>
            <a:pPr algn="ctr" defTabSz="211662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Кинезиологические упражнения</a:t>
            </a:r>
            <a:endParaRPr lang="ru-RU" sz="1400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13" name="Скругленный прямоугольник 18"/>
          <p:cNvSpPr/>
          <p:nvPr/>
        </p:nvSpPr>
        <p:spPr bwMode="auto">
          <a:xfrm>
            <a:off x="239198" y="2619538"/>
            <a:ext cx="2327032" cy="924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АВА – технология </a:t>
            </a:r>
            <a:endParaRPr/>
          </a:p>
          <a:p>
            <a:pPr algn="ctr">
              <a:defRPr/>
            </a:pPr>
            <a:r>
              <a:rPr lang="en-US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PECS – </a:t>
            </a: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технология</a:t>
            </a:r>
            <a:endParaRPr/>
          </a:p>
        </p:txBody>
      </p:sp>
      <p:sp>
        <p:nvSpPr>
          <p:cNvPr id="14" name="Скругленный прямоугольник 19"/>
          <p:cNvSpPr/>
          <p:nvPr/>
        </p:nvSpPr>
        <p:spPr bwMode="auto">
          <a:xfrm>
            <a:off x="235600" y="3629145"/>
            <a:ext cx="2327032" cy="843333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spcAft>
                <a:spcPts val="0"/>
              </a:spcAft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АРТ – терапия,</a:t>
            </a:r>
            <a:endParaRPr/>
          </a:p>
          <a:p>
            <a:pPr algn="ctr" defTabSz="2116620">
              <a:spcAft>
                <a:spcPts val="0"/>
              </a:spcAft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Су – Джок терапия</a:t>
            </a:r>
            <a:endParaRPr/>
          </a:p>
        </p:txBody>
      </p:sp>
      <p:sp>
        <p:nvSpPr>
          <p:cNvPr id="15" name="Скругленный прямоугольник 21"/>
          <p:cNvSpPr/>
          <p:nvPr/>
        </p:nvSpPr>
        <p:spPr bwMode="auto">
          <a:xfrm>
            <a:off x="7027817" y="2874432"/>
            <a:ext cx="4580708" cy="312646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16620">
              <a:spcAft>
                <a:spcPts val="0"/>
              </a:spcAft>
              <a:defRPr/>
            </a:pPr>
            <a:endParaRPr lang="ru-RU" sz="1200">
              <a:solidFill>
                <a:srgbClr val="006DA1"/>
              </a:solidFill>
              <a:latin typeface="Arial"/>
              <a:ea typeface="Open Sans"/>
              <a:cs typeface="Arial"/>
            </a:endParaRPr>
          </a:p>
        </p:txBody>
      </p:sp>
      <p:sp>
        <p:nvSpPr>
          <p:cNvPr id="16" name="TextBox 22"/>
          <p:cNvSpPr>
            <a:spLocks/>
          </p:cNvSpPr>
          <p:nvPr/>
        </p:nvSpPr>
        <p:spPr bwMode="auto">
          <a:xfrm>
            <a:off x="7027817" y="2964178"/>
            <a:ext cx="458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Создание единого </a:t>
            </a:r>
            <a:endParaRPr/>
          </a:p>
          <a:p>
            <a:pPr lvl="0" algn="ctr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образовательного пространства</a:t>
            </a:r>
            <a:endParaRPr/>
          </a:p>
        </p:txBody>
      </p:sp>
      <p:sp>
        <p:nvSpPr>
          <p:cNvPr id="17" name="Скругленный прямоугольник 23"/>
          <p:cNvSpPr/>
          <p:nvPr/>
        </p:nvSpPr>
        <p:spPr bwMode="auto">
          <a:xfrm>
            <a:off x="7141476" y="3973860"/>
            <a:ext cx="1405967" cy="1724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defRPr/>
            </a:pPr>
            <a:r>
              <a:rPr lang="ru-RU" sz="12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Модуль психолого-педагогического и социального сопровождения</a:t>
            </a:r>
            <a:endParaRPr/>
          </a:p>
        </p:txBody>
      </p:sp>
      <p:sp>
        <p:nvSpPr>
          <p:cNvPr id="18" name="Скругленный прямоугольник 25"/>
          <p:cNvSpPr/>
          <p:nvPr/>
        </p:nvSpPr>
        <p:spPr bwMode="auto">
          <a:xfrm>
            <a:off x="8626181" y="3866605"/>
            <a:ext cx="1405966" cy="1938771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Модуль реализации культурных практик с позиции инклюзии</a:t>
            </a:r>
            <a:endParaRPr/>
          </a:p>
        </p:txBody>
      </p:sp>
      <p:sp>
        <p:nvSpPr>
          <p:cNvPr id="19" name="Скругленный прямоугольник 26"/>
          <p:cNvSpPr/>
          <p:nvPr/>
        </p:nvSpPr>
        <p:spPr bwMode="auto">
          <a:xfrm>
            <a:off x="10110885" y="3866606"/>
            <a:ext cx="1367011" cy="1938771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2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Модуль интеграции основного и дополнительного образования</a:t>
            </a:r>
            <a:endParaRPr/>
          </a:p>
        </p:txBody>
      </p:sp>
      <p:sp>
        <p:nvSpPr>
          <p:cNvPr id="20" name="Скругленный прямоугольник 27"/>
          <p:cNvSpPr/>
          <p:nvPr/>
        </p:nvSpPr>
        <p:spPr bwMode="auto">
          <a:xfrm>
            <a:off x="4936327" y="3497924"/>
            <a:ext cx="1969025" cy="855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Создание РППС </a:t>
            </a:r>
            <a:endParaRPr/>
          </a:p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для реализации КП</a:t>
            </a:r>
            <a:endParaRPr/>
          </a:p>
        </p:txBody>
      </p:sp>
      <p:sp>
        <p:nvSpPr>
          <p:cNvPr id="21" name="Скругленный прямоугольник 28"/>
          <p:cNvSpPr/>
          <p:nvPr/>
        </p:nvSpPr>
        <p:spPr bwMode="auto">
          <a:xfrm>
            <a:off x="4936327" y="4472478"/>
            <a:ext cx="1969025" cy="855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Методическое сопровождение КП</a:t>
            </a:r>
            <a:endParaRPr/>
          </a:p>
        </p:txBody>
      </p:sp>
      <p:sp>
        <p:nvSpPr>
          <p:cNvPr id="22" name="Скругленный прямоугольник 29"/>
          <p:cNvSpPr/>
          <p:nvPr/>
        </p:nvSpPr>
        <p:spPr bwMode="auto">
          <a:xfrm>
            <a:off x="2755268" y="2191686"/>
            <a:ext cx="1969025" cy="855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Познавательное и речевое развитие</a:t>
            </a:r>
            <a:endParaRPr/>
          </a:p>
        </p:txBody>
      </p:sp>
      <p:sp>
        <p:nvSpPr>
          <p:cNvPr id="23" name="Скругленный прямоугольник 30"/>
          <p:cNvSpPr/>
          <p:nvPr/>
        </p:nvSpPr>
        <p:spPr bwMode="auto">
          <a:xfrm>
            <a:off x="2764525" y="3115899"/>
            <a:ext cx="1969025" cy="855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Музыкальное развитие и театрализованная деятельность</a:t>
            </a:r>
            <a:endParaRPr/>
          </a:p>
        </p:txBody>
      </p:sp>
      <p:sp>
        <p:nvSpPr>
          <p:cNvPr id="24" name="Скругленный прямоугольник 31"/>
          <p:cNvSpPr/>
          <p:nvPr/>
        </p:nvSpPr>
        <p:spPr bwMode="auto">
          <a:xfrm>
            <a:off x="2764524" y="4040112"/>
            <a:ext cx="1969025" cy="855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Физическое развитие</a:t>
            </a:r>
            <a:endParaRPr/>
          </a:p>
        </p:txBody>
      </p:sp>
      <p:sp>
        <p:nvSpPr>
          <p:cNvPr id="25" name="Скругленный прямоугольник 32"/>
          <p:cNvSpPr/>
          <p:nvPr/>
        </p:nvSpPr>
        <p:spPr bwMode="auto">
          <a:xfrm>
            <a:off x="2786782" y="4964325"/>
            <a:ext cx="1969025" cy="855704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ea typeface="Open Sans"/>
                <a:cs typeface="Arial"/>
              </a:rPr>
              <a:t>ИЗО деятельность и робототехника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969623" y="0"/>
            <a:ext cx="616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6DA1"/>
                </a:solidFill>
                <a:latin typeface="Arial"/>
                <a:cs typeface="Arial"/>
              </a:rPr>
              <a:t>МОДЕЛЬ СЕТЕВОГО ВЗАИМОДЕЙСТВИЯ С ИНКЛЮЗИВНЫМИ ЦЕНТРАМИ «ВКЛЮЧИ» И «МОЯ ПЛАНЕТА» ПО ПСИХОЛОГО-ПЕДАГОГИЧЕСКОМУ СОПРОВОЖДЕНИЮ ДЕТЕЙ РАС, С УМСТВЕННОЙ ОТСТАЛОСТЬЮ, ЗПР</a:t>
            </a:r>
            <a:endParaRPr/>
          </a:p>
        </p:txBody>
      </p:sp>
      <p:sp>
        <p:nvSpPr>
          <p:cNvPr id="5" name="Скругленный прямоугольник 5"/>
          <p:cNvSpPr/>
          <p:nvPr/>
        </p:nvSpPr>
        <p:spPr bwMode="auto">
          <a:xfrm>
            <a:off x="4258491" y="1582513"/>
            <a:ext cx="3587932" cy="112340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600" b="1">
                <a:solidFill>
                  <a:srgbClr val="006DA1"/>
                </a:solidFill>
                <a:latin typeface="Arial"/>
                <a:cs typeface="Arial"/>
              </a:rPr>
              <a:t>КООРДИНАЦИОННЫЙ СОВЕТ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разработка пошагового маршрута помощи и коррекции дефицитов развития ребёнка (4-5 лет)</a:t>
            </a:r>
            <a:endParaRPr/>
          </a:p>
        </p:txBody>
      </p:sp>
      <p:sp>
        <p:nvSpPr>
          <p:cNvPr id="6" name="Скругленный прямоугольник 12"/>
          <p:cNvSpPr/>
          <p:nvPr/>
        </p:nvSpPr>
        <p:spPr bwMode="auto">
          <a:xfrm>
            <a:off x="235131" y="3221413"/>
            <a:ext cx="3587932" cy="112340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400" u="sng">
                <a:solidFill>
                  <a:srgbClr val="006DA1"/>
                </a:solidFill>
                <a:latin typeface="Arial"/>
                <a:cs typeface="Arial"/>
              </a:rPr>
              <a:t>I</a:t>
            </a:r>
            <a:r>
              <a:rPr lang="ru-RU" sz="1400" u="sng">
                <a:solidFill>
                  <a:srgbClr val="006DA1"/>
                </a:solidFill>
                <a:latin typeface="Arial"/>
                <a:cs typeface="Arial"/>
              </a:rPr>
              <a:t> этап (4 месяца)</a:t>
            </a:r>
            <a:endParaRPr/>
          </a:p>
          <a:p>
            <a:pPr algn="ctr">
              <a:defRPr/>
            </a:pPr>
            <a:r>
              <a:rPr lang="ru-RU" sz="1300" b="1">
                <a:solidFill>
                  <a:srgbClr val="006DA1"/>
                </a:solidFill>
                <a:latin typeface="Arial"/>
                <a:cs typeface="Arial"/>
              </a:rPr>
              <a:t>АНО ИНКЛЮЗИВНЫЙ ЦЕНТР «ВКЛЮЧИ»</a:t>
            </a:r>
            <a:r>
              <a:rPr lang="ru-RU" sz="1300">
                <a:solidFill>
                  <a:srgbClr val="006DA1"/>
                </a:solidFill>
                <a:latin typeface="Arial"/>
                <a:cs typeface="Arial"/>
              </a:rPr>
              <a:t>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индивидуальная работа с дефицитами детей на занятиях АВА</a:t>
            </a:r>
            <a:endParaRPr/>
          </a:p>
        </p:txBody>
      </p:sp>
      <p:sp>
        <p:nvSpPr>
          <p:cNvPr id="7" name="Скругленный прямоугольник 13"/>
          <p:cNvSpPr/>
          <p:nvPr/>
        </p:nvSpPr>
        <p:spPr bwMode="auto">
          <a:xfrm>
            <a:off x="4032985" y="3221414"/>
            <a:ext cx="4081112" cy="112340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400" u="sng">
                <a:solidFill>
                  <a:srgbClr val="006DA1"/>
                </a:solidFill>
                <a:latin typeface="Arial"/>
                <a:cs typeface="Arial"/>
              </a:rPr>
              <a:t>II</a:t>
            </a:r>
            <a:r>
              <a:rPr lang="ru-RU" sz="1400" u="sng">
                <a:solidFill>
                  <a:srgbClr val="006DA1"/>
                </a:solidFill>
                <a:latin typeface="Arial"/>
                <a:cs typeface="Arial"/>
              </a:rPr>
              <a:t> этап (5 месяцев)</a:t>
            </a:r>
            <a:endParaRPr/>
          </a:p>
          <a:p>
            <a:pPr algn="ctr">
              <a:defRPr/>
            </a:pPr>
            <a:r>
              <a:rPr lang="ru-RU" sz="1300" b="1">
                <a:solidFill>
                  <a:srgbClr val="006DA1"/>
                </a:solidFill>
                <a:latin typeface="Arial"/>
                <a:cs typeface="Arial"/>
              </a:rPr>
              <a:t>АНО ИНКЛЮЗИВНЫЙ ЦЕНТР «МОЯ ПЛАНЕТА»</a:t>
            </a:r>
            <a:r>
              <a:rPr lang="ru-RU" sz="1200">
                <a:solidFill>
                  <a:srgbClr val="006DA1"/>
                </a:solidFill>
                <a:latin typeface="Arial"/>
                <a:cs typeface="Arial"/>
              </a:rPr>
              <a:t>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система альтернативной коммуникации,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работа в малых группах с карточками PECS</a:t>
            </a:r>
            <a:r>
              <a:rPr lang="ru-RU" sz="1200">
                <a:solidFill>
                  <a:srgbClr val="006DA1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06DA1"/>
              </a:solidFill>
              <a:latin typeface="Arial"/>
              <a:cs typeface="Arial"/>
            </a:endParaRPr>
          </a:p>
        </p:txBody>
      </p:sp>
      <p:sp>
        <p:nvSpPr>
          <p:cNvPr id="8" name="Скругленный прямоугольник 14"/>
          <p:cNvSpPr/>
          <p:nvPr/>
        </p:nvSpPr>
        <p:spPr bwMode="auto">
          <a:xfrm>
            <a:off x="8281851" y="3221413"/>
            <a:ext cx="3587932" cy="112340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US" sz="1400" u="sng">
                <a:solidFill>
                  <a:srgbClr val="006DA1"/>
                </a:solidFill>
                <a:latin typeface="Arial"/>
                <a:cs typeface="Arial"/>
              </a:rPr>
              <a:t>III</a:t>
            </a:r>
            <a:r>
              <a:rPr lang="ru-RU" sz="1400" u="sng">
                <a:solidFill>
                  <a:srgbClr val="006DA1"/>
                </a:solidFill>
                <a:latin typeface="Arial"/>
                <a:cs typeface="Arial"/>
              </a:rPr>
              <a:t> этап ( 7 месяцев)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rgbClr val="006DA1"/>
                </a:solidFill>
                <a:latin typeface="Arial"/>
                <a:cs typeface="Arial"/>
              </a:rPr>
              <a:t>МДОУ № 79 г. Сочи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социализация детей по программе «Детство» с использованием технологий АВА и PECS </a:t>
            </a:r>
            <a:endParaRPr/>
          </a:p>
        </p:txBody>
      </p:sp>
      <p:sp>
        <p:nvSpPr>
          <p:cNvPr id="9" name="Скругленный прямоугольник 15"/>
          <p:cNvSpPr/>
          <p:nvPr/>
        </p:nvSpPr>
        <p:spPr bwMode="auto">
          <a:xfrm>
            <a:off x="235131" y="5011709"/>
            <a:ext cx="2734492" cy="131208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У детей сформированы культурно-гигиенические навыки, могут самостоятельно кушать</a:t>
            </a:r>
            <a:endParaRPr/>
          </a:p>
        </p:txBody>
      </p:sp>
      <p:sp>
        <p:nvSpPr>
          <p:cNvPr id="10" name="Скругленный прямоугольник 18"/>
          <p:cNvSpPr/>
          <p:nvPr/>
        </p:nvSpPr>
        <p:spPr bwMode="auto">
          <a:xfrm>
            <a:off x="3151586" y="5011708"/>
            <a:ext cx="2734492" cy="131209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Дети взаимодействуют со взрослыми и сверстниками, выражают свои желания при помощи карточек PECS</a:t>
            </a:r>
            <a:endParaRPr/>
          </a:p>
        </p:txBody>
      </p:sp>
      <p:sp>
        <p:nvSpPr>
          <p:cNvPr id="11" name="Скругленный прямоугольник 19"/>
          <p:cNvSpPr/>
          <p:nvPr/>
        </p:nvSpPr>
        <p:spPr bwMode="auto">
          <a:xfrm>
            <a:off x="6068041" y="5011707"/>
            <a:ext cx="2734492" cy="131209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В речи детей появились первые слова, понимают обращённую к ним речь, снизилась тревожность</a:t>
            </a:r>
            <a:endParaRPr/>
          </a:p>
        </p:txBody>
      </p:sp>
      <p:sp>
        <p:nvSpPr>
          <p:cNvPr id="12" name="Скругленный прямоугольник 20"/>
          <p:cNvSpPr/>
          <p:nvPr/>
        </p:nvSpPr>
        <p:spPr bwMode="auto">
          <a:xfrm>
            <a:off x="9017496" y="5011706"/>
            <a:ext cx="2734492" cy="13120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ru-RU" sz="1400">
                <a:solidFill>
                  <a:srgbClr val="006DA1"/>
                </a:solidFill>
                <a:latin typeface="Arial"/>
                <a:cs typeface="Arial"/>
              </a:rPr>
              <a:t>Родители детей научились новым формам коммуникации, овладели технологиями АВА и способами альтернативной коммуникации</a:t>
            </a:r>
            <a:endParaRPr/>
          </a:p>
        </p:txBody>
      </p:sp>
      <p:pic>
        <p:nvPicPr>
          <p:cNvPr id="13" name="Рисунок 2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132347" y="1125080"/>
            <a:ext cx="2504789" cy="1412958"/>
          </a:xfrm>
          <a:prstGeom prst="rect">
            <a:avLst/>
          </a:prstGeom>
        </p:spPr>
      </p:pic>
      <p:pic>
        <p:nvPicPr>
          <p:cNvPr id="14" name="Рисунок 23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3846" y="995612"/>
            <a:ext cx="2838535" cy="1892357"/>
          </a:xfrm>
          <a:prstGeom prst="rect">
            <a:avLst/>
          </a:prstGeom>
        </p:spPr>
      </p:pic>
      <p:cxnSp>
        <p:nvCxnSpPr>
          <p:cNvPr id="15" name="Прямая соединительная линия 33"/>
          <p:cNvCxnSpPr>
            <a:cxnSpLocks/>
            <a:stCxn id="5" idx="2"/>
          </p:cNvCxnSpPr>
          <p:nvPr/>
        </p:nvCxnSpPr>
        <p:spPr bwMode="auto">
          <a:xfrm>
            <a:off x="6052457" y="2705918"/>
            <a:ext cx="0" cy="18205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35"/>
          <p:cNvCxnSpPr>
            <a:cxnSpLocks/>
            <a:endCxn id="14" idx="2"/>
          </p:cNvCxnSpPr>
          <p:nvPr/>
        </p:nvCxnSpPr>
        <p:spPr bwMode="auto">
          <a:xfrm flipH="1">
            <a:off x="1883114" y="2887969"/>
            <a:ext cx="4169344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37"/>
          <p:cNvCxnSpPr>
            <a:cxnSpLocks/>
          </p:cNvCxnSpPr>
          <p:nvPr/>
        </p:nvCxnSpPr>
        <p:spPr bwMode="auto">
          <a:xfrm flipH="1">
            <a:off x="6058416" y="2888359"/>
            <a:ext cx="4169344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1"/>
          <p:cNvCxnSpPr>
            <a:cxnSpLocks/>
          </p:cNvCxnSpPr>
          <p:nvPr/>
        </p:nvCxnSpPr>
        <p:spPr bwMode="auto">
          <a:xfrm flipH="1">
            <a:off x="1877156" y="2878343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43"/>
          <p:cNvCxnSpPr>
            <a:cxnSpLocks/>
          </p:cNvCxnSpPr>
          <p:nvPr/>
        </p:nvCxnSpPr>
        <p:spPr bwMode="auto">
          <a:xfrm flipH="1">
            <a:off x="6181824" y="2887970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44"/>
          <p:cNvCxnSpPr>
            <a:cxnSpLocks/>
          </p:cNvCxnSpPr>
          <p:nvPr/>
        </p:nvCxnSpPr>
        <p:spPr bwMode="auto">
          <a:xfrm flipH="1">
            <a:off x="10210916" y="2887970"/>
            <a:ext cx="5958" cy="33344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45"/>
          <p:cNvCxnSpPr>
            <a:cxnSpLocks/>
          </p:cNvCxnSpPr>
          <p:nvPr/>
        </p:nvCxnSpPr>
        <p:spPr bwMode="auto">
          <a:xfrm flipH="1">
            <a:off x="1472664" y="4726394"/>
            <a:ext cx="9144000" cy="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48"/>
          <p:cNvCxnSpPr>
            <a:cxnSpLocks/>
            <a:endCxn id="10" idx="0"/>
          </p:cNvCxnSpPr>
          <p:nvPr/>
        </p:nvCxnSpPr>
        <p:spPr bwMode="auto">
          <a:xfrm>
            <a:off x="4515853" y="472025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0"/>
          <p:cNvCxnSpPr>
            <a:cxnSpLocks/>
          </p:cNvCxnSpPr>
          <p:nvPr/>
        </p:nvCxnSpPr>
        <p:spPr bwMode="auto">
          <a:xfrm>
            <a:off x="1469686" y="471676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1"/>
          <p:cNvCxnSpPr>
            <a:cxnSpLocks/>
          </p:cNvCxnSpPr>
          <p:nvPr/>
        </p:nvCxnSpPr>
        <p:spPr bwMode="auto">
          <a:xfrm>
            <a:off x="7355306" y="4720251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2"/>
          <p:cNvCxnSpPr>
            <a:cxnSpLocks/>
          </p:cNvCxnSpPr>
          <p:nvPr/>
        </p:nvCxnSpPr>
        <p:spPr bwMode="auto">
          <a:xfrm>
            <a:off x="10604977" y="4721066"/>
            <a:ext cx="2979" cy="291457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3"/>
          <p:cNvCxnSpPr>
            <a:cxnSpLocks/>
          </p:cNvCxnSpPr>
          <p:nvPr/>
        </p:nvCxnSpPr>
        <p:spPr bwMode="auto">
          <a:xfrm flipH="1">
            <a:off x="2175539" y="4344818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55"/>
          <p:cNvCxnSpPr>
            <a:cxnSpLocks/>
          </p:cNvCxnSpPr>
          <p:nvPr/>
        </p:nvCxnSpPr>
        <p:spPr bwMode="auto">
          <a:xfrm flipH="1">
            <a:off x="9965585" y="4336924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56"/>
          <p:cNvCxnSpPr>
            <a:cxnSpLocks/>
          </p:cNvCxnSpPr>
          <p:nvPr/>
        </p:nvCxnSpPr>
        <p:spPr bwMode="auto">
          <a:xfrm flipH="1">
            <a:off x="6131407" y="4344818"/>
            <a:ext cx="5958" cy="375433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1742</Words>
  <Application>Microsoft Office PowerPoint</Application>
  <DocSecurity>0</DocSecurity>
  <PresentationFormat>Широкоэкранный</PresentationFormat>
  <Paragraphs>222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Montserrat Semi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Оформлены методические разработки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Третьяков Евгений Владимирович</dc:creator>
  <cp:keywords/>
  <dc:description/>
  <cp:lastModifiedBy>Администратор</cp:lastModifiedBy>
  <cp:revision>147</cp:revision>
  <dcterms:created xsi:type="dcterms:W3CDTF">2021-09-14T14:01:02Z</dcterms:created>
  <dcterms:modified xsi:type="dcterms:W3CDTF">2022-01-14T06:42:38Z</dcterms:modified>
  <cp:category/>
  <dc:identifier/>
  <cp:contentStatus/>
  <dc:language/>
  <cp:version/>
</cp:coreProperties>
</file>