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399" r:id="rId3"/>
    <p:sldId id="400" r:id="rId4"/>
    <p:sldId id="401" r:id="rId5"/>
    <p:sldId id="413" r:id="rId6"/>
    <p:sldId id="414" r:id="rId7"/>
    <p:sldId id="415" r:id="rId8"/>
    <p:sldId id="412" r:id="rId9"/>
    <p:sldId id="418" r:id="rId10"/>
    <p:sldId id="421" r:id="rId11"/>
    <p:sldId id="425" r:id="rId12"/>
    <p:sldId id="424" r:id="rId13"/>
    <p:sldId id="387" r:id="rId14"/>
    <p:sldId id="397" r:id="rId15"/>
    <p:sldId id="427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68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130" autoAdjust="0"/>
  </p:normalViewPr>
  <p:slideViewPr>
    <p:cSldViewPr showGuides="1">
      <p:cViewPr varScale="1">
        <p:scale>
          <a:sx n="78" d="100"/>
          <a:sy n="78" d="100"/>
        </p:scale>
        <p:origin x="-108" y="-3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21.01.2022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21.01.2022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4-novoros.ru/InovaciiPL/rezult/sbornik_statej-put_k_budushhej_professii_cherez_vo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4-novoros.ru/InovaciiPL/rezult/sbornik_proektov-s_ljubovju_k_rodnomu_kraju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599" y="2780928"/>
            <a:ext cx="1047622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134518"/>
                </a:solidFill>
              </a:rPr>
              <a:t/>
            </a:r>
            <a:br>
              <a:rPr lang="ru-RU" sz="3200" b="1" dirty="0">
                <a:solidFill>
                  <a:srgbClr val="134518"/>
                </a:solidFill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Профессиональная ориентация обучающихся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 краеведческому направлению в ходе взаимодействия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гимназии с Русским географическим обществом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формирования готовности к международному сотрудничеству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7988" y="188640"/>
            <a:ext cx="9910837" cy="165618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о реализации проекта Краевой инновационной площадки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гимназия № 4 им. Г.А.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гор. Новороссийск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772" y="4077072"/>
            <a:ext cx="118550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Соавторы: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Бобровный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 Олегович – директор</a:t>
            </a:r>
            <a:endParaRPr lang="ru-RU" sz="1800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Литвинов Артем Евгеньевич, учитель географии</a:t>
            </a: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Яна Романовна,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 Владимировна,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Субачева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Юрьевна, учитель русского языка и литерату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ры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Ревенко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Владимировна, педагог ПДО</a:t>
            </a: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772" y="260648"/>
            <a:ext cx="19203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ШаминаОБ\Шамина О.Б\эмблема 4 гимназ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1852406" cy="1839686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694863" y="4076700"/>
            <a:ext cx="2301875" cy="2565400"/>
            <a:chOff x="6107" y="2568"/>
            <a:chExt cx="1450" cy="161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07" y="2568"/>
              <a:ext cx="1450" cy="16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" y="2573"/>
              <a:ext cx="1447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585176" cy="1192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Отражение результатов инновационной деятельности в СМИ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10</a:t>
            </a:fld>
            <a:endParaRPr lang="ru-RU" noProof="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7326C8-347F-40F6-9A10-8C1B11D96D6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94612" y="986502"/>
            <a:ext cx="3975591" cy="2236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9E10898-BAE5-4826-BF1E-AC804871E39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00797" y="3168608"/>
            <a:ext cx="5374332" cy="3023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C984D3-8814-4AA9-BF0B-EDC70B0BD03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2044" y="4168369"/>
            <a:ext cx="4970881" cy="2689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9876" y="986502"/>
            <a:ext cx="5688632" cy="36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21280" cy="976536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</a:t>
            </a:r>
            <a:b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Краснодарского края</a:t>
            </a:r>
            <a:r>
              <a:rPr lang="ru-RU" sz="20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на основе сетевого взаимодействия</a:t>
            </a:r>
            <a:endParaRPr lang="ru-RU" sz="2000" dirty="0">
              <a:solidFill>
                <a:srgbClr val="2668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11</a:t>
            </a:fld>
            <a:endParaRPr lang="ru-RU" noProof="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3772" y="1412776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14492" y="1103556"/>
            <a:ext cx="511256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Плодотворный обмен опытом, а также дальнейшее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профопределение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 старших классов становится возможным при взаимодействии с высшими учебными заведениями: Кубанский государственный университет         (г. Краснодар), Южный федеральный университет (г. Ростов-на-Дону).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начато сотрудничество с ГБУ «Центр туризма и экскурсий Краснодарского края и ГБУ ДО Краснодарского края «Эколого0биологический центр».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инновационного проекта возможна лишь при условии объединения усилий всех заинтересованных в воспитании и развитии личности гражданина социальных и государственных институтов.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D01868-0053-495E-9C31-97BAB78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12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72" y="18864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1844" y="1700808"/>
            <a:ext cx="10297144" cy="42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5820" y="836713"/>
            <a:ext cx="108732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СТАТЕЙ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«Путь к будущей профессии через воспитание любви к Родному краю»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A5302-C983-4B0E-97F3-9C3CE30A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5949280"/>
            <a:ext cx="10513168" cy="432048"/>
          </a:xfrm>
        </p:spPr>
        <p:txBody>
          <a:bodyPr>
            <a:normAutofit fontScale="90000"/>
          </a:bodyPr>
          <a:lstStyle/>
          <a:p>
            <a:r>
              <a:rPr lang="ru-RU" sz="1600" u="sng" dirty="0">
                <a:hlinkClick r:id="rId3"/>
              </a:rPr>
              <a:t/>
            </a:r>
            <a:br>
              <a:rPr lang="ru-RU" sz="1600" u="sng" dirty="0">
                <a:hlinkClick r:id="rId3"/>
              </a:rPr>
            </a:br>
            <a:r>
              <a:rPr lang="ru-RU" sz="1800" u="sng" dirty="0">
                <a:hlinkClick r:id="rId3"/>
              </a:rPr>
              <a:t>https://gimn4-novoros.ru/InovaciiPL/rezult/sbornik_statej-put_k_budushhej_professii_cherez_vo.pdf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405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9A1398-9EFF-4820-A9BC-442A06B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13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788" y="116632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3852" y="1484784"/>
            <a:ext cx="10081120" cy="454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9917" y="657005"/>
            <a:ext cx="907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КОНКУРСНЫХ ПРОЕКТНЫХ РАБОТ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ЛЮБОВЬЮ К РОДНОМУ КРАЮ»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1844" y="6165304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hlinkClick r:id="rId3"/>
              </a:rPr>
              <a:t>https://gimn4-novoros.ru/InovaciiPL/rezult/sbornik_proektov-s_ljubovju_k_rodnomu_kraju.pdf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9323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929" y="548680"/>
            <a:ext cx="9118638" cy="129614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Краевая инновационная площадка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«Профессиональная ориентация обучающихся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краеведческому направлению в ходе взаимодействия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гимназии с Русским географическим обществом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формирования готовности к международному сотрудничеству»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7988" y="188640"/>
            <a:ext cx="9767536" cy="43204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гимназия № 4 им. Г.А.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г.Новороссийск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287" y="116632"/>
            <a:ext cx="1726918" cy="11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ШаминаОБ\Шамина О.Б\эмблема 4 гимназ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65097" y="476672"/>
            <a:ext cx="1823728" cy="1296144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17469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2564904"/>
            <a:ext cx="19468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82369" y="4509120"/>
            <a:ext cx="23036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3302" y="1340768"/>
            <a:ext cx="23910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E:\КРАЕВАЯ ИННОВАЦИОННАЯ ПЛОЩАДКА\Подготовка научно-публицистических изданий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78355" y="1988840"/>
            <a:ext cx="3359498" cy="1368152"/>
          </a:xfrm>
          <a:prstGeom prst="rect">
            <a:avLst/>
          </a:prstGeom>
          <a:noFill/>
        </p:spPr>
      </p:pic>
      <p:pic>
        <p:nvPicPr>
          <p:cNvPr id="8" name="Picture 5" descr="E:\КРАЕВАЯ ИННОВАЦИОННАЯ ПЛОЩАДКА\Участие в Международных конкурсах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74700" y="4481736"/>
            <a:ext cx="2240732" cy="2376264"/>
          </a:xfrm>
          <a:prstGeom prst="rect">
            <a:avLst/>
          </a:prstGeom>
          <a:noFill/>
        </p:spPr>
      </p:pic>
      <p:pic>
        <p:nvPicPr>
          <p:cNvPr id="1030" name="Picture 6" descr="E:\КРАЕВАЯ ИННОВАЦИОННАЯ ПЛОЩАДКА\Филокартическая выставка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86742" y="1988840"/>
            <a:ext cx="2783584" cy="1422158"/>
          </a:xfrm>
          <a:prstGeom prst="rect">
            <a:avLst/>
          </a:prstGeom>
          <a:noFill/>
        </p:spPr>
      </p:pic>
      <p:sp>
        <p:nvSpPr>
          <p:cNvPr id="1033" name="AutoShape 9" descr="https://mail.yandex.ru/message_part/44d0272e-9d59-4eb9-b432-87c1080a2ed1.JPG?_uid=35389933&amp;name=44d0272e-9d59-4eb9-b432-87c1080a2ed1.JPG&amp;hid=1.2&amp;ids=177047760351029150&amp;no_disposition=y&amp;exif_rotate=y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E:\КРАЕВАЯ ИННОВАЦИОННАЯ ПЛОЩАДКА\44d0272e-9d59-4eb9-b432-87c1080a2ed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67030" y="2564904"/>
            <a:ext cx="1908744" cy="1944216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7854" y="1916832"/>
            <a:ext cx="21544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590040" y="4088024"/>
            <a:ext cx="3598785" cy="27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51A3661E-27E0-4631-9B74-7A622F0EE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/>
          <a:srcRect/>
          <a:stretch/>
        </p:blipFill>
        <p:spPr bwMode="auto">
          <a:xfrm>
            <a:off x="3982728" y="3356992"/>
            <a:ext cx="5567169" cy="10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430116" y="836712"/>
            <a:ext cx="841629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Цель внедрения </a:t>
            </a:r>
            <a:b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r>
              <a:rPr lang="ru-RU" sz="3600" b="1" dirty="0">
                <a:solidFill>
                  <a:srgbClr val="278D3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278D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092" y="1268760"/>
            <a:ext cx="8614507" cy="2304256"/>
          </a:xfrm>
        </p:spPr>
        <p:txBody>
          <a:bodyPr rtlCol="0">
            <a:normAutofit/>
          </a:bodyPr>
          <a:lstStyle/>
          <a:p>
            <a:pPr algn="l"/>
            <a:endParaRPr lang="ru-RU" sz="8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8108" y="1859340"/>
            <a:ext cx="8591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и проведение профессиональной ориентации обучающихся,      в т.ч. средствами иноязычного  образования,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краеведческому направлению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(география, биология, история, экология, филология, этнография, искусствоведение)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привлечением ресурсов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Русского географического общества (РГО)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908720"/>
            <a:ext cx="10525532" cy="136815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134518"/>
                </a:solidFill>
              </a:rPr>
              <a:t/>
            </a:r>
            <a:br>
              <a:rPr lang="ru-RU" sz="3200" b="1" dirty="0">
                <a:solidFill>
                  <a:srgbClr val="134518"/>
                </a:solidFill>
              </a:rPr>
            </a:br>
            <a:r>
              <a:rPr lang="ru-RU" sz="3200" b="1" dirty="0">
                <a:solidFill>
                  <a:srgbClr val="134518"/>
                </a:solidFill>
              </a:rPr>
              <a:t/>
            </a:r>
            <a:br>
              <a:rPr lang="ru-RU" sz="3200" b="1" dirty="0">
                <a:solidFill>
                  <a:srgbClr val="134518"/>
                </a:solidFill>
              </a:rPr>
            </a:br>
            <a:endParaRPr lang="ru-RU" sz="3200" b="1" dirty="0">
              <a:solidFill>
                <a:srgbClr val="13451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196752"/>
            <a:ext cx="10801200" cy="52565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Организация и проведение профессиональной ориентации обучающихся посредством их участия в мероприятиях Русского географического общества и иных творческих проектах, конференциях, конкурсах и т.п.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обучение по курсу «Современные методики и приемы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работы с обучающимися».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Разработка, внедрение и реализация междисциплинарного курса «Профессиональная лингводидактика по краеведческому направлению».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Налаживание контактов с организациями и клубами историко-географической направленности в России и за рубежом, в том числе сетевого взаимодействия с ними.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5. Управление ходом реализации второго этапа деятельности региональной инновационной площадки: планирование, организация, исполнение, контроль, коррекция.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429000"/>
            <a:ext cx="109699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134518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5739" y="0"/>
            <a:ext cx="1583086" cy="1196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804" y="5157192"/>
            <a:ext cx="40663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4</a:t>
            </a:fld>
            <a:endParaRPr lang="ru-RU" noProof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261764" y="908720"/>
            <a:ext cx="252028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2782044" y="1700808"/>
            <a:ext cx="216024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7246540" y="908720"/>
            <a:ext cx="216024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9406780" y="1556792"/>
            <a:ext cx="2448272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0276" y="2348880"/>
            <a:ext cx="24209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 flipV="1">
            <a:off x="549796" y="5949280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205980" y="5085184"/>
            <a:ext cx="3456384" cy="936104"/>
          </a:xfrm>
          <a:prstGeom prst="straightConnector1">
            <a:avLst/>
          </a:prstGeom>
          <a:ln w="127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5</a:t>
            </a:fld>
            <a:endParaRPr lang="ru-RU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6460" y="1052736"/>
            <a:ext cx="4536504" cy="5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7868" y="1052736"/>
            <a:ext cx="43204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Результативность за отчётный период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6</a:t>
            </a:fld>
            <a:endParaRPr lang="ru-RU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1764" y="1268760"/>
            <a:ext cx="2854052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0556" y="3977680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аб25\Desktop\IMG_83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092" y="895127"/>
            <a:ext cx="4201922" cy="596287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2564" y="980728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70000" y="188640"/>
            <a:ext cx="10156825" cy="3096344"/>
          </a:xfrm>
        </p:spPr>
        <p:txBody>
          <a:bodyPr>
            <a:normAutofit/>
          </a:bodyPr>
          <a:lstStyle/>
          <a:p>
            <a:r>
              <a:rPr lang="ru-RU" sz="2400" dirty="0"/>
              <a:t>В ходе реализации краевой инновационной площадки были реализованы мероприятия и достигнуты следующие цели, соответствующие заявленной теме:</a:t>
            </a:r>
            <a:br>
              <a:rPr lang="ru-RU" sz="2400" dirty="0"/>
            </a:br>
            <a:r>
              <a:rPr lang="ru-RU" sz="2400" dirty="0"/>
              <a:t>Поэтапное конкурсное участие юношей и девушек в естественнонаучных научно-практических конференциях и конкурсах. Учащиеся МБОУ гимназия № 4 стали победителями и призерами Межрегиональных, Всероссийских и Международных форумов для школьников. </a:t>
            </a:r>
            <a:br>
              <a:rPr lang="ru-RU" sz="2400" dirty="0"/>
            </a:br>
            <a:endParaRPr lang="ru-RU" sz="2400" b="1" dirty="0">
              <a:solidFill>
                <a:srgbClr val="2668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КРАЕВАЯ ИННОВАЦИОННАЯ ПЛОЩАДКА\Подготовка научно-публицистических изданий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5860" y="3356992"/>
            <a:ext cx="4608512" cy="2736304"/>
          </a:xfrm>
          <a:prstGeom prst="rect">
            <a:avLst/>
          </a:prstGeom>
          <a:noFill/>
        </p:spPr>
      </p:pic>
      <p:pic>
        <p:nvPicPr>
          <p:cNvPr id="7" name="Рисунок 6" descr="E:\КРАЕВАЯ ИННОВАЦИОННАЯ ПЛОЩАДКА\Участие в Международных конкурсах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2444" y="3789040"/>
            <a:ext cx="1680987" cy="2376264"/>
          </a:xfrm>
          <a:prstGeom prst="rect">
            <a:avLst/>
          </a:prstGeom>
          <a:noFill/>
        </p:spPr>
      </p:pic>
      <p:pic>
        <p:nvPicPr>
          <p:cNvPr id="8" name="Рисунок 7" descr="E:\КРАЕВАЯ ИННОВАЦИОННАЯ ПЛОЩАДКА\44d0272e-9d59-4eb9-b432-87c1080a2ed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82644" y="3861048"/>
            <a:ext cx="1762125" cy="236852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198868" y="3861048"/>
            <a:ext cx="1666875" cy="23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 и конференциях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3" y="1052736"/>
            <a:ext cx="5760640" cy="511946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Муниципальные конкурсы – 4 человека: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М.А.  – победитель городского конкурса профессионального мастерства, педагог-психолог «Мой лучший урок-2021»;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Богатова М.А. – призёр муниципального этапа краевого конкурса общеобразовательных организаций по пропаганде чтения среди обучающихся;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Балымова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О.Н.  – участник городского конкурса видео-уроков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начальной школе;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Яковлева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Е.В.-участник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международной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конференции «На самом деле я –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Бетмен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8</a:t>
            </a:fld>
            <a:endParaRPr lang="ru-RU" noProof="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4452" y="980728"/>
            <a:ext cx="21501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4452" y="3897671"/>
            <a:ext cx="2160240" cy="29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18748" y="4221088"/>
            <a:ext cx="2457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46740" y="1124744"/>
            <a:ext cx="24836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Мероприятия инновационной площадки  за 2021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9</a:t>
            </a:fld>
            <a:endParaRPr lang="ru-RU" noProof="0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6420" y="4077072"/>
            <a:ext cx="3528392" cy="24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КРАЕВАЯ ИННОВАЦИОННАЯ ПЛОЩАДКА\Участие в Международных конкурсах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820" y="1196752"/>
            <a:ext cx="1680987" cy="2376264"/>
          </a:xfrm>
          <a:prstGeom prst="rect">
            <a:avLst/>
          </a:prstGeom>
          <a:noFill/>
        </p:spPr>
      </p:pic>
      <p:pic>
        <p:nvPicPr>
          <p:cNvPr id="13" name="Рисунок 12" descr="E:\КРАЕВАЯ ИННОВАЦИОННАЯ ПЛОЩАДКА\44d0272e-9d59-4eb9-b432-87c1080a2ed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2124" y="1196752"/>
            <a:ext cx="1762125" cy="236852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4452" y="1196752"/>
            <a:ext cx="1666875" cy="23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22804" y="1268760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45940" y="4293096"/>
            <a:ext cx="3038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480</Words>
  <Application>Microsoft Office PowerPoint</Application>
  <PresentationFormat>Произвольный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Stopka-knig</vt:lpstr>
      <vt:lpstr> Профессиональная ориентация обучающихся  по краеведческому направлению в ходе взаимодействия  гимназии с Русским географическим обществом  и формирования готовности к международному сотрудничеству  </vt:lpstr>
      <vt:lpstr>Цель внедрения  инновационного проекта  </vt:lpstr>
      <vt:lpstr> Задачи проекта:   </vt:lpstr>
      <vt:lpstr>Измерение и оценка качества инновации </vt:lpstr>
      <vt:lpstr>Измерение и оценка качества инновации</vt:lpstr>
      <vt:lpstr>Результативность за отчётный период </vt:lpstr>
      <vt:lpstr>В ходе реализации краевой инновационной площадки были реализованы мероприятия и достигнуты следующие цели, соответствующие заявленной теме: Поэтапное конкурсное участие юношей и девушек в естественнонаучных научно-практических конференциях и конкурсах. Учащиеся МБОУ гимназия № 4 стали победителями и призерами Межрегиональных, Всероссийских и Международных форумов для школьников.  </vt:lpstr>
      <vt:lpstr>Педагоги гимназии, входящие в состав инициативной группы,  приняли участие в профессиональных конкурсах и конференциях</vt:lpstr>
      <vt:lpstr>Мероприятия инновационной площадки  за 2021 г.</vt:lpstr>
      <vt:lpstr>Отражение результатов инновационной деятельности в СМИ </vt:lpstr>
      <vt:lpstr>Апробация и диссеминация результатов деятельности КИП  в образовательных организациях Краснодарского края на основе сетевого взаимодействия</vt:lpstr>
      <vt:lpstr> https://gimn4-novoros.ru/InovaciiPL/rezult/sbornik_statej-put_k_budushhej_professii_cherez_vo.pdf</vt:lpstr>
      <vt:lpstr>Слайд 13</vt:lpstr>
      <vt:lpstr>Краевая инновационная площадка  «Профессиональная ориентация обучающихся  по краеведческому направлению в ходе взаимодействия  гимназии с Русским географическим обществом  и формирования готовности к международному сотрудничеству»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2016-04-21T08:42:35Z</dcterms:created>
  <dcterms:modified xsi:type="dcterms:W3CDTF">2022-01-21T09:31:06Z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