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handoutMasterIdLst>
    <p:handoutMasterId r:id="rId50"/>
  </p:handoutMasterIdLst>
  <p:sldIdLst>
    <p:sldId id="256" r:id="rId3"/>
    <p:sldId id="257" r:id="rId4"/>
    <p:sldId id="260" r:id="rId5"/>
    <p:sldId id="301" r:id="rId6"/>
    <p:sldId id="274" r:id="rId7"/>
    <p:sldId id="266" r:id="rId8"/>
    <p:sldId id="338" r:id="rId9"/>
    <p:sldId id="276" r:id="rId10"/>
    <p:sldId id="302" r:id="rId11"/>
    <p:sldId id="288" r:id="rId12"/>
    <p:sldId id="289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2" r:id="rId22"/>
    <p:sldId id="339" r:id="rId23"/>
    <p:sldId id="340" r:id="rId24"/>
    <p:sldId id="313" r:id="rId25"/>
    <p:sldId id="314" r:id="rId26"/>
    <p:sldId id="315" r:id="rId27"/>
    <p:sldId id="316" r:id="rId28"/>
    <p:sldId id="317" r:id="rId29"/>
    <p:sldId id="318" r:id="rId30"/>
    <p:sldId id="319" r:id="rId31"/>
    <p:sldId id="320" r:id="rId32"/>
    <p:sldId id="321" r:id="rId33"/>
    <p:sldId id="322" r:id="rId34"/>
    <p:sldId id="323" r:id="rId35"/>
    <p:sldId id="324" r:id="rId36"/>
    <p:sldId id="325" r:id="rId37"/>
    <p:sldId id="326" r:id="rId38"/>
    <p:sldId id="327" r:id="rId39"/>
    <p:sldId id="328" r:id="rId40"/>
    <p:sldId id="329" r:id="rId41"/>
    <p:sldId id="330" r:id="rId42"/>
    <p:sldId id="331" r:id="rId43"/>
    <p:sldId id="332" r:id="rId44"/>
    <p:sldId id="333" r:id="rId45"/>
    <p:sldId id="334" r:id="rId46"/>
    <p:sldId id="335" r:id="rId47"/>
    <p:sldId id="336" r:id="rId48"/>
    <p:sldId id="337" r:id="rId49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ED5D23"/>
    <a:srgbClr val="410C01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51" autoAdjust="0"/>
    <p:restoredTop sz="94660"/>
  </p:normalViewPr>
  <p:slideViewPr>
    <p:cSldViewPr>
      <p:cViewPr varScale="1">
        <p:scale>
          <a:sx n="70" d="100"/>
          <a:sy n="70" d="100"/>
        </p:scale>
        <p:origin x="-13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B512BDF-79F5-4CCD-8623-1B25CB8ACC7B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A4187C2-B4FF-4837-B84D-EB53476352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234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5500F3AF-166C-46D6-B006-055BE30921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479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2E052-2790-461A-B9A1-32F17A1751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355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E0F1B-2D91-485B-A2FD-C3D632C644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225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041E8-9B4B-40D8-A516-998E8D4461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356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3892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892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52B61-2047-4978-9621-59BAD27EA7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544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B1586-9B76-48BC-B4DD-A37887180B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7839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8EE34-0517-47F2-AC95-88F99B4A33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664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4E14B-C054-486B-84E2-8957F201E4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3666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51CE4-92CB-4886-999B-C9E453FBB1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2100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1EE18-D7EE-44C5-BD28-3920C4EB37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9262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12C44-4E08-46D4-8A12-CCCC004ED5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739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18B9E-DEDA-448D-BC50-DFE6BC4029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2842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15CD7-3E60-4F9A-910C-C3DE4CB689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3017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E9447-E431-4FD1-9F22-8F12169AA5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676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9C3DF-4E59-4839-87DE-CC8A9A8FFB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3336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E2C58-F4F9-40A1-B22F-D9A0D7F58D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7165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BCFB3-BE12-4B59-9C3D-EBF7B186B5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97DB0-94EF-40A8-8363-BFF198D556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993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657C8-77E6-49E6-B32D-33B1B2E2D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789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85AE5-EB16-47C3-934A-F74C424E57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47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CCAD6-EFD4-4193-B1FA-022A2F3936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59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7C135-715D-47B7-B78D-89395C0A0D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920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768B9-5AA6-4240-9AED-4AC6D9B4B3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787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CF4E0-3E08-41EE-8227-9F54752A4B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189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D69E3089-1FCB-4294-89D1-173B54768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05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2058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059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060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78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EC531FC0-A86C-4B62-B2E5-A6AE1AB026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056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file:///\\&#1087;&#1080;&#1088;&#1086;&#1078;&#1082;&#1086;&#1074;&#1072;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341438"/>
            <a:ext cx="8064500" cy="20574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800" dirty="0" smtClean="0">
                <a:solidFill>
                  <a:srgbClr val="ED5D23"/>
                </a:solidFill>
              </a:rPr>
              <a:t/>
            </a:r>
            <a:br>
              <a:rPr lang="ru-RU" sz="4800" dirty="0" smtClean="0">
                <a:solidFill>
                  <a:srgbClr val="ED5D23"/>
                </a:solidFill>
              </a:rPr>
            </a:br>
            <a:r>
              <a:rPr lang="ru-RU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ru-RU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Современные подходы к </a:t>
            </a:r>
            <a:r>
              <a:rPr lang="ru-RU" sz="28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управлению </a:t>
            </a:r>
            <a:r>
              <a:rPr lang="ru-RU" sz="28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инновационной </a:t>
            </a:r>
            <a:r>
              <a:rPr lang="ru-RU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деятельностью в образовательных организациях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33375"/>
            <a:ext cx="7848600" cy="1169988"/>
          </a:xfrm>
        </p:spPr>
        <p:txBody>
          <a:bodyPr/>
          <a:lstStyle/>
          <a:p>
            <a:pPr algn="r" eaLnBrk="1" hangingPunct="1"/>
            <a:r>
              <a:rPr lang="ru-RU" altLang="ru-RU" smtClean="0"/>
              <a:t>.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827088" y="4292600"/>
            <a:ext cx="78486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altLang="ru-RU" sz="2000" i="1">
                <a:latin typeface="Arial" charset="0"/>
              </a:rPr>
              <a:t>Кандидат педагогических наук,</a:t>
            </a:r>
          </a:p>
          <a:p>
            <a:pPr algn="r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altLang="ru-RU" sz="2000" i="1">
                <a:latin typeface="Arial" charset="0"/>
              </a:rPr>
              <a:t> ст. научный сотрудник отдела научных и мониторинговых исследований П</a:t>
            </a:r>
            <a:r>
              <a:rPr lang="ru-RU" altLang="ru-RU" sz="2000" i="1">
                <a:latin typeface="Arial" charset="0"/>
                <a:hlinkClick r:id="rId2" action="ppaction://hlinkfile"/>
              </a:rPr>
              <a:t>ирожкова</a:t>
            </a:r>
            <a:r>
              <a:rPr lang="ru-RU" altLang="ru-RU" sz="2000" i="1">
                <a:latin typeface="Arial" charset="0"/>
              </a:rPr>
              <a:t> О.Б</a:t>
            </a:r>
            <a:r>
              <a:rPr lang="ru-RU" altLang="ru-RU" sz="2800">
                <a:latin typeface="Arial" charset="0"/>
              </a:rPr>
              <a:t>.</a:t>
            </a: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1042988" y="260350"/>
            <a:ext cx="74215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chemeClr val="bg1"/>
                </a:solidFill>
              </a:rPr>
              <a:t>Краснодарский краевой институт дополнительного </a:t>
            </a:r>
          </a:p>
          <a:p>
            <a:pPr eaLnBrk="1" hangingPunct="1"/>
            <a:r>
              <a:rPr lang="ru-RU" altLang="ru-RU" b="1">
                <a:solidFill>
                  <a:schemeClr val="bg1"/>
                </a:solidFill>
              </a:rPr>
              <a:t>профессионального педагогического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ru-RU" altLang="ru-RU" sz="3200" smtClean="0"/>
              <a:t>Внутри общей стратегии каждое структурное подразделение школы должно иметь собственную стратегию.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rgbClr val="ED5D23"/>
                </a:solidFill>
              </a:rPr>
              <a:t>Стратегии</a:t>
            </a:r>
            <a:r>
              <a:rPr lang="ru-RU" altLang="ru-RU" smtClean="0"/>
              <a:t>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Для выживания стабильного функционирования и развития школы;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Для обучения и внеклассной работы;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Для начальной, средней и старшей ступени школы;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Для программно-методического обеспечения;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Для диагностического сопровождения образовательного процесса;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Для кадрового обеспечения и работы с персоналом школы;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Для материально-технического и финансового обеспечения школы;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Для внешних связей школы и ее отношений с местным сообществом;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Для отношений с органами местной администрации и управления образованием;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Для системы управления школой.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altLang="ru-RU" sz="2900" b="1" smtClean="0">
                <a:solidFill>
                  <a:srgbClr val="FF0000"/>
                </a:solidFill>
              </a:rPr>
              <a:t>Группы стратегий развития образовательного учреждения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4294967295"/>
          </p:nvPr>
        </p:nvSpPr>
        <p:spPr>
          <a:xfrm>
            <a:off x="468313" y="21336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altLang="ru-RU" smtClean="0">
              <a:solidFill>
                <a:schemeClr val="bg1"/>
              </a:solidFill>
            </a:endParaRPr>
          </a:p>
          <a:p>
            <a:r>
              <a:rPr lang="ru-RU" altLang="ru-RU" smtClean="0"/>
              <a:t>Стратегия локальных изменений, предполагающая улучшение, обновление отдельных участков жизнедеятельности, достижение частных результатов;</a:t>
            </a:r>
          </a:p>
          <a:p>
            <a:r>
              <a:rPr lang="ru-RU" altLang="ru-RU" smtClean="0"/>
              <a:t>Стратегия модульных изменений, которая ориентирует на осуществление нескольких комплексных изменений.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b="1" smtClean="0">
                <a:solidFill>
                  <a:srgbClr val="FF0066"/>
                </a:solidFill>
              </a:rPr>
              <a:t>Особенности управления инновационными образовательными учреждениями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altLang="ru-RU" b="1" smtClean="0">
              <a:solidFill>
                <a:srgbClr val="FFFF00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ru-RU" altLang="ru-RU" b="1" i="1" smtClean="0"/>
              <a:t>Первая особенность </a:t>
            </a:r>
            <a:r>
              <a:rPr lang="ru-RU" altLang="ru-RU" i="1" smtClean="0"/>
              <a:t>— </a:t>
            </a:r>
            <a:r>
              <a:rPr lang="ru-RU" altLang="ru-RU" smtClean="0"/>
              <a:t>инновационный режим. Он характеризуется динамичностью, вероятностным характером развития процессов, открытостью и особым напряжением, которое связано со сложными отношениями к новому создателей, организаторов и потребителей инноваций.</a:t>
            </a:r>
          </a:p>
          <a:p>
            <a:pPr>
              <a:lnSpc>
                <a:spcPct val="90000"/>
              </a:lnSpc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214438"/>
            <a:ext cx="8229600" cy="5110162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b="1" smtClean="0">
                <a:solidFill>
                  <a:srgbClr val="FF0000"/>
                </a:solidFill>
              </a:rPr>
              <a:t>Особенности управления инновационными образовательными учреждениями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ru-RU" altLang="ru-RU" i="1" smtClean="0"/>
          </a:p>
          <a:p>
            <a:pPr algn="just">
              <a:lnSpc>
                <a:spcPct val="90000"/>
              </a:lnSpc>
            </a:pPr>
            <a:r>
              <a:rPr lang="ru-RU" altLang="ru-RU" b="1" i="1" smtClean="0"/>
              <a:t>Вторая особенность </a:t>
            </a:r>
            <a:r>
              <a:rPr lang="ru-RU" altLang="ru-RU" i="1" smtClean="0"/>
              <a:t>— </a:t>
            </a:r>
            <a:r>
              <a:rPr lang="ru-RU" altLang="ru-RU" smtClean="0"/>
              <a:t>управление осуществляется в условиях инновационного «риска».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mtClean="0">
                <a:solidFill>
                  <a:schemeClr val="bg1"/>
                </a:solidFill>
              </a:rPr>
              <a:t>    </a:t>
            </a:r>
            <a:r>
              <a:rPr lang="ru-RU" altLang="ru-RU" smtClean="0"/>
              <a:t>Под «риском» понимается неопределенность, с которой непременно сталкивается руководитель при обновлении традиционного режима деятельности.</a:t>
            </a:r>
          </a:p>
          <a:p>
            <a:pPr>
              <a:lnSpc>
                <a:spcPct val="90000"/>
              </a:lnSpc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625" y="428625"/>
            <a:ext cx="8229600" cy="1071563"/>
          </a:xfrm>
        </p:spPr>
        <p:txBody>
          <a:bodyPr/>
          <a:lstStyle/>
          <a:p>
            <a:r>
              <a:rPr lang="ru-RU" altLang="ru-RU" sz="2900" b="1" smtClean="0">
                <a:solidFill>
                  <a:srgbClr val="FF0000"/>
                </a:solidFill>
              </a:rPr>
              <a:t/>
            </a:r>
            <a:br>
              <a:rPr lang="ru-RU" altLang="ru-RU" sz="2900" b="1" smtClean="0">
                <a:solidFill>
                  <a:srgbClr val="FF0000"/>
                </a:solidFill>
              </a:rPr>
            </a:br>
            <a:r>
              <a:rPr lang="ru-RU" altLang="ru-RU" sz="2900" b="1" smtClean="0">
                <a:solidFill>
                  <a:srgbClr val="FF0000"/>
                </a:solidFill>
              </a:rPr>
              <a:t>Особенности управления инновационными образовательными учреждениями</a:t>
            </a:r>
            <a:r>
              <a:rPr lang="ru-RU" altLang="ru-RU" sz="3800" b="1" smtClean="0">
                <a:solidFill>
                  <a:srgbClr val="FF0000"/>
                </a:solidFill>
              </a:rPr>
              <a:t/>
            </a:r>
            <a:br>
              <a:rPr lang="ru-RU" altLang="ru-RU" sz="3800" b="1" smtClean="0">
                <a:solidFill>
                  <a:srgbClr val="FF0000"/>
                </a:solidFill>
              </a:rPr>
            </a:br>
            <a:endParaRPr lang="ru-RU" altLang="ru-RU" sz="3800" smtClean="0"/>
          </a:p>
        </p:txBody>
      </p:sp>
      <p:sp>
        <p:nvSpPr>
          <p:cNvPr id="19459" name="Содержимое 2"/>
          <p:cNvSpPr>
            <a:spLocks noGrp="1"/>
          </p:cNvSpPr>
          <p:nvPr>
            <p:ph idx="4294967295"/>
          </p:nvPr>
        </p:nvSpPr>
        <p:spPr>
          <a:xfrm>
            <a:off x="500063" y="1785938"/>
            <a:ext cx="8229600" cy="5626100"/>
          </a:xfrm>
        </p:spPr>
        <p:txBody>
          <a:bodyPr/>
          <a:lstStyle/>
          <a:p>
            <a:pPr algn="just"/>
            <a:r>
              <a:rPr lang="ru-RU" altLang="ru-RU" b="1" i="1" smtClean="0"/>
              <a:t>Третья особенность </a:t>
            </a:r>
            <a:r>
              <a:rPr lang="ru-RU" altLang="ru-RU" i="1" smtClean="0"/>
              <a:t>— </a:t>
            </a:r>
            <a:r>
              <a:rPr lang="ru-RU" altLang="ru-RU" smtClean="0"/>
              <a:t>структура школ, работающих в инновационном режиме, должна быть гибкой. Это означает, что в ней нужно наметить лишь основные линии подчинения и взаимодействия, не осуществляя тщательной проработки деталей, т.к. слишком жесткая</a:t>
            </a:r>
            <a:br>
              <a:rPr lang="ru-RU" altLang="ru-RU" smtClean="0"/>
            </a:br>
            <a:r>
              <a:rPr lang="ru-RU" altLang="ru-RU" smtClean="0"/>
              <a:t>регламентация будет препятствовать свободной поисковой деятельности.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625" y="357188"/>
            <a:ext cx="8229600" cy="1009650"/>
          </a:xfrm>
        </p:spPr>
        <p:txBody>
          <a:bodyPr/>
          <a:lstStyle/>
          <a:p>
            <a:r>
              <a:rPr lang="ru-RU" altLang="ru-RU" sz="2600" b="1" smtClean="0">
                <a:solidFill>
                  <a:srgbClr val="FF0000"/>
                </a:solidFill>
              </a:rPr>
              <a:t>Особенности управления инновационными образовательными учреждениями</a:t>
            </a:r>
            <a:endParaRPr lang="ru-RU" altLang="ru-RU" sz="2600" smtClean="0"/>
          </a:p>
        </p:txBody>
      </p:sp>
      <p:sp>
        <p:nvSpPr>
          <p:cNvPr id="2048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357313"/>
            <a:ext cx="8229600" cy="52863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600" i="1" smtClean="0"/>
              <a:t>     </a:t>
            </a:r>
            <a:r>
              <a:rPr lang="ru-RU" altLang="ru-RU" sz="2000" b="1" i="1" smtClean="0"/>
              <a:t>Четвёртая особенность</a:t>
            </a:r>
            <a:r>
              <a:rPr lang="ru-RU" altLang="ru-RU" sz="2000" b="1" smtClean="0"/>
              <a:t> </a:t>
            </a:r>
            <a:r>
              <a:rPr lang="ru-RU" altLang="ru-RU" sz="2000" i="1" smtClean="0"/>
              <a:t>— </a:t>
            </a:r>
            <a:r>
              <a:rPr lang="ru-RU" altLang="ru-RU" sz="2400" smtClean="0"/>
              <a:t>наличие неформальных организаций.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smtClean="0"/>
              <a:t>    </a:t>
            </a:r>
            <a:r>
              <a:rPr lang="ru-RU" altLang="ru-RU" sz="2400" i="1" smtClean="0"/>
              <a:t>Чтобы уменьшить сопротивление со стороны неформальных организаций, руководителю необходимо:</a:t>
            </a:r>
          </a:p>
          <a:p>
            <a:pPr algn="just">
              <a:lnSpc>
                <a:spcPct val="90000"/>
              </a:lnSpc>
            </a:pPr>
            <a:r>
              <a:rPr lang="ru-RU" altLang="ru-RU" sz="2400" smtClean="0"/>
              <a:t>признать их существование;</a:t>
            </a:r>
          </a:p>
          <a:p>
            <a:pPr algn="just">
              <a:lnSpc>
                <a:spcPct val="90000"/>
              </a:lnSpc>
            </a:pPr>
            <a:r>
              <a:rPr lang="ru-RU" altLang="ru-RU" sz="2400" smtClean="0"/>
              <a:t>спокойно выслушивать мнения членов и лидеров неформальных групп;</a:t>
            </a:r>
          </a:p>
          <a:p>
            <a:pPr algn="just">
              <a:lnSpc>
                <a:spcPct val="90000"/>
              </a:lnSpc>
            </a:pPr>
            <a:r>
              <a:rPr lang="ru-RU" altLang="ru-RU" sz="2400" smtClean="0"/>
              <a:t>разрешать группе или ее лидерам участвовать в принятии инновационных решений;</a:t>
            </a:r>
          </a:p>
          <a:p>
            <a:pPr algn="just">
              <a:lnSpc>
                <a:spcPct val="90000"/>
              </a:lnSpc>
            </a:pPr>
            <a:r>
              <a:rPr lang="ru-RU" altLang="ru-RU" sz="2400" smtClean="0"/>
              <a:t>перед  тем,   как  предпринять  какие-либо  действия,  просчитать  их  возможное влияние на неформальную организацию и найти способы предотвращения негативных последствий.</a:t>
            </a:r>
          </a:p>
          <a:p>
            <a:pPr algn="just">
              <a:lnSpc>
                <a:spcPct val="90000"/>
              </a:lnSpc>
            </a:pPr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altLang="ru-RU" sz="2900" b="1" smtClean="0">
                <a:solidFill>
                  <a:srgbClr val="FF0000"/>
                </a:solidFill>
              </a:rPr>
              <a:t>Особенности управления инновационными образовательными учреждениями</a:t>
            </a:r>
            <a:endParaRPr lang="ru-RU" altLang="ru-RU" sz="2900" smtClean="0"/>
          </a:p>
        </p:txBody>
      </p:sp>
      <p:sp>
        <p:nvSpPr>
          <p:cNvPr id="21507" name="Содержимое 2"/>
          <p:cNvSpPr>
            <a:spLocks noGrp="1"/>
          </p:cNvSpPr>
          <p:nvPr>
            <p:ph idx="4294967295"/>
          </p:nvPr>
        </p:nvSpPr>
        <p:spPr>
          <a:xfrm>
            <a:off x="395288" y="2565400"/>
            <a:ext cx="8229600" cy="3752850"/>
          </a:xfrm>
        </p:spPr>
        <p:txBody>
          <a:bodyPr/>
          <a:lstStyle/>
          <a:p>
            <a:pPr algn="just"/>
            <a:r>
              <a:rPr lang="ru-RU" altLang="ru-RU" b="1" i="1" smtClean="0"/>
              <a:t>Пятая особенность </a:t>
            </a:r>
            <a:r>
              <a:rPr lang="ru-RU" altLang="ru-RU" smtClean="0"/>
              <a:t>— разработка концепции развития школы.</a:t>
            </a:r>
          </a:p>
          <a:p>
            <a:pPr algn="just">
              <a:buFont typeface="Wingdings" pitchFamily="2" charset="2"/>
              <a:buNone/>
            </a:pPr>
            <a:r>
              <a:rPr lang="ru-RU" altLang="ru-RU" smtClean="0"/>
              <a:t>   Концепция развития школы — целостная совокупность мер по обновлению школы на основе развития инновационных процессов.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altLang="ru-RU" sz="2900" b="1" smtClean="0">
                <a:solidFill>
                  <a:srgbClr val="FF0000"/>
                </a:solidFill>
              </a:rPr>
              <a:t>Особенности управления инновационными образовательными учреждениями</a:t>
            </a:r>
            <a:endParaRPr lang="ru-RU" altLang="ru-RU" sz="2900" smtClean="0"/>
          </a:p>
        </p:txBody>
      </p:sp>
      <p:sp>
        <p:nvSpPr>
          <p:cNvPr id="22531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/>
            <a:r>
              <a:rPr lang="ru-RU" altLang="ru-RU" sz="2000" b="1" i="1" smtClean="0"/>
              <a:t>Шестая особенность </a:t>
            </a:r>
            <a:r>
              <a:rPr lang="ru-RU" altLang="ru-RU" sz="2000" i="1" smtClean="0"/>
              <a:t>– целевая программа.</a:t>
            </a:r>
            <a:endParaRPr lang="ru-RU" altLang="ru-RU" sz="2000" smtClean="0"/>
          </a:p>
          <a:p>
            <a:pPr algn="just">
              <a:buFont typeface="Wingdings" pitchFamily="2" charset="2"/>
              <a:buNone/>
            </a:pPr>
            <a:r>
              <a:rPr lang="ru-RU" altLang="ru-RU" sz="2000" smtClean="0"/>
              <a:t> </a:t>
            </a:r>
            <a:r>
              <a:rPr lang="ru-RU" altLang="ru-RU" sz="2100" smtClean="0"/>
              <a:t>Структура комплексно-целевой программы должно входить: </a:t>
            </a:r>
          </a:p>
          <a:p>
            <a:pPr algn="just"/>
            <a:r>
              <a:rPr lang="ru-RU" altLang="ru-RU" sz="2100" smtClean="0"/>
              <a:t> краткое описание состояния проблемы, исходные научно-теоретические положения, генеральная цель, система задач (подцелей), доведенных до  исполнителей;   </a:t>
            </a:r>
          </a:p>
          <a:p>
            <a:pPr algn="just"/>
            <a:r>
              <a:rPr lang="ru-RU" altLang="ru-RU" sz="2100" smtClean="0"/>
              <a:t> показатели,  характеризующие  успешность достижения  цели; </a:t>
            </a:r>
          </a:p>
          <a:p>
            <a:pPr algn="just"/>
            <a:r>
              <a:rPr lang="ru-RU" altLang="ru-RU" sz="2100" smtClean="0"/>
              <a:t> сроки, исполнители, информационное обеспечение, управление процессом, решение задач, контроль за ходом выполнения программы, текущий и итоговый анализ, регулирование и коррекция выполнения программы.	</a:t>
            </a:r>
          </a:p>
          <a:p>
            <a:endParaRPr lang="ru-RU" altLang="ru-RU" sz="2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altLang="ru-RU" sz="2900" b="1" smtClean="0">
                <a:solidFill>
                  <a:schemeClr val="accent2"/>
                </a:solidFill>
              </a:rPr>
              <a:t>Особенности управления инновационными образовательными учреждениями</a:t>
            </a:r>
            <a:endParaRPr lang="ru-RU" altLang="ru-RU" sz="2900" smtClean="0">
              <a:solidFill>
                <a:schemeClr val="accent2"/>
              </a:solidFill>
            </a:endParaRPr>
          </a:p>
        </p:txBody>
      </p:sp>
      <p:sp>
        <p:nvSpPr>
          <p:cNvPr id="23555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900613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altLang="ru-RU" sz="2000" b="1" i="1" smtClean="0"/>
              <a:t>Седьмая особенность </a:t>
            </a:r>
            <a:r>
              <a:rPr lang="ru-RU" altLang="ru-RU" sz="2000" smtClean="0"/>
              <a:t>— успешная мотивация сотрудников.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2000" smtClean="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smtClean="0"/>
              <a:t>    </a:t>
            </a:r>
            <a:r>
              <a:rPr lang="ru-RU" altLang="ru-RU" sz="2400" smtClean="0">
                <a:latin typeface="Times New Roman" pitchFamily="18" charset="0"/>
              </a:rPr>
              <a:t>Сотрудники активно включаются в новую для себя деятельность, если:</a:t>
            </a:r>
          </a:p>
          <a:p>
            <a:pPr algn="just">
              <a:lnSpc>
                <a:spcPct val="80000"/>
              </a:lnSpc>
            </a:pPr>
            <a:r>
              <a:rPr lang="ru-RU" altLang="ru-RU" sz="2400" smtClean="0">
                <a:latin typeface="Times New Roman" pitchFamily="18" charset="0"/>
              </a:rPr>
              <a:t>не удовлетворены уже достигнутыми результатами;</a:t>
            </a:r>
          </a:p>
          <a:p>
            <a:pPr algn="just">
              <a:lnSpc>
                <a:spcPct val="80000"/>
              </a:lnSpc>
            </a:pPr>
            <a:r>
              <a:rPr lang="ru-RU" altLang="ru-RU" sz="2400" smtClean="0">
                <a:latin typeface="Times New Roman" pitchFamily="18" charset="0"/>
              </a:rPr>
              <a:t>уверены в том, что достижения поставленных целей приведет к получению значимого вознаграждения;</a:t>
            </a:r>
          </a:p>
          <a:p>
            <a:pPr algn="just">
              <a:lnSpc>
                <a:spcPct val="80000"/>
              </a:lnSpc>
            </a:pPr>
            <a:r>
              <a:rPr lang="ru-RU" altLang="ru-RU" sz="2400" smtClean="0">
                <a:latin typeface="Times New Roman" pitchFamily="18" charset="0"/>
              </a:rPr>
              <a:t>уверены в том, что могут достичь поставленных целей, прилагая приемлемые для себя усилия;</a:t>
            </a:r>
          </a:p>
          <a:p>
            <a:pPr algn="just">
              <a:lnSpc>
                <a:spcPct val="80000"/>
              </a:lnSpc>
            </a:pPr>
            <a:r>
              <a:rPr lang="ru-RU" altLang="ru-RU" sz="2400" smtClean="0">
                <a:latin typeface="Times New Roman" pitchFamily="18" charset="0"/>
              </a:rPr>
              <a:t>уверены в том, что значимые для них вознаграждения они не смогут получить никаким иным способом, т.е. без  включения в  новую  деятельность  и  получения ожидаемого от внедрения новшества результата.</a:t>
            </a:r>
          </a:p>
          <a:p>
            <a:pPr>
              <a:lnSpc>
                <a:spcPct val="80000"/>
              </a:lnSpc>
            </a:pPr>
            <a:endParaRPr lang="ru-RU" altLang="ru-RU" sz="2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649287"/>
          </a:xfrm>
        </p:spPr>
        <p:txBody>
          <a:bodyPr/>
          <a:lstStyle/>
          <a:p>
            <a:pPr eaLnBrk="1" hangingPunct="1"/>
            <a:r>
              <a:rPr lang="ru-RU" altLang="ru-RU" sz="3800" b="1" smtClean="0">
                <a:solidFill>
                  <a:schemeClr val="bg2"/>
                </a:solidFill>
              </a:rPr>
              <a:t/>
            </a:r>
            <a:br>
              <a:rPr lang="ru-RU" altLang="ru-RU" sz="3800" b="1" smtClean="0">
                <a:solidFill>
                  <a:schemeClr val="bg2"/>
                </a:solidFill>
              </a:rPr>
            </a:br>
            <a:r>
              <a:rPr lang="ru-RU" altLang="ru-RU" sz="3800" b="1" smtClean="0">
                <a:solidFill>
                  <a:schemeClr val="bg2"/>
                </a:solidFill>
              </a:rPr>
              <a:t/>
            </a:r>
            <a:br>
              <a:rPr lang="ru-RU" altLang="ru-RU" sz="3800" b="1" smtClean="0">
                <a:solidFill>
                  <a:schemeClr val="bg2"/>
                </a:solidFill>
              </a:rPr>
            </a:br>
            <a:r>
              <a:rPr lang="ru-RU" altLang="ru-RU" sz="3800" b="1" smtClean="0">
                <a:solidFill>
                  <a:schemeClr val="bg2"/>
                </a:solidFill>
              </a:rPr>
              <a:t/>
            </a:r>
            <a:br>
              <a:rPr lang="ru-RU" altLang="ru-RU" sz="3800" b="1" smtClean="0">
                <a:solidFill>
                  <a:schemeClr val="bg2"/>
                </a:solidFill>
              </a:rPr>
            </a:br>
            <a:r>
              <a:rPr lang="ru-RU" altLang="ru-RU" sz="3800" b="1" smtClean="0">
                <a:solidFill>
                  <a:schemeClr val="bg2"/>
                </a:solidFill>
              </a:rPr>
              <a:t/>
            </a:r>
            <a:br>
              <a:rPr lang="ru-RU" altLang="ru-RU" sz="3800" b="1" smtClean="0">
                <a:solidFill>
                  <a:schemeClr val="bg2"/>
                </a:solidFill>
              </a:rPr>
            </a:br>
            <a:r>
              <a:rPr lang="ru-RU" altLang="ru-RU" sz="3800" b="1" smtClean="0">
                <a:solidFill>
                  <a:schemeClr val="bg2"/>
                </a:solidFill>
              </a:rPr>
              <a:t/>
            </a:r>
            <a:br>
              <a:rPr lang="ru-RU" altLang="ru-RU" sz="3800" b="1" smtClean="0">
                <a:solidFill>
                  <a:schemeClr val="bg2"/>
                </a:solidFill>
              </a:rPr>
            </a:br>
            <a:r>
              <a:rPr lang="ru-RU" altLang="ru-RU" sz="3800" b="1" smtClean="0">
                <a:solidFill>
                  <a:schemeClr val="bg2"/>
                </a:solidFill>
              </a:rPr>
              <a:t/>
            </a:r>
            <a:br>
              <a:rPr lang="ru-RU" altLang="ru-RU" sz="3800" b="1" smtClean="0">
                <a:solidFill>
                  <a:schemeClr val="bg2"/>
                </a:solidFill>
              </a:rPr>
            </a:br>
            <a:r>
              <a:rPr lang="ru-RU" altLang="ru-RU" sz="3800" b="1" smtClean="0">
                <a:solidFill>
                  <a:schemeClr val="bg2"/>
                </a:solidFill>
              </a:rPr>
              <a:t/>
            </a:r>
            <a:br>
              <a:rPr lang="ru-RU" altLang="ru-RU" sz="3800" b="1" smtClean="0">
                <a:solidFill>
                  <a:schemeClr val="bg2"/>
                </a:solidFill>
              </a:rPr>
            </a:br>
            <a:r>
              <a:rPr lang="ru-RU" altLang="ru-RU" sz="3800" b="1" smtClean="0">
                <a:solidFill>
                  <a:schemeClr val="bg2"/>
                </a:solidFill>
              </a:rPr>
              <a:t/>
            </a:r>
            <a:br>
              <a:rPr lang="ru-RU" altLang="ru-RU" sz="3800" b="1" smtClean="0">
                <a:solidFill>
                  <a:schemeClr val="bg2"/>
                </a:solidFill>
              </a:rPr>
            </a:br>
            <a:r>
              <a:rPr lang="ru-RU" altLang="ru-RU" sz="3800" b="1" smtClean="0">
                <a:solidFill>
                  <a:schemeClr val="bg2"/>
                </a:solidFill>
              </a:rPr>
              <a:t/>
            </a:r>
            <a:br>
              <a:rPr lang="ru-RU" altLang="ru-RU" sz="3800" b="1" smtClean="0">
                <a:solidFill>
                  <a:schemeClr val="bg2"/>
                </a:solidFill>
              </a:rPr>
            </a:br>
            <a:r>
              <a:rPr lang="ru-RU" altLang="ru-RU" sz="3800" b="1" smtClean="0">
                <a:solidFill>
                  <a:schemeClr val="bg2"/>
                </a:solidFill>
              </a:rPr>
              <a:t/>
            </a:r>
            <a:br>
              <a:rPr lang="ru-RU" altLang="ru-RU" sz="3800" b="1" smtClean="0">
                <a:solidFill>
                  <a:schemeClr val="bg2"/>
                </a:solidFill>
              </a:rPr>
            </a:br>
            <a:r>
              <a:rPr lang="ru-RU" altLang="ru-RU" sz="3800" b="1" smtClean="0">
                <a:solidFill>
                  <a:schemeClr val="bg2"/>
                </a:solidFill>
              </a:rPr>
              <a:t/>
            </a:r>
            <a:br>
              <a:rPr lang="ru-RU" altLang="ru-RU" sz="3800" b="1" smtClean="0">
                <a:solidFill>
                  <a:schemeClr val="bg2"/>
                </a:solidFill>
              </a:rPr>
            </a:br>
            <a:r>
              <a:rPr lang="ru-RU" altLang="ru-RU" sz="3800" b="1" smtClean="0">
                <a:solidFill>
                  <a:schemeClr val="bg2"/>
                </a:solidFill>
              </a:rPr>
              <a:t/>
            </a:r>
            <a:br>
              <a:rPr lang="ru-RU" altLang="ru-RU" sz="3800" b="1" smtClean="0">
                <a:solidFill>
                  <a:schemeClr val="bg2"/>
                </a:solidFill>
              </a:rPr>
            </a:br>
            <a:r>
              <a:rPr lang="ru-RU" altLang="ru-RU" sz="3800" b="1" smtClean="0">
                <a:solidFill>
                  <a:schemeClr val="bg2"/>
                </a:solidFill>
              </a:rPr>
              <a:t/>
            </a:r>
            <a:br>
              <a:rPr lang="ru-RU" altLang="ru-RU" sz="3800" b="1" smtClean="0">
                <a:solidFill>
                  <a:schemeClr val="bg2"/>
                </a:solidFill>
              </a:rPr>
            </a:br>
            <a:r>
              <a:rPr lang="ru-RU" altLang="ru-RU" sz="3800" b="1" smtClean="0">
                <a:solidFill>
                  <a:schemeClr val="bg2"/>
                </a:solidFill>
              </a:rPr>
              <a:t/>
            </a:r>
            <a:br>
              <a:rPr lang="ru-RU" altLang="ru-RU" sz="3800" b="1" smtClean="0">
                <a:solidFill>
                  <a:schemeClr val="bg2"/>
                </a:solidFill>
              </a:rPr>
            </a:br>
            <a:r>
              <a:rPr lang="ru-RU" altLang="ru-RU" sz="3800" b="1" smtClean="0">
                <a:solidFill>
                  <a:schemeClr val="bg2"/>
                </a:solidFill>
              </a:rPr>
              <a:t/>
            </a:r>
            <a:br>
              <a:rPr lang="ru-RU" altLang="ru-RU" sz="3800" b="1" smtClean="0">
                <a:solidFill>
                  <a:schemeClr val="bg2"/>
                </a:solidFill>
              </a:rPr>
            </a:br>
            <a:r>
              <a:rPr lang="ru-RU" altLang="ru-RU" sz="3800" b="1" smtClean="0">
                <a:solidFill>
                  <a:schemeClr val="bg2"/>
                </a:solidFill>
              </a:rPr>
              <a:t/>
            </a:r>
            <a:br>
              <a:rPr lang="ru-RU" altLang="ru-RU" sz="3800" b="1" smtClean="0">
                <a:solidFill>
                  <a:schemeClr val="bg2"/>
                </a:solidFill>
              </a:rPr>
            </a:br>
            <a:r>
              <a:rPr lang="ru-RU" altLang="ru-RU" sz="3800" b="1" smtClean="0">
                <a:solidFill>
                  <a:schemeClr val="bg2"/>
                </a:solidFill>
              </a:rPr>
              <a:t/>
            </a:r>
            <a:br>
              <a:rPr lang="ru-RU" altLang="ru-RU" sz="3800" b="1" smtClean="0">
                <a:solidFill>
                  <a:schemeClr val="bg2"/>
                </a:solidFill>
              </a:rPr>
            </a:br>
            <a:r>
              <a:rPr lang="ru-RU" altLang="ru-RU" sz="3800" b="1" smtClean="0">
                <a:solidFill>
                  <a:schemeClr val="bg2"/>
                </a:solidFill>
              </a:rPr>
              <a:t/>
            </a:r>
            <a:br>
              <a:rPr lang="ru-RU" altLang="ru-RU" sz="3800" b="1" smtClean="0">
                <a:solidFill>
                  <a:schemeClr val="bg2"/>
                </a:solidFill>
              </a:rPr>
            </a:br>
            <a:r>
              <a:rPr lang="ru-RU" altLang="ru-RU" sz="3800" b="1" smtClean="0">
                <a:solidFill>
                  <a:schemeClr val="bg2"/>
                </a:solidFill>
              </a:rPr>
              <a:t/>
            </a:r>
            <a:br>
              <a:rPr lang="ru-RU" altLang="ru-RU" sz="3800" b="1" smtClean="0">
                <a:solidFill>
                  <a:schemeClr val="bg2"/>
                </a:solidFill>
              </a:rPr>
            </a:br>
            <a:r>
              <a:rPr lang="ru-RU" altLang="ru-RU" sz="3800" b="1" smtClean="0">
                <a:solidFill>
                  <a:schemeClr val="bg2"/>
                </a:solidFill>
              </a:rPr>
              <a:t/>
            </a:r>
            <a:br>
              <a:rPr lang="ru-RU" altLang="ru-RU" sz="3800" b="1" smtClean="0">
                <a:solidFill>
                  <a:schemeClr val="bg2"/>
                </a:solidFill>
              </a:rPr>
            </a:br>
            <a:r>
              <a:rPr lang="ru-RU" altLang="ru-RU" sz="3800" b="1" smtClean="0">
                <a:solidFill>
                  <a:schemeClr val="bg2"/>
                </a:solidFill>
              </a:rPr>
              <a:t/>
            </a:r>
            <a:br>
              <a:rPr lang="ru-RU" altLang="ru-RU" sz="3800" b="1" smtClean="0">
                <a:solidFill>
                  <a:schemeClr val="bg2"/>
                </a:solidFill>
              </a:rPr>
            </a:br>
            <a:r>
              <a:rPr lang="ru-RU" altLang="ru-RU" sz="3800" b="1" smtClean="0">
                <a:solidFill>
                  <a:schemeClr val="bg2"/>
                </a:solidFill>
              </a:rPr>
              <a:t/>
            </a:r>
            <a:br>
              <a:rPr lang="ru-RU" altLang="ru-RU" sz="3800" b="1" smtClean="0">
                <a:solidFill>
                  <a:schemeClr val="bg2"/>
                </a:solidFill>
              </a:rPr>
            </a:br>
            <a:r>
              <a:rPr lang="ru-RU" altLang="ru-RU" sz="3800" b="1" smtClean="0">
                <a:solidFill>
                  <a:schemeClr val="bg2"/>
                </a:solidFill>
              </a:rPr>
              <a:t/>
            </a:r>
            <a:br>
              <a:rPr lang="ru-RU" altLang="ru-RU" sz="3800" b="1" smtClean="0">
                <a:solidFill>
                  <a:schemeClr val="bg2"/>
                </a:solidFill>
              </a:rPr>
            </a:br>
            <a:r>
              <a:rPr lang="ru-RU" altLang="ru-RU" sz="3800" b="1" smtClean="0">
                <a:solidFill>
                  <a:schemeClr val="bg2"/>
                </a:solidFill>
              </a:rPr>
              <a:t/>
            </a:r>
            <a:br>
              <a:rPr lang="ru-RU" altLang="ru-RU" sz="3800" b="1" smtClean="0">
                <a:solidFill>
                  <a:schemeClr val="bg2"/>
                </a:solidFill>
              </a:rPr>
            </a:br>
            <a:r>
              <a:rPr lang="ru-RU" altLang="ru-RU" sz="3800" b="1" smtClean="0">
                <a:solidFill>
                  <a:schemeClr val="bg2"/>
                </a:solidFill>
              </a:rPr>
              <a:t/>
            </a:r>
            <a:br>
              <a:rPr lang="ru-RU" altLang="ru-RU" sz="3800" b="1" smtClean="0">
                <a:solidFill>
                  <a:schemeClr val="bg2"/>
                </a:solidFill>
              </a:rPr>
            </a:br>
            <a:r>
              <a:rPr lang="ru-RU" altLang="ru-RU" sz="3800" b="1" smtClean="0">
                <a:solidFill>
                  <a:schemeClr val="bg2"/>
                </a:solidFill>
              </a:rPr>
              <a:t/>
            </a:r>
            <a:br>
              <a:rPr lang="ru-RU" altLang="ru-RU" sz="3800" b="1" smtClean="0">
                <a:solidFill>
                  <a:schemeClr val="bg2"/>
                </a:solidFill>
              </a:rPr>
            </a:br>
            <a:r>
              <a:rPr lang="ru-RU" altLang="ru-RU" sz="4000" b="1" smtClean="0">
                <a:solidFill>
                  <a:schemeClr val="bg2"/>
                </a:solidFill>
              </a:rPr>
              <a:t/>
            </a:r>
            <a:br>
              <a:rPr lang="ru-RU" altLang="ru-RU" sz="4000" b="1" smtClean="0">
                <a:solidFill>
                  <a:schemeClr val="bg2"/>
                </a:solidFill>
              </a:rPr>
            </a:br>
            <a:endParaRPr lang="ru-RU" altLang="ru-RU" sz="4000" b="1" smtClean="0">
              <a:solidFill>
                <a:schemeClr val="bg2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mtClean="0">
                <a:solidFill>
                  <a:schemeClr val="bg1"/>
                </a:solidFill>
              </a:rPr>
              <a:t>1.Особенности управления инновационными</a:t>
            </a:r>
            <a:endParaRPr lang="ru-RU" altLang="ru-RU" smtClean="0"/>
          </a:p>
        </p:txBody>
      </p:sp>
      <p:sp>
        <p:nvSpPr>
          <p:cNvPr id="6148" name="Прямоугольник 2"/>
          <p:cNvSpPr>
            <a:spLocks noChangeArrowheads="1"/>
          </p:cNvSpPr>
          <p:nvPr/>
        </p:nvSpPr>
        <p:spPr bwMode="auto">
          <a:xfrm>
            <a:off x="755650" y="2708275"/>
            <a:ext cx="771525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ru-RU" altLang="ru-RU" sz="2800">
                <a:latin typeface="Arial Rounded MT Bold" pitchFamily="34" charset="0"/>
              </a:rPr>
              <a:t>1.Особенности управления инновационными образовательными организациями. </a:t>
            </a:r>
          </a:p>
          <a:p>
            <a:pPr algn="just" eaLnBrk="1" hangingPunct="1"/>
            <a:r>
              <a:rPr lang="ru-RU" altLang="ru-RU" sz="2800">
                <a:latin typeface="Arial Rounded MT Bold" pitchFamily="34" charset="0"/>
              </a:rPr>
              <a:t>3.Методические рекомендации к  представлению инновационных продуктов.</a:t>
            </a:r>
          </a:p>
          <a:p>
            <a:pPr algn="just" eaLnBrk="1" hangingPunct="1"/>
            <a:r>
              <a:rPr lang="ru-RU" altLang="ru-RU" sz="2800">
                <a:latin typeface="Arial Rounded MT Bold" pitchFamily="34" charset="0"/>
              </a:rPr>
              <a:t>2.Ответы на вопросы слушателей.</a:t>
            </a:r>
          </a:p>
          <a:p>
            <a:pPr algn="just" eaLnBrk="1" hangingPunct="1"/>
            <a:r>
              <a:rPr lang="ru-RU" altLang="ru-RU" sz="2800">
                <a:latin typeface="Arial Rounded MT Bold" pitchFamily="34" charset="0"/>
              </a:rPr>
              <a:t>3. Подведение итогов</a:t>
            </a:r>
            <a:r>
              <a:rPr lang="ru-RU" altLang="ru-RU" sz="2800"/>
              <a:t>.</a:t>
            </a:r>
          </a:p>
        </p:txBody>
      </p: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611188" y="1052513"/>
            <a:ext cx="78819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4000" b="1">
                <a:solidFill>
                  <a:srgbClr val="ED5D23"/>
                </a:solidFill>
              </a:rPr>
              <a:t>Программа</a:t>
            </a:r>
            <a:r>
              <a:rPr lang="ru-RU" altLang="ru-RU" sz="4000" b="1">
                <a:solidFill>
                  <a:schemeClr val="bg2"/>
                </a:solidFill>
              </a:rPr>
              <a:t> </a:t>
            </a:r>
            <a:r>
              <a:rPr lang="ru-RU" altLang="ru-RU" sz="4000" b="1">
                <a:solidFill>
                  <a:srgbClr val="ED5D23"/>
                </a:solidFill>
              </a:rPr>
              <a:t>проведения</a:t>
            </a:r>
            <a:r>
              <a:rPr lang="ru-RU" altLang="ru-RU" sz="4000" b="1">
                <a:solidFill>
                  <a:schemeClr val="bg2"/>
                </a:solidFill>
              </a:rPr>
              <a:t> </a:t>
            </a:r>
            <a:r>
              <a:rPr lang="ru-RU" altLang="ru-RU" sz="4000" b="1">
                <a:solidFill>
                  <a:srgbClr val="ED5D23"/>
                </a:solidFill>
              </a:rPr>
              <a:t>вебинара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2"/>
          <p:cNvSpPr>
            <a:spLocks noGrp="1"/>
          </p:cNvSpPr>
          <p:nvPr>
            <p:ph idx="4294967295"/>
          </p:nvPr>
        </p:nvSpPr>
        <p:spPr>
          <a:xfrm>
            <a:off x="428625" y="357188"/>
            <a:ext cx="8229600" cy="6215062"/>
          </a:xfrm>
        </p:spPr>
        <p:txBody>
          <a:bodyPr/>
          <a:lstStyle/>
          <a:p>
            <a:pPr indent="20638">
              <a:lnSpc>
                <a:spcPct val="80000"/>
              </a:lnSpc>
              <a:buFont typeface="Wingdings" pitchFamily="2" charset="2"/>
              <a:buNone/>
            </a:pPr>
            <a:endParaRPr lang="ru-RU" altLang="ru-RU" sz="1100" b="1" smtClean="0">
              <a:solidFill>
                <a:srgbClr val="FFFF00"/>
              </a:solidFill>
            </a:endParaRPr>
          </a:p>
          <a:p>
            <a:pPr indent="20638"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500" b="1" smtClean="0">
                <a:solidFill>
                  <a:srgbClr val="FFFF00"/>
                </a:solidFill>
              </a:rPr>
              <a:t>       </a:t>
            </a:r>
          </a:p>
          <a:p>
            <a:pPr indent="20638"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500" b="1" smtClean="0">
                <a:solidFill>
                  <a:srgbClr val="FFFF00"/>
                </a:solidFill>
              </a:rPr>
              <a:t>  </a:t>
            </a:r>
          </a:p>
          <a:p>
            <a:pPr indent="20638"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4000" b="1" smtClean="0">
                <a:solidFill>
                  <a:schemeClr val="accent2"/>
                </a:solidFill>
              </a:rPr>
              <a:t>Интегративный критерий инновационного продукта -</a:t>
            </a:r>
            <a:r>
              <a:rPr lang="ru-RU" altLang="ru-RU" sz="4000" smtClean="0">
                <a:solidFill>
                  <a:schemeClr val="accent2"/>
                </a:solidFill>
              </a:rPr>
              <a:t> </a:t>
            </a:r>
            <a:r>
              <a:rPr lang="ru-RU" altLang="ru-RU" sz="4000" b="1" smtClean="0">
                <a:solidFill>
                  <a:srgbClr val="99CC00"/>
                </a:solidFill>
              </a:rPr>
              <a:t>социально - образовательная ценность инновации</a:t>
            </a:r>
            <a:r>
              <a:rPr lang="ru-RU" altLang="ru-RU" sz="4000" i="1" smtClean="0">
                <a:solidFill>
                  <a:srgbClr val="99CC00"/>
                </a:solidFill>
              </a:rPr>
              <a:t>.</a:t>
            </a:r>
            <a:r>
              <a:rPr lang="ru-RU" altLang="ru-RU" sz="4000" smtClean="0"/>
              <a:t> </a:t>
            </a:r>
            <a:endParaRPr lang="ru-RU" altLang="ru-RU" sz="4000" b="1" smtClean="0"/>
          </a:p>
          <a:p>
            <a:pPr indent="20638"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/>
              <a:t> </a:t>
            </a:r>
          </a:p>
          <a:p>
            <a:pPr indent="20638" algn="just">
              <a:lnSpc>
                <a:spcPct val="80000"/>
              </a:lnSpc>
              <a:buFont typeface="Wingdings" pitchFamily="2" charset="2"/>
              <a:buNone/>
            </a:pPr>
            <a:endParaRPr lang="ru-RU" altLang="ru-RU" sz="2000" b="1" smtClean="0"/>
          </a:p>
          <a:p>
            <a:pPr indent="20638" algn="just">
              <a:lnSpc>
                <a:spcPct val="80000"/>
              </a:lnSpc>
              <a:buFont typeface="Wingdings" pitchFamily="2" charset="2"/>
              <a:buNone/>
            </a:pPr>
            <a:endParaRPr lang="ru-RU" altLang="ru-RU" sz="2000" smtClean="0"/>
          </a:p>
          <a:p>
            <a:pPr indent="20638"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smtClean="0"/>
              <a:t>      Именно этот критерий охватывает результативность инновации, достигаемую только по завершении полного жизненного цикла, удерживая при этом и содержательность и предметность инновационного процесса.</a:t>
            </a:r>
          </a:p>
          <a:p>
            <a:pPr indent="20638">
              <a:lnSpc>
                <a:spcPct val="80000"/>
              </a:lnSpc>
            </a:pPr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978775" cy="1143000"/>
          </a:xfrm>
        </p:spPr>
        <p:txBody>
          <a:bodyPr/>
          <a:lstStyle/>
          <a:p>
            <a:pPr algn="ctr"/>
            <a:r>
              <a:rPr lang="ru-RU" altLang="ru-RU" sz="3200" b="1" smtClean="0">
                <a:solidFill>
                  <a:srgbClr val="FF0000"/>
                </a:solidFill>
              </a:rPr>
              <a:t>Индикаторы социально-образовательной ценности инновационного продукта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20638"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i="1" smtClean="0"/>
              <a:t>- </a:t>
            </a:r>
            <a:r>
              <a:rPr lang="ru-RU" altLang="ru-RU" sz="2400" b="1" i="1" smtClean="0">
                <a:solidFill>
                  <a:srgbClr val="ED5D23"/>
                </a:solidFill>
              </a:rPr>
              <a:t>степень</a:t>
            </a:r>
            <a:r>
              <a:rPr lang="ru-RU" altLang="ru-RU" sz="2400" b="1" i="1" smtClean="0"/>
              <a:t> </a:t>
            </a:r>
            <a:r>
              <a:rPr lang="ru-RU" altLang="ru-RU" sz="2400" b="1" i="1" smtClean="0">
                <a:solidFill>
                  <a:srgbClr val="ED5D23"/>
                </a:solidFill>
              </a:rPr>
              <a:t>изменения эффективности</a:t>
            </a:r>
            <a:r>
              <a:rPr lang="ru-RU" altLang="ru-RU" sz="2400" b="1" i="1" smtClean="0"/>
              <a:t> образовательного и педагогического процессов с ориентацией на перспективы общественного развития; </a:t>
            </a:r>
          </a:p>
          <a:p>
            <a:pPr indent="20638" algn="just">
              <a:lnSpc>
                <a:spcPct val="80000"/>
              </a:lnSpc>
              <a:buFont typeface="Wingdings" pitchFamily="2" charset="2"/>
              <a:buNone/>
            </a:pPr>
            <a:endParaRPr lang="ru-RU" altLang="ru-RU" sz="2400" b="1" smtClean="0"/>
          </a:p>
          <a:p>
            <a:pPr indent="20638"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i="1" smtClean="0"/>
              <a:t>-  </a:t>
            </a:r>
            <a:r>
              <a:rPr lang="ru-RU" altLang="ru-RU" sz="2400" b="1" i="1" smtClean="0"/>
              <a:t>профессионально-педагогический и социальный </a:t>
            </a:r>
            <a:r>
              <a:rPr lang="ru-RU" altLang="ru-RU" sz="2400" b="1" i="1" smtClean="0">
                <a:solidFill>
                  <a:srgbClr val="ED5D23"/>
                </a:solidFill>
              </a:rPr>
              <a:t>объём преобразований;</a:t>
            </a:r>
          </a:p>
          <a:p>
            <a:pPr indent="20638">
              <a:lnSpc>
                <a:spcPct val="80000"/>
              </a:lnSpc>
              <a:buFont typeface="Wingdings" pitchFamily="2" charset="2"/>
              <a:buNone/>
            </a:pPr>
            <a:endParaRPr lang="ru-RU" altLang="ru-RU" sz="2400" b="1" smtClean="0">
              <a:solidFill>
                <a:srgbClr val="ED5D23"/>
              </a:solidFill>
            </a:endParaRPr>
          </a:p>
          <a:p>
            <a:pPr indent="20638"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i="1" smtClean="0"/>
              <a:t> - </a:t>
            </a:r>
            <a:r>
              <a:rPr lang="ru-RU" altLang="ru-RU" sz="2400" b="1" i="1" smtClean="0">
                <a:solidFill>
                  <a:srgbClr val="ED5D23"/>
                </a:solidFill>
              </a:rPr>
              <a:t>степень </a:t>
            </a:r>
            <a:r>
              <a:rPr lang="ru-RU" altLang="ru-RU" sz="2400" b="1" i="1" smtClean="0"/>
              <a:t>профессионально — педагогического и социального </a:t>
            </a:r>
            <a:r>
              <a:rPr lang="ru-RU" altLang="ru-RU" sz="2400" b="1" i="1" smtClean="0">
                <a:solidFill>
                  <a:srgbClr val="ED5D23"/>
                </a:solidFill>
              </a:rPr>
              <a:t>воспроизводства </a:t>
            </a:r>
            <a:r>
              <a:rPr lang="ru-RU" altLang="ru-RU" sz="2400" b="1" smtClean="0"/>
              <a:t>(широта круга потребителей и скорость распространения).</a:t>
            </a:r>
            <a:r>
              <a:rPr lang="ru-RU" altLang="ru-RU" sz="2400" smtClean="0"/>
              <a:t>  </a:t>
            </a:r>
          </a:p>
          <a:p>
            <a:pPr indent="20638">
              <a:lnSpc>
                <a:spcPct val="80000"/>
              </a:lnSpc>
              <a:buFont typeface="Wingdings" pitchFamily="2" charset="2"/>
              <a:buNone/>
            </a:pPr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mtClean="0">
                <a:solidFill>
                  <a:srgbClr val="FF0000"/>
                </a:solidFill>
              </a:rPr>
              <a:t>Рекомендуемая литература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41438"/>
            <a:ext cx="7772400" cy="5256212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ru-RU" altLang="ru-RU" sz="1200" smtClean="0"/>
          </a:p>
          <a:p>
            <a:pPr algn="just">
              <a:lnSpc>
                <a:spcPct val="80000"/>
              </a:lnSpc>
            </a:pPr>
            <a:r>
              <a:rPr lang="ru-RU" altLang="ru-RU" sz="1800" b="1" smtClean="0"/>
              <a:t>Инновационный менеджмент: учебное пособие / Под ред. д.э.н., проф. Л.Н.Оголевой – М., 2001. – 238 с.</a:t>
            </a:r>
          </a:p>
          <a:p>
            <a:pPr algn="just">
              <a:lnSpc>
                <a:spcPct val="80000"/>
              </a:lnSpc>
            </a:pPr>
            <a:endParaRPr lang="ru-RU" altLang="ru-RU" sz="1800" b="1" smtClean="0"/>
          </a:p>
          <a:p>
            <a:pPr algn="just">
              <a:lnSpc>
                <a:spcPct val="80000"/>
              </a:lnSpc>
            </a:pPr>
            <a:r>
              <a:rPr lang="ru-RU" altLang="ru-RU" sz="1800" b="1" smtClean="0"/>
              <a:t>Новикова Т.Г. Проектирование эксперимента в образовательных системах. Научно-методическое пособие. – М.: АПКиПРО, 2002. – 112 с.</a:t>
            </a:r>
          </a:p>
          <a:p>
            <a:pPr algn="just">
              <a:lnSpc>
                <a:spcPct val="80000"/>
              </a:lnSpc>
            </a:pPr>
            <a:endParaRPr lang="ru-RU" altLang="ru-RU" sz="1800" b="1" smtClean="0"/>
          </a:p>
          <a:p>
            <a:pPr algn="just">
              <a:lnSpc>
                <a:spcPct val="80000"/>
              </a:lnSpc>
            </a:pPr>
            <a:r>
              <a:rPr lang="ru-RU" altLang="ru-RU" sz="1800" b="1" smtClean="0"/>
              <a:t>Морозов Ю.П. Инновационный менеджмент: Учебник для вузов.- М.,2000. – 446 с Реморенко И.М. Разное управление для разного образования. СПб.: Агентство образовательного сотрудничества, 2005.- 367 с.</a:t>
            </a:r>
          </a:p>
          <a:p>
            <a:pPr algn="just">
              <a:lnSpc>
                <a:spcPct val="80000"/>
              </a:lnSpc>
            </a:pPr>
            <a:endParaRPr lang="ru-RU" altLang="ru-RU" sz="1800" b="1" smtClean="0"/>
          </a:p>
          <a:p>
            <a:pPr algn="just">
              <a:lnSpc>
                <a:spcPct val="80000"/>
              </a:lnSpc>
            </a:pPr>
            <a:r>
              <a:rPr lang="ru-RU" altLang="ru-RU" sz="1800" b="1" smtClean="0"/>
              <a:t>Экспертиза в системе экспериментального и инновационного образования (по материалам проектов «Развитие контрольно-оценочной самостоятельности учащихся начальной и основной школы» и «Влияние рейтинговой системы оценки на активизацию учебного процесса») / Авт. – сост. Л.Н. Алексеева, Г.П.Буданова, Л.Н.Буйлова. – М.: АПКиПРО, 2004. – 68 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50" y="1285875"/>
            <a:ext cx="8640763" cy="4071938"/>
          </a:xfrm>
        </p:spPr>
        <p:txBody>
          <a:bodyPr/>
          <a:lstStyle/>
          <a:p>
            <a:r>
              <a:rPr lang="ru-RU" altLang="ru-RU" sz="4600" smtClean="0"/>
              <a:t/>
            </a:r>
            <a:br>
              <a:rPr lang="ru-RU" altLang="ru-RU" sz="4600" smtClean="0"/>
            </a:br>
            <a:endParaRPr lang="ru-RU" altLang="ru-RU" sz="4600" smtClean="0"/>
          </a:p>
        </p:txBody>
      </p:sp>
      <p:sp>
        <p:nvSpPr>
          <p:cNvPr id="27651" name="Прямоугольник 2"/>
          <p:cNvSpPr>
            <a:spLocks noChangeArrowheads="1"/>
          </p:cNvSpPr>
          <p:nvPr/>
        </p:nvSpPr>
        <p:spPr bwMode="auto">
          <a:xfrm>
            <a:off x="857250" y="2286000"/>
            <a:ext cx="757237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3600" b="1">
                <a:solidFill>
                  <a:schemeClr val="accent2"/>
                </a:solidFill>
                <a:latin typeface="Calibri" pitchFamily="34" charset="0"/>
              </a:rPr>
              <a:t>Общие замечания и недостатки работ, представленных на Форум «Инновационный поиск -2014»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Содержимое 2"/>
          <p:cNvSpPr>
            <a:spLocks noGrp="1"/>
          </p:cNvSpPr>
          <p:nvPr>
            <p:ph idx="4294967295"/>
          </p:nvPr>
        </p:nvSpPr>
        <p:spPr>
          <a:xfrm>
            <a:off x="611188" y="404813"/>
            <a:ext cx="8064500" cy="6119812"/>
          </a:xfrm>
        </p:spPr>
        <p:txBody>
          <a:bodyPr/>
          <a:lstStyle/>
          <a:p>
            <a:pPr marL="273050" lvl="1" indent="0" algn="just">
              <a:lnSpc>
                <a:spcPct val="80000"/>
              </a:lnSpc>
            </a:pPr>
            <a:r>
              <a:rPr lang="ru-RU" altLang="ru-RU" sz="2000" b="1" smtClean="0"/>
              <a:t>Название инновационного проекта не во всем совпадает с представленным содержанием;</a:t>
            </a:r>
          </a:p>
          <a:p>
            <a:pPr marL="273050" lvl="1" indent="0" algn="just">
              <a:lnSpc>
                <a:spcPct val="80000"/>
              </a:lnSpc>
            </a:pPr>
            <a:endParaRPr lang="ru-RU" altLang="ru-RU" sz="2000" b="1" smtClean="0"/>
          </a:p>
          <a:p>
            <a:pPr marL="0" indent="93663" algn="just">
              <a:lnSpc>
                <a:spcPct val="80000"/>
              </a:lnSpc>
            </a:pPr>
            <a:r>
              <a:rPr lang="ru-RU" altLang="ru-RU" sz="2000" b="1" smtClean="0"/>
              <a:t>практически отсутствует информация об авторе или авторах проекта и их уровне владения теорией инновационной деятельности и предыдущем участии в инновационных проектах; </a:t>
            </a:r>
          </a:p>
          <a:p>
            <a:pPr marL="0" indent="93663" algn="just">
              <a:lnSpc>
                <a:spcPct val="80000"/>
              </a:lnSpc>
            </a:pPr>
            <a:endParaRPr lang="ru-RU" altLang="ru-RU" sz="2000" b="1" smtClean="0"/>
          </a:p>
          <a:p>
            <a:pPr marL="0" indent="93663" algn="just">
              <a:lnSpc>
                <a:spcPct val="80000"/>
              </a:lnSpc>
            </a:pPr>
            <a:r>
              <a:rPr lang="ru-RU" altLang="ru-RU" sz="2000" b="1" smtClean="0"/>
              <a:t>отсутствует или нарушена логика изложения материала, часто описывается работа ОО, а не сама инновация; </a:t>
            </a:r>
          </a:p>
          <a:p>
            <a:pPr marL="0" indent="93663" algn="just">
              <a:lnSpc>
                <a:spcPct val="80000"/>
              </a:lnSpc>
            </a:pPr>
            <a:endParaRPr lang="ru-RU" altLang="ru-RU" sz="2000" b="1" smtClean="0"/>
          </a:p>
          <a:p>
            <a:pPr marL="0" indent="93663" algn="just">
              <a:lnSpc>
                <a:spcPct val="80000"/>
              </a:lnSpc>
            </a:pPr>
            <a:r>
              <a:rPr lang="ru-RU" altLang="ru-RU" sz="2000" b="1" smtClean="0"/>
              <a:t>присутствуют громоздкие описания актуальности темы, не во всех работах указаны цели разработки инновационной идеи и не изложена сама инновационная деятельность,  процесс получения инновационного продукта; </a:t>
            </a:r>
          </a:p>
          <a:p>
            <a:pPr marL="0" indent="93663" algn="just">
              <a:lnSpc>
                <a:spcPct val="80000"/>
              </a:lnSpc>
            </a:pPr>
            <a:endParaRPr lang="ru-RU" altLang="ru-RU" sz="2000" b="1" smtClean="0"/>
          </a:p>
          <a:p>
            <a:pPr marL="0" indent="93663" algn="just">
              <a:lnSpc>
                <a:spcPct val="80000"/>
              </a:lnSpc>
            </a:pPr>
            <a:r>
              <a:rPr lang="ru-RU" altLang="ru-RU" sz="2000" b="1" smtClean="0"/>
              <a:t>не прописывается логическая цепочка получения инновационного продукта от идеи до результата; </a:t>
            </a:r>
          </a:p>
          <a:p>
            <a:pPr marL="0" indent="93663" algn="just">
              <a:lnSpc>
                <a:spcPct val="80000"/>
              </a:lnSpc>
            </a:pPr>
            <a:endParaRPr lang="ru-RU" altLang="ru-RU" sz="2000" b="1" smtClean="0"/>
          </a:p>
          <a:p>
            <a:pPr marL="0" indent="93663" algn="just">
              <a:lnSpc>
                <a:spcPct val="80000"/>
              </a:lnSpc>
            </a:pPr>
            <a:r>
              <a:rPr lang="ru-RU" altLang="ru-RU" sz="2000" b="1" smtClean="0"/>
              <a:t>отсутствуют предложения по практическому применению полученного результата и возможности его широкого распространения (трансляции) в образовательном пространстве края.</a:t>
            </a:r>
            <a:r>
              <a:rPr lang="ru-RU" altLang="ru-RU" sz="2200" b="1" smtClean="0"/>
              <a:t> </a:t>
            </a:r>
          </a:p>
          <a:p>
            <a:pPr marL="0" indent="93663">
              <a:lnSpc>
                <a:spcPct val="80000"/>
              </a:lnSpc>
            </a:pPr>
            <a:endParaRPr lang="ru-RU" altLang="ru-RU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404813"/>
            <a:ext cx="9144000" cy="1714500"/>
          </a:xfrm>
        </p:spPr>
        <p:txBody>
          <a:bodyPr/>
          <a:lstStyle/>
          <a:p>
            <a:r>
              <a:rPr lang="ru-RU" altLang="ru-RU" sz="3800" smtClean="0">
                <a:solidFill>
                  <a:srgbClr val="FFFF00"/>
                </a:solidFill>
              </a:rPr>
              <a:t> </a:t>
            </a:r>
            <a:r>
              <a:rPr lang="ru-RU" altLang="ru-RU" sz="2900" b="1" smtClean="0">
                <a:solidFill>
                  <a:srgbClr val="A50021"/>
                </a:solidFill>
              </a:rPr>
              <a:t>Изменения и дополнения, </a:t>
            </a:r>
            <a:br>
              <a:rPr lang="ru-RU" altLang="ru-RU" sz="2900" b="1" smtClean="0">
                <a:solidFill>
                  <a:srgbClr val="A50021"/>
                </a:solidFill>
              </a:rPr>
            </a:br>
            <a:r>
              <a:rPr lang="ru-RU" altLang="ru-RU" sz="2900" b="1" smtClean="0">
                <a:solidFill>
                  <a:srgbClr val="A50021"/>
                </a:solidFill>
              </a:rPr>
              <a:t>внесенные в проект конкурса «Инновационный поиск -2015</a:t>
            </a:r>
          </a:p>
        </p:txBody>
      </p:sp>
      <p:sp>
        <p:nvSpPr>
          <p:cNvPr id="29699" name="Содержимое 2"/>
          <p:cNvSpPr>
            <a:spLocks noGrp="1"/>
          </p:cNvSpPr>
          <p:nvPr>
            <p:ph idx="4294967295"/>
          </p:nvPr>
        </p:nvSpPr>
        <p:spPr>
          <a:xfrm>
            <a:off x="539750" y="2636838"/>
            <a:ext cx="8064500" cy="3311525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altLang="ru-RU" smtClean="0"/>
              <a:t>1. </a:t>
            </a:r>
            <a:r>
              <a:rPr lang="ru-RU" altLang="ru-RU" sz="2400" smtClean="0"/>
              <a:t>В  конкурсе принимают участие государственные (муниципальные) и частные образовательные организации, подведомственные министерству образования и науки Краснодарского края и органам местного самоуправления, осуществляющим управление в сфере образования. Индивидуальное участие к конкурсе  не допускаются</a:t>
            </a:r>
            <a:r>
              <a:rPr lang="ru-RU" altLang="ru-RU" smtClean="0"/>
              <a:t>.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Содержимое 2"/>
          <p:cNvSpPr>
            <a:spLocks noGrp="1"/>
          </p:cNvSpPr>
          <p:nvPr>
            <p:ph idx="4294967295"/>
          </p:nvPr>
        </p:nvSpPr>
        <p:spPr>
          <a:xfrm>
            <a:off x="827088" y="620713"/>
            <a:ext cx="7959725" cy="5721350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mtClean="0"/>
              <a:t>2. Представленный инновационный продукт должен быть частично или полностью  апробирован на уровне муниципалитета.</a:t>
            </a:r>
          </a:p>
          <a:p>
            <a:pPr marL="0" indent="0" algn="just">
              <a:spcBef>
                <a:spcPct val="0"/>
              </a:spcBef>
              <a:buFont typeface="Wingdings" pitchFamily="2" charset="2"/>
              <a:buNone/>
            </a:pPr>
            <a:endParaRPr lang="ru-RU" altLang="ru-RU" smtClean="0"/>
          </a:p>
          <a:p>
            <a:pPr marL="0" indent="0" algn="just">
              <a:spcBef>
                <a:spcPct val="0"/>
              </a:spcBef>
              <a:buFont typeface="Wingdings" pitchFamily="2" charset="2"/>
              <a:buNone/>
            </a:pPr>
            <a:endParaRPr lang="ru-RU" altLang="ru-RU" smtClean="0"/>
          </a:p>
          <a:p>
            <a:pPr marL="0" indent="0" algn="just"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mtClean="0"/>
              <a:t>3. На Форум может быть представлен один из </a:t>
            </a:r>
            <a:r>
              <a:rPr lang="ru-RU" altLang="ru-RU" i="1" smtClean="0"/>
              <a:t>видов</a:t>
            </a:r>
            <a:r>
              <a:rPr lang="ru-RU" altLang="ru-RU" smtClean="0"/>
              <a:t> инновационного продукта:</a:t>
            </a:r>
          </a:p>
          <a:p>
            <a:pPr marL="0" indent="0" algn="just">
              <a:spcBef>
                <a:spcPct val="0"/>
              </a:spcBef>
            </a:pPr>
            <a:r>
              <a:rPr lang="ru-RU" altLang="ru-RU" b="1" smtClean="0"/>
              <a:t>инновационный проект;</a:t>
            </a:r>
          </a:p>
          <a:p>
            <a:pPr marL="0" indent="0" algn="just">
              <a:spcBef>
                <a:spcPct val="0"/>
              </a:spcBef>
            </a:pPr>
            <a:r>
              <a:rPr lang="ru-RU" altLang="ru-RU" b="1" smtClean="0"/>
              <a:t>инновационная программа;</a:t>
            </a:r>
          </a:p>
          <a:p>
            <a:pPr marL="0" indent="0" algn="just">
              <a:spcBef>
                <a:spcPct val="0"/>
              </a:spcBef>
            </a:pPr>
            <a:r>
              <a:rPr lang="ru-RU" altLang="ru-RU" b="1" smtClean="0"/>
              <a:t>инновационный учебно-методический комплекс</a:t>
            </a:r>
            <a:r>
              <a:rPr lang="ru-RU" altLang="ru-RU" smtClean="0">
                <a:solidFill>
                  <a:srgbClr val="FFFF00"/>
                </a:solidFill>
              </a:rPr>
              <a:t>;</a:t>
            </a:r>
          </a:p>
          <a:p>
            <a:pPr marL="0" indent="0" algn="just">
              <a:spcBef>
                <a:spcPct val="0"/>
              </a:spcBef>
              <a:buFont typeface="Wingdings" pitchFamily="2" charset="2"/>
              <a:buNone/>
            </a:pPr>
            <a:endParaRPr lang="ru-RU" altLang="ru-RU" smtClean="0">
              <a:solidFill>
                <a:schemeClr val="bg1"/>
              </a:solidFill>
            </a:endParaRPr>
          </a:p>
          <a:p>
            <a:pPr marL="0" indent="0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Содержимое 2"/>
          <p:cNvSpPr>
            <a:spLocks noGrp="1"/>
          </p:cNvSpPr>
          <p:nvPr>
            <p:ph idx="4294967295"/>
          </p:nvPr>
        </p:nvSpPr>
        <p:spPr>
          <a:xfrm>
            <a:off x="323850" y="260350"/>
            <a:ext cx="8353425" cy="62865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mtClean="0"/>
              <a:t>4.  Все участники Форума </a:t>
            </a:r>
            <a:r>
              <a:rPr lang="ru-RU" altLang="ru-RU" b="1" smtClean="0"/>
              <a:t>распределяются по группам на основе принадлежности учебного заведения к одной из подсистем:</a:t>
            </a:r>
          </a:p>
          <a:p>
            <a:pPr>
              <a:lnSpc>
                <a:spcPct val="90000"/>
              </a:lnSpc>
            </a:pPr>
            <a:r>
              <a:rPr lang="ru-RU" altLang="ru-RU" smtClean="0"/>
              <a:t>дошкольные образовательные организации (ДОО);</a:t>
            </a:r>
          </a:p>
          <a:p>
            <a:pPr>
              <a:lnSpc>
                <a:spcPct val="90000"/>
              </a:lnSpc>
            </a:pPr>
            <a:r>
              <a:rPr lang="ru-RU" altLang="ru-RU" smtClean="0"/>
              <a:t>общеобразовательные организации (ОО);</a:t>
            </a:r>
          </a:p>
          <a:p>
            <a:pPr>
              <a:lnSpc>
                <a:spcPct val="90000"/>
              </a:lnSpc>
            </a:pPr>
            <a:r>
              <a:rPr lang="ru-RU" altLang="ru-RU" smtClean="0"/>
              <a:t>коррекционные образовательные организации (КОО);</a:t>
            </a:r>
          </a:p>
          <a:p>
            <a:pPr>
              <a:lnSpc>
                <a:spcPct val="90000"/>
              </a:lnSpc>
            </a:pPr>
            <a:r>
              <a:rPr lang="ru-RU" altLang="ru-RU" smtClean="0"/>
              <a:t>образовательные организации дополнительного образования детей (ООДОД);</a:t>
            </a:r>
          </a:p>
          <a:p>
            <a:pPr>
              <a:lnSpc>
                <a:spcPct val="90000"/>
              </a:lnSpc>
            </a:pPr>
            <a:r>
              <a:rPr lang="ru-RU" altLang="ru-RU" smtClean="0"/>
              <a:t>образовательная организация среднего профессионального образования (ООСПО).</a:t>
            </a:r>
          </a:p>
          <a:p>
            <a:pPr>
              <a:lnSpc>
                <a:spcPct val="90000"/>
              </a:lnSpc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Содержимое 2"/>
          <p:cNvSpPr>
            <a:spLocks noGrp="1"/>
          </p:cNvSpPr>
          <p:nvPr>
            <p:ph idx="4294967295"/>
          </p:nvPr>
        </p:nvSpPr>
        <p:spPr>
          <a:xfrm>
            <a:off x="468313" y="665163"/>
            <a:ext cx="8497887" cy="6192837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altLang="ru-RU" smtClean="0"/>
              <a:t>5.</a:t>
            </a:r>
            <a:r>
              <a:rPr lang="ru-RU" altLang="ru-RU" smtClean="0">
                <a:solidFill>
                  <a:srgbClr val="FFFF00"/>
                </a:solidFill>
              </a:rPr>
              <a:t> </a:t>
            </a:r>
            <a:r>
              <a:rPr lang="ru-RU" altLang="ru-RU" b="1" smtClean="0"/>
              <a:t>Номинации,</a:t>
            </a:r>
            <a:r>
              <a:rPr lang="ru-RU" altLang="ru-RU" smtClean="0"/>
              <a:t> по которым  предоставляются материалы, определяются на основе принадлежности учебного заведения к одной из подсистем.</a:t>
            </a:r>
          </a:p>
          <a:p>
            <a:pPr algn="just">
              <a:buFont typeface="Wingdings" pitchFamily="2" charset="2"/>
              <a:buNone/>
            </a:pPr>
            <a:r>
              <a:rPr lang="ru-RU" altLang="ru-RU" smtClean="0"/>
              <a:t>6. Все этапы конкурса для каждой подсистемы проводятся в </a:t>
            </a:r>
            <a:r>
              <a:rPr lang="ru-RU" altLang="ru-RU" b="1" smtClean="0"/>
              <a:t>отдельные сроки.</a:t>
            </a:r>
          </a:p>
          <a:p>
            <a:pPr algn="just">
              <a:buFont typeface="Wingdings" pitchFamily="2" charset="2"/>
              <a:buNone/>
            </a:pPr>
            <a:r>
              <a:rPr lang="ru-RU" altLang="ru-RU" smtClean="0"/>
              <a:t>7. Претендовать на получение статуса Краевой инновационной площадки могут лишь организации, </a:t>
            </a:r>
            <a:r>
              <a:rPr lang="ru-RU" altLang="ru-RU" b="1" smtClean="0"/>
              <a:t>занявших 1 и 2 места в номинациях и подсистемах и получившие не менее 80% от наибольшего балла.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Содержимое 2"/>
          <p:cNvSpPr>
            <a:spLocks noGrp="1"/>
          </p:cNvSpPr>
          <p:nvPr>
            <p:ph idx="4294967295"/>
          </p:nvPr>
        </p:nvSpPr>
        <p:spPr>
          <a:xfrm>
            <a:off x="539750" y="836613"/>
            <a:ext cx="7920038" cy="6858000"/>
          </a:xfrm>
        </p:spPr>
        <p:txBody>
          <a:bodyPr/>
          <a:lstStyle/>
          <a:p>
            <a:pPr algn="just"/>
            <a:r>
              <a:rPr lang="ru-RU" altLang="ru-RU" smtClean="0"/>
              <a:t>На первом этапе конкурса (заочном) работы проходят техническую экспертизу, оценивается качество заполнения заявки и паспорта инновационного продукта.</a:t>
            </a:r>
          </a:p>
          <a:p>
            <a:pPr algn="just"/>
            <a:r>
              <a:rPr lang="ru-RU" altLang="ru-RU" smtClean="0"/>
              <a:t>На втором этапе конкурса (заочном) оценивается качество инновационного продукта по представленным материалам.</a:t>
            </a:r>
          </a:p>
          <a:p>
            <a:pPr algn="just"/>
            <a:r>
              <a:rPr lang="ru-RU" altLang="ru-RU" smtClean="0"/>
              <a:t>На третьем этапе конкурса (очном) инновационный продукт презентуется авторами.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Инновация-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    Конечный результат творческого труда, получившего реализацию в виде новой или усовершенствованной продукции (или технологического процесса), направленного на совершенствование существующей практики либо на порождение принципиально новой практики.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63" y="214313"/>
            <a:ext cx="8229600" cy="1143000"/>
          </a:xfrm>
        </p:spPr>
        <p:txBody>
          <a:bodyPr/>
          <a:lstStyle/>
          <a:p>
            <a:r>
              <a:rPr lang="ru-RU" altLang="ru-RU" sz="2500" b="1" smtClean="0"/>
              <a:t/>
            </a:r>
            <a:br>
              <a:rPr lang="ru-RU" altLang="ru-RU" sz="2500" b="1" smtClean="0"/>
            </a:br>
            <a:r>
              <a:rPr lang="ru-RU" altLang="ru-RU" sz="2500" b="1" smtClean="0"/>
              <a:t/>
            </a:r>
            <a:br>
              <a:rPr lang="ru-RU" altLang="ru-RU" sz="2500" b="1" smtClean="0"/>
            </a:br>
            <a:r>
              <a:rPr lang="ru-RU" altLang="ru-RU" sz="2500" b="1" smtClean="0">
                <a:solidFill>
                  <a:schemeClr val="accent2"/>
                </a:solidFill>
              </a:rPr>
              <a:t>ПРЕДСТАВЛЕНИЕ ИННОВАЦИОННОГО ПРОЕКТА</a:t>
            </a:r>
            <a:r>
              <a:rPr lang="ru-RU" altLang="ru-RU" sz="2500" smtClean="0">
                <a:solidFill>
                  <a:srgbClr val="FFFF00"/>
                </a:solidFill>
              </a:rPr>
              <a:t/>
            </a:r>
            <a:br>
              <a:rPr lang="ru-RU" altLang="ru-RU" sz="2500" smtClean="0">
                <a:solidFill>
                  <a:srgbClr val="FFFF00"/>
                </a:solidFill>
              </a:rPr>
            </a:br>
            <a:r>
              <a:rPr lang="ru-RU" altLang="ru-RU" sz="3800" smtClean="0"/>
              <a:t/>
            </a:r>
            <a:br>
              <a:rPr lang="ru-RU" altLang="ru-RU" sz="3800" smtClean="0"/>
            </a:br>
            <a:endParaRPr lang="ru-RU" altLang="ru-RU" sz="3800" smtClean="0"/>
          </a:p>
        </p:txBody>
      </p:sp>
      <p:sp>
        <p:nvSpPr>
          <p:cNvPr id="34819" name="Содержимое 2"/>
          <p:cNvSpPr>
            <a:spLocks noGrp="1"/>
          </p:cNvSpPr>
          <p:nvPr>
            <p:ph idx="4294967295"/>
          </p:nvPr>
        </p:nvSpPr>
        <p:spPr>
          <a:xfrm>
            <a:off x="539750" y="1773238"/>
            <a:ext cx="8229600" cy="4811712"/>
          </a:xfrm>
        </p:spPr>
        <p:txBody>
          <a:bodyPr/>
          <a:lstStyle/>
          <a:p>
            <a:pPr marL="0" indent="530225" algn="just">
              <a:lnSpc>
                <a:spcPct val="90000"/>
              </a:lnSpc>
              <a:buFont typeface="Wingdings" pitchFamily="2" charset="2"/>
              <a:buNone/>
            </a:pPr>
            <a:endParaRPr lang="ru-RU" altLang="ru-RU" sz="2300" smtClean="0"/>
          </a:p>
          <a:p>
            <a:pPr marL="0" indent="530225"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300" i="1" smtClean="0"/>
              <a:t>Социально-педагогическое проектирование</a:t>
            </a:r>
            <a:r>
              <a:rPr lang="ru-RU" altLang="ru-RU" sz="2300" smtClean="0"/>
              <a:t> – это определённым образом организованная поисковая, исследовательская деятельность, которая предполагает не только достижение результата, оформленного в виде практического выхода, но и организацию процесса достижения этого результата.</a:t>
            </a:r>
          </a:p>
          <a:p>
            <a:pPr marL="0" indent="530225"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300" i="1" smtClean="0"/>
              <a:t>Проект</a:t>
            </a:r>
            <a:r>
              <a:rPr lang="ru-RU" altLang="ru-RU" sz="2300" smtClean="0"/>
              <a:t> – ограниченное во времени, целенаправленное  изменение образовательной среды с установленными требованиями к качеству результатов, возможными рамками расходов, ресурсов и специфической организацией.</a:t>
            </a:r>
          </a:p>
          <a:p>
            <a:pPr marL="0" indent="530225">
              <a:lnSpc>
                <a:spcPct val="90000"/>
              </a:lnSpc>
              <a:buFont typeface="Wingdings" pitchFamily="2" charset="2"/>
              <a:buNone/>
            </a:pPr>
            <a:endParaRPr lang="ru-RU" altLang="ru-RU" sz="2300" smtClean="0"/>
          </a:p>
          <a:p>
            <a:pPr marL="0" indent="530225">
              <a:lnSpc>
                <a:spcPct val="90000"/>
              </a:lnSpc>
              <a:buFont typeface="Wingdings" pitchFamily="2" charset="2"/>
              <a:buNone/>
            </a:pPr>
            <a:endParaRPr lang="ru-RU" altLang="ru-RU" sz="23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Содержимое 2"/>
          <p:cNvSpPr>
            <a:spLocks noGrp="1"/>
          </p:cNvSpPr>
          <p:nvPr>
            <p:ph idx="4294967295"/>
          </p:nvPr>
        </p:nvSpPr>
        <p:spPr>
          <a:xfrm>
            <a:off x="285750" y="571500"/>
            <a:ext cx="8572500" cy="6000750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 b="1" smtClean="0">
                <a:solidFill>
                  <a:srgbClr val="A50021"/>
                </a:solidFill>
              </a:rPr>
              <a:t>1. Тема.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 b="1" smtClean="0">
                <a:solidFill>
                  <a:srgbClr val="A50021"/>
                </a:solidFill>
              </a:rPr>
              <a:t>2. Обоснование проекта.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 b="1" smtClean="0"/>
              <a:t>2.1 Актуальность.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 b="1" smtClean="0"/>
              <a:t>2.2 Нормативно-правовое обеспечение инновационного продукта.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 b="1" smtClean="0"/>
              <a:t>2.3 Обоснование его значимости для развития образовательной организации (противоречие; проблема, доказанная диагностическими исследованиями; </a:t>
            </a:r>
            <a:r>
              <a:rPr lang="en-US" altLang="ru-RU" sz="2100" b="1" smtClean="0"/>
              <a:t>SWOT</a:t>
            </a:r>
            <a:r>
              <a:rPr lang="ru-RU" altLang="ru-RU" sz="2100" b="1" smtClean="0"/>
              <a:t>-анализ; тема)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 b="1" smtClean="0"/>
              <a:t>2.4Обоснование значимости проекта для развития системы образования Краснодарского края.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 b="1" smtClean="0"/>
              <a:t>3. Цель. 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 b="1" smtClean="0"/>
              <a:t>4. Объект исследования (воздействия).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 b="1" smtClean="0"/>
              <a:t>5.  Предмет исследования (воздействия)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 b="1" smtClean="0"/>
              <a:t>6.   Гипотеза.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 b="1" smtClean="0"/>
              <a:t>7.  Задачи.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 b="1" smtClean="0"/>
              <a:t>8. Методологическая основа проекта (научно-педагогические принципы, подходы, научные школы, концепции, положенные в основу проекта).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ru-RU" altLang="ru-RU" sz="1600" smtClean="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ru-RU" altLang="ru-RU" sz="1600" smtClean="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ru-RU" altLang="ru-RU" sz="1600" smtClea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ru-RU" altLang="ru-RU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Содержимое 2"/>
          <p:cNvSpPr>
            <a:spLocks noGrp="1"/>
          </p:cNvSpPr>
          <p:nvPr>
            <p:ph idx="4294967295"/>
          </p:nvPr>
        </p:nvSpPr>
        <p:spPr>
          <a:xfrm>
            <a:off x="468313" y="1268413"/>
            <a:ext cx="8229600" cy="6000750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>
                <a:solidFill>
                  <a:srgbClr val="A50021"/>
                </a:solidFill>
              </a:rPr>
              <a:t>9. Основная идея (идеи) предлагаемого инновационного продукта.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>
                <a:solidFill>
                  <a:srgbClr val="A50021"/>
                </a:solidFill>
              </a:rPr>
              <a:t>10. Механизм реализации проекта.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>
                <a:solidFill>
                  <a:srgbClr val="A50021"/>
                </a:solidFill>
              </a:rPr>
              <a:t>11. Партнёры (сетевое взаимодействие, социальные партнёры).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>
                <a:solidFill>
                  <a:srgbClr val="A50021"/>
                </a:solidFill>
              </a:rPr>
              <a:t>12. Объем выполненного по проекту.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>
                <a:solidFill>
                  <a:srgbClr val="A50021"/>
                </a:solidFill>
              </a:rPr>
              <a:t>13. Целевые критерии и показатели (индикаторы) проекта.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>
                <a:solidFill>
                  <a:srgbClr val="A50021"/>
                </a:solidFill>
              </a:rPr>
              <a:t>14. Используемые диагностические методы и методики, позволяющие оценить эффективность  проекта.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>
                <a:solidFill>
                  <a:srgbClr val="A50021"/>
                </a:solidFill>
              </a:rPr>
              <a:t>15.Полученные результаты, доказанные диагностическими исследованиями.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>
                <a:solidFill>
                  <a:srgbClr val="A50021"/>
                </a:solidFill>
              </a:rPr>
              <a:t>16. Перспективы развития инновации (проекта).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>
                <a:solidFill>
                  <a:srgbClr val="A50021"/>
                </a:solidFill>
              </a:rPr>
              <a:t>17. Новизна (инновационность).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>
                <a:solidFill>
                  <a:srgbClr val="A50021"/>
                </a:solidFill>
              </a:rPr>
              <a:t>18. Практическая значимость.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>
                <a:solidFill>
                  <a:srgbClr val="A50021"/>
                </a:solidFill>
              </a:rPr>
              <a:t>19. Дальнейшие риски.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smtClean="0">
                <a:solidFill>
                  <a:schemeClr val="bg1"/>
                </a:solidFill>
              </a:rPr>
              <a:t> </a:t>
            </a:r>
          </a:p>
          <a:p>
            <a:pPr algn="just">
              <a:lnSpc>
                <a:spcPct val="80000"/>
              </a:lnSpc>
            </a:pPr>
            <a:endParaRPr lang="ru-RU" altLang="ru-RU" sz="1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354013"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300" smtClean="0">
                <a:solidFill>
                  <a:srgbClr val="A50021"/>
                </a:solidFill>
              </a:rPr>
              <a:t> SWOT-анализ </a:t>
            </a:r>
            <a:r>
              <a:rPr lang="ru-RU" altLang="ru-RU" sz="2300" smtClean="0"/>
              <a:t>— метод стратегического планирования, используемый для оценки факторов и явлений, влияющих на проект. Все факторы делятся на четыре категории:</a:t>
            </a:r>
          </a:p>
          <a:p>
            <a:pPr marL="0" indent="354013" algn="just">
              <a:lnSpc>
                <a:spcPct val="80000"/>
              </a:lnSpc>
              <a:buFont typeface="Wingdings" pitchFamily="2" charset="2"/>
              <a:buNone/>
            </a:pPr>
            <a:endParaRPr lang="ru-RU" altLang="ru-RU" sz="2300" smtClean="0"/>
          </a:p>
          <a:p>
            <a:pPr marL="0" indent="354013"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300" smtClean="0"/>
              <a:t>2 категории SWOT анализа описывают организацию изнутри- strengths (сильные стороны организации), weaknesses (слабые стороны организации);</a:t>
            </a:r>
          </a:p>
          <a:p>
            <a:pPr marL="0" indent="354013"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300" smtClean="0"/>
              <a:t>2 другие категории SWOT-анализа описывают внешнюю среду для организации — opportunities (возможности для организации) и threats (угрозы для организации).</a:t>
            </a:r>
          </a:p>
          <a:p>
            <a:pPr marL="0" indent="354013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300" smtClean="0">
                <a:solidFill>
                  <a:srgbClr val="A50021"/>
                </a:solidFill>
              </a:rPr>
              <a:t> </a:t>
            </a:r>
          </a:p>
          <a:p>
            <a:pPr marL="0" indent="354013">
              <a:lnSpc>
                <a:spcPct val="80000"/>
              </a:lnSpc>
            </a:pPr>
            <a:endParaRPr lang="ru-RU" altLang="ru-RU" sz="2300" smtClean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altLang="ru-RU" smtClean="0">
                <a:solidFill>
                  <a:schemeClr val="tx1"/>
                </a:solidFill>
              </a:rPr>
              <a:t>Пример</a:t>
            </a:r>
            <a:r>
              <a:rPr lang="ru-RU" altLang="ru-RU" smtClean="0">
                <a:solidFill>
                  <a:srgbClr val="FFFF00"/>
                </a:solidFill>
              </a:rPr>
              <a:t> </a:t>
            </a:r>
            <a:r>
              <a:rPr lang="ru-RU" altLang="ru-RU" smtClean="0">
                <a:solidFill>
                  <a:schemeClr val="tx1"/>
                </a:solidFill>
              </a:rPr>
              <a:t>таблицы SWOT-анализа</a:t>
            </a:r>
          </a:p>
        </p:txBody>
      </p:sp>
      <p:pic>
        <p:nvPicPr>
          <p:cNvPr id="38915" name="Содержимое 3" descr="&amp;Lcy;&amp;ocy;&amp;gcy;&amp;icy;&amp;scy;&amp;tcy;&amp;icy;&amp;chcy;&amp;iecy;&amp;scy;&amp;kcy;&amp;ocy;-&amp;kcy;&amp;ocy;&amp;ncy;&amp;scy;&amp;acy;&amp;lcy;&amp;tcy;&amp;icy;&amp;ncy;&amp;gcy;&amp;ocy;&amp;vcy;&amp;acy;&amp;yacy; &amp;gcy;&amp;rcy;&amp;ucy;&amp;pcy;&amp;pcy;&amp;acy; `&amp;Vcy;&amp;ycy;&amp;bcy;&amp;ocy;&amp;rcy;`(&amp;Pcy;&amp;ucy;&amp;bcy;&amp;lcy;&amp;icy;&amp;kcy;&amp;acy;&amp;tscy;&amp;icy;&amp;icy;)"/>
          <p:cNvPicPr>
            <a:picLocks noGrp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063" y="1643063"/>
            <a:ext cx="7929562" cy="4643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ChangeArrowheads="1"/>
          </p:cNvSpPr>
          <p:nvPr/>
        </p:nvSpPr>
        <p:spPr bwMode="auto">
          <a:xfrm>
            <a:off x="755650" y="4763"/>
            <a:ext cx="8602663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ru-RU" altLang="ru-RU" b="1">
              <a:solidFill>
                <a:schemeClr val="accent2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eaLnBrk="1" hangingPunct="1"/>
            <a:r>
              <a:rPr lang="ru-RU" altLang="ru-RU" b="1">
                <a:solidFill>
                  <a:schemeClr val="accent2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Механизм реализации проекта</a:t>
            </a:r>
            <a:endParaRPr lang="ru-RU" altLang="ru-RU" b="1">
              <a:solidFill>
                <a:schemeClr val="accent2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endParaRPr lang="ru-RU" altLang="ru-RU" sz="1800">
              <a:solidFill>
                <a:schemeClr val="accent2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625" y="1143000"/>
          <a:ext cx="8429625" cy="5226050"/>
        </p:xfrm>
        <a:graphic>
          <a:graphicData uri="http://schemas.openxmlformats.org/drawingml/2006/table">
            <a:tbl>
              <a:tblPr/>
              <a:tblGrid>
                <a:gridCol w="415925"/>
                <a:gridCol w="1763713"/>
                <a:gridCol w="2724150"/>
                <a:gridCol w="962025"/>
                <a:gridCol w="2563812"/>
              </a:tblGrid>
              <a:tr h="8411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№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Задачи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Действия (наименование мероприятий)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Срок реализации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Полученный (ожидаемый) результат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0486"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Этап 1. Наименование этапа, сроки реализации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786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7786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7786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7786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…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0486"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Этап 2. Наименование этапа, сроки реализации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786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7786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7786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7786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…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0486"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Этап 3. Наименование этапа, сроки реализации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786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7786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7786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7786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…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Содержимое 2"/>
          <p:cNvSpPr>
            <a:spLocks noGrp="1"/>
          </p:cNvSpPr>
          <p:nvPr>
            <p:ph idx="4294967295"/>
          </p:nvPr>
        </p:nvSpPr>
        <p:spPr>
          <a:xfrm>
            <a:off x="428625" y="333375"/>
            <a:ext cx="8229600" cy="5616575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Font typeface="Wingdings" pitchFamily="2" charset="2"/>
              <a:buNone/>
              <a:tabLst>
                <a:tab pos="0" algn="l"/>
              </a:tabLst>
            </a:pPr>
            <a:r>
              <a:rPr lang="ru-RU" altLang="ru-RU" sz="2400" b="1" smtClean="0">
                <a:solidFill>
                  <a:schemeClr val="accent2"/>
                </a:solidFill>
              </a:rPr>
              <a:t>Критерии и показатели результативности проекта</a:t>
            </a:r>
            <a:r>
              <a:rPr lang="ru-RU" altLang="ru-RU" sz="2400" b="1" smtClean="0"/>
              <a:t> свидетельствуют о том, насколько значимы будут изменения в образовательной системе в результате реализации мероприятий проекта. Они могут быть самыми различными: количественные, социального развития, социальной адаптации и др., например: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  <a:tabLst>
                <a:tab pos="0" algn="l"/>
              </a:tabLst>
            </a:pPr>
            <a:endParaRPr lang="ru-RU" altLang="ru-RU" sz="2400" b="1" smtClean="0"/>
          </a:p>
          <a:p>
            <a:pPr marL="0" indent="0" algn="just">
              <a:lnSpc>
                <a:spcPct val="80000"/>
              </a:lnSpc>
              <a:tabLst>
                <a:tab pos="0" algn="l"/>
              </a:tabLst>
            </a:pPr>
            <a:r>
              <a:rPr lang="ru-RU" altLang="ru-RU" sz="2000" b="1" smtClean="0"/>
              <a:t>Количественные показатели — охват общественности,</a:t>
            </a:r>
            <a:br>
              <a:rPr lang="ru-RU" altLang="ru-RU" sz="2000" b="1" smtClean="0"/>
            </a:br>
            <a:r>
              <a:rPr lang="ru-RU" altLang="ru-RU" sz="2000" b="1" smtClean="0"/>
              <a:t>количество конкретных дел.</a:t>
            </a:r>
          </a:p>
          <a:p>
            <a:pPr marL="0" indent="0" algn="just">
              <a:lnSpc>
                <a:spcPct val="80000"/>
              </a:lnSpc>
              <a:tabLst>
                <a:tab pos="0" algn="l"/>
              </a:tabLst>
            </a:pPr>
            <a:r>
              <a:rPr lang="ru-RU" altLang="ru-RU" sz="2000" b="1" smtClean="0"/>
              <a:t>Показатели социального (интеллектуального) развития</a:t>
            </a:r>
            <a:br>
              <a:rPr lang="ru-RU" altLang="ru-RU" sz="2000" b="1" smtClean="0"/>
            </a:br>
            <a:r>
              <a:rPr lang="ru-RU" altLang="ru-RU" sz="2000" b="1" smtClean="0"/>
              <a:t>личности — динамика развития личности.</a:t>
            </a:r>
          </a:p>
          <a:p>
            <a:pPr marL="0" indent="0" algn="just">
              <a:lnSpc>
                <a:spcPct val="80000"/>
              </a:lnSpc>
              <a:tabLst>
                <a:tab pos="0" algn="l"/>
              </a:tabLst>
            </a:pPr>
            <a:r>
              <a:rPr lang="ru-RU" altLang="ru-RU" sz="2000" b="1" smtClean="0"/>
              <a:t>Показатели социальной адаптации личности.</a:t>
            </a:r>
          </a:p>
          <a:p>
            <a:pPr marL="0" indent="0" algn="just">
              <a:lnSpc>
                <a:spcPct val="80000"/>
              </a:lnSpc>
              <a:tabLst>
                <a:tab pos="0" algn="l"/>
              </a:tabLst>
            </a:pPr>
            <a:r>
              <a:rPr lang="ru-RU" altLang="ru-RU" sz="2000" b="1" smtClean="0"/>
              <a:t>Показатели общественного мнения.</a:t>
            </a:r>
          </a:p>
          <a:p>
            <a:pPr marL="0" indent="0" algn="just">
              <a:lnSpc>
                <a:spcPct val="80000"/>
              </a:lnSpc>
              <a:tabLst>
                <a:tab pos="0" algn="l"/>
              </a:tabLst>
            </a:pPr>
            <a:r>
              <a:rPr lang="ru-RU" altLang="ru-RU" sz="2000" b="1" smtClean="0"/>
              <a:t>Технологические показатели.</a:t>
            </a:r>
          </a:p>
          <a:p>
            <a:pPr marL="0" indent="0" algn="just">
              <a:lnSpc>
                <a:spcPct val="80000"/>
              </a:lnSpc>
              <a:tabLst>
                <a:tab pos="0" algn="l"/>
              </a:tabLst>
            </a:pPr>
            <a:r>
              <a:rPr lang="ru-RU" altLang="ru-RU" sz="2000" b="1" smtClean="0"/>
              <a:t>Экономические показатели и др.</a:t>
            </a:r>
            <a:r>
              <a:rPr lang="ru-RU" altLang="ru-RU" sz="2000" b="1" smtClean="0">
                <a:solidFill>
                  <a:schemeClr val="bg1"/>
                </a:solidFill>
              </a:rPr>
              <a:t>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tabLst>
                <a:tab pos="0" algn="l"/>
              </a:tabLst>
            </a:pPr>
            <a:endParaRPr lang="ru-RU" altLang="ru-RU" sz="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875" name="Group 27"/>
          <p:cNvGraphicFramePr>
            <a:graphicFrameLocks noGrp="1"/>
          </p:cNvGraphicFramePr>
          <p:nvPr/>
        </p:nvGraphicFramePr>
        <p:xfrm>
          <a:off x="214313" y="285750"/>
          <a:ext cx="8715375" cy="6359525"/>
        </p:xfrm>
        <a:graphic>
          <a:graphicData uri="http://schemas.openxmlformats.org/drawingml/2006/table">
            <a:tbl>
              <a:tblPr/>
              <a:tblGrid>
                <a:gridCol w="2500312"/>
                <a:gridCol w="3327400"/>
                <a:gridCol w="2887663"/>
              </a:tblGrid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5776" marR="657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5776" marR="657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Диагностические методики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5776" marR="657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4772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Критерии, показатели социального (интеллектуального) развития личности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5776" marR="657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Наблюдение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Беседа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Модифицированные креативные  тесты Ф.Вильямса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Тест дивергентного мышления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5776" marR="657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2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Наличие гибкости и вариативности мышления, направленных на инновационный подход и отбор способов достижения целей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5776" marR="657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Беглость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Гибкость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Оригинальность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Разработанность идеи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5776" marR="657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150">
                <a:tc gridSpan="3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Количественные критерии, показатели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5776" marR="657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0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запланированных мероприятий</a:t>
                      </a:r>
                    </a:p>
                  </a:txBody>
                  <a:tcPr marL="65776" marR="657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Охват общественности,</a:t>
                      </a:r>
                      <a:b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конкретных дел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76" marR="657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 самооценки, экспертной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5776" marR="657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altLang="ru-RU" sz="2500" b="1" smtClean="0">
                <a:solidFill>
                  <a:schemeClr val="bg1"/>
                </a:solidFill>
              </a:rPr>
              <a:t>Полученные результаты, доказанные диагностическими исследованиями</a:t>
            </a:r>
            <a:endParaRPr lang="ru-RU" altLang="ru-RU" sz="2500" smtClean="0"/>
          </a:p>
        </p:txBody>
      </p:sp>
      <p:sp>
        <p:nvSpPr>
          <p:cNvPr id="43011" name="Содержимое 2"/>
          <p:cNvSpPr>
            <a:spLocks noGrp="1"/>
          </p:cNvSpPr>
          <p:nvPr>
            <p:ph idx="4294967295"/>
          </p:nvPr>
        </p:nvSpPr>
        <p:spPr>
          <a:xfrm>
            <a:off x="611188" y="1557338"/>
            <a:ext cx="8229600" cy="4757737"/>
          </a:xfrm>
        </p:spPr>
        <p:txBody>
          <a:bodyPr/>
          <a:lstStyle/>
          <a:p>
            <a:pPr marL="0" indent="530225"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300" b="1" smtClean="0"/>
              <a:t>Полученный (ожидаемый) результат</a:t>
            </a:r>
            <a:r>
              <a:rPr lang="ru-RU" altLang="ru-RU" sz="2300" smtClean="0"/>
              <a:t> может представлять собой прямые и косвенные результаты. Например, </a:t>
            </a:r>
          </a:p>
          <a:p>
            <a:pPr marL="0" indent="530225"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300" smtClean="0"/>
              <a:t>-прямые: пакет компетентностно-ориентированных заданий для обучающихся, методические рекомендации для учителя;</a:t>
            </a:r>
          </a:p>
          <a:p>
            <a:pPr marL="0" indent="530225"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300" smtClean="0"/>
              <a:t>- косвенные: повышение качества обученности по предмету; повышение профессионального уровня педагога и др. </a:t>
            </a:r>
          </a:p>
          <a:p>
            <a:pPr marL="0" indent="530225"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300" smtClean="0"/>
              <a:t>В любом случае,  каждый результат должен соответствовать поставленной цели и быть логичным завершением  одной их поставленных задач.</a:t>
            </a:r>
          </a:p>
          <a:p>
            <a:pPr marL="0" indent="530225">
              <a:lnSpc>
                <a:spcPct val="80000"/>
              </a:lnSpc>
            </a:pPr>
            <a:endParaRPr lang="ru-RU" altLang="ru-RU" sz="23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625" y="0"/>
            <a:ext cx="8229600" cy="714375"/>
          </a:xfrm>
        </p:spPr>
        <p:txBody>
          <a:bodyPr/>
          <a:lstStyle/>
          <a:p>
            <a:pPr algn="ctr"/>
            <a:r>
              <a:rPr lang="ru-RU" altLang="ru-RU" sz="3400" b="1" smtClean="0">
                <a:solidFill>
                  <a:schemeClr val="accent2"/>
                </a:solidFill>
              </a:rPr>
              <a:t>Дальнейшие риски</a:t>
            </a:r>
          </a:p>
        </p:txBody>
      </p:sp>
      <p:graphicFrame>
        <p:nvGraphicFramePr>
          <p:cNvPr id="80914" name="Group 18"/>
          <p:cNvGraphicFramePr>
            <a:graphicFrameLocks noGrp="1"/>
          </p:cNvGraphicFramePr>
          <p:nvPr>
            <p:ph idx="4294967295"/>
          </p:nvPr>
        </p:nvGraphicFramePr>
        <p:xfrm>
          <a:off x="285750" y="785813"/>
          <a:ext cx="8572500" cy="5683250"/>
        </p:xfrm>
        <a:graphic>
          <a:graphicData uri="http://schemas.openxmlformats.org/drawingml/2006/table">
            <a:tbl>
              <a:tblPr/>
              <a:tblGrid>
                <a:gridCol w="4251325"/>
                <a:gridCol w="4321175"/>
              </a:tblGrid>
              <a:tr h="4206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Риски проекта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Меры для их минимизации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180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Внутренние риски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1445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 На проведение проблемно-эвристического урока требуется времени больше, чем отводится на стандартный урок.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Разумное чередование традиционных и проблемно-эвристических уроков; использовать проблемно-эвристический метод во внеурочной деятельности.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081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Значительное возрастание нагрузки на учителя, по причине отсутствия в учебно-методических комплексах заданий проблемно-эвристического характера.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Создание методических рекомендации и банка сценариев проблемно-эвристических уроков.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1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Возможность невосприятия (неполного восприятия) обучающимися данного подхода в случае, если только отдельные педагоги работают в проблемно-эвристическом ключе.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Поиск и привлечение единомышленников, необходимо продумать пути взаимодействия с учителями-предметниками (интегрированные уроки).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7192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Внешние риски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8196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Вероятность снижения качественного показателя по ЕГЭ, в случае полного отсутствия заданий подобного типа в контрольно-измерительных материалах.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047" name="Rectangle 1"/>
          <p:cNvSpPr>
            <a:spLocks noChangeArrowheads="1"/>
          </p:cNvSpPr>
          <p:nvPr/>
        </p:nvSpPr>
        <p:spPr bwMode="auto">
          <a:xfrm>
            <a:off x="0" y="-152400"/>
            <a:ext cx="307975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539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539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539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539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539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ru-RU" sz="1300">
                <a:latin typeface="Calibri" pitchFamily="34" charset="0"/>
                <a:cs typeface="Times New Roman" pitchFamily="18" charset="0"/>
              </a:rPr>
              <a:t>.</a:t>
            </a:r>
            <a:endParaRPr lang="ru-RU" altLang="ru-RU" sz="900">
              <a:latin typeface="Arial" charset="0"/>
            </a:endParaRPr>
          </a:p>
          <a:p>
            <a:r>
              <a:rPr lang="ru-RU" altLang="ru-RU" sz="1300" b="1">
                <a:latin typeface="Calibri" pitchFamily="34" charset="0"/>
                <a:cs typeface="Times New Roman" pitchFamily="18" charset="0"/>
              </a:rPr>
              <a:t> </a:t>
            </a:r>
            <a:endParaRPr lang="ru-RU" altLang="ru-RU" sz="900">
              <a:latin typeface="Arial" charset="0"/>
            </a:endParaRPr>
          </a:p>
          <a:p>
            <a:endParaRPr lang="ru-RU" altLang="ru-RU" sz="1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916113"/>
            <a:ext cx="7993063" cy="4302125"/>
          </a:xfrm>
        </p:spPr>
        <p:txBody>
          <a:bodyPr/>
          <a:lstStyle/>
          <a:p>
            <a:pPr indent="-25400" algn="just">
              <a:buFont typeface="Wingdings" pitchFamily="2" charset="2"/>
              <a:buNone/>
            </a:pPr>
            <a:r>
              <a:rPr lang="ru-RU" altLang="ru-RU" sz="2800" smtClean="0"/>
              <a:t>это образовательное учреждение, открытое к новому содержанию образования и технологий учебно-воспитательного процесса, в основе которых лежит реализация личностного и творческого потенциала учителя и учащегося на основе психологической и педагогической поддержки и педагогики сотрудничества.</a:t>
            </a:r>
          </a:p>
          <a:p>
            <a:pPr indent="-25400" eaLnBrk="1" hangingPunct="1"/>
            <a:endParaRPr lang="ru-RU" altLang="ru-RU" sz="2800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971550" y="981075"/>
            <a:ext cx="52244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4000" b="1">
                <a:solidFill>
                  <a:srgbClr val="ED5D23"/>
                </a:solidFill>
              </a:rPr>
              <a:t>Инновационная</a:t>
            </a:r>
            <a:r>
              <a:rPr lang="ru-RU" altLang="ru-RU" sz="2800" b="1">
                <a:solidFill>
                  <a:srgbClr val="ED5D23"/>
                </a:solidFill>
              </a:rPr>
              <a:t> школа</a:t>
            </a:r>
            <a:r>
              <a:rPr lang="ru-RU" altLang="ru-RU" b="1">
                <a:solidFill>
                  <a:schemeClr val="bg2"/>
                </a:solidFill>
              </a:rPr>
              <a:t> </a:t>
            </a:r>
            <a:r>
              <a:rPr lang="ru-RU" altLang="ru-RU">
                <a:solidFill>
                  <a:schemeClr val="bg2"/>
                </a:solidFill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77813"/>
            <a:ext cx="7772400" cy="868362"/>
          </a:xfrm>
        </p:spPr>
        <p:txBody>
          <a:bodyPr/>
          <a:lstStyle/>
          <a:p>
            <a:r>
              <a:rPr lang="ru-RU" altLang="ru-RU" sz="2100" b="1" smtClean="0">
                <a:solidFill>
                  <a:schemeClr val="bg1"/>
                </a:solidFill>
              </a:rPr>
              <a:t/>
            </a:r>
            <a:br>
              <a:rPr lang="ru-RU" altLang="ru-RU" sz="2100" b="1" smtClean="0">
                <a:solidFill>
                  <a:schemeClr val="bg1"/>
                </a:solidFill>
              </a:rPr>
            </a:br>
            <a:r>
              <a:rPr lang="ru-RU" altLang="ru-RU" sz="2500" b="1" smtClean="0">
                <a:solidFill>
                  <a:schemeClr val="accent2"/>
                </a:solidFill>
              </a:rPr>
              <a:t>Структура  представляемого инновационного</a:t>
            </a:r>
            <a:br>
              <a:rPr lang="ru-RU" altLang="ru-RU" sz="2500" b="1" smtClean="0">
                <a:solidFill>
                  <a:schemeClr val="accent2"/>
                </a:solidFill>
              </a:rPr>
            </a:br>
            <a:r>
              <a:rPr lang="ru-RU" altLang="ru-RU" sz="2500" b="1" smtClean="0">
                <a:solidFill>
                  <a:schemeClr val="accent2"/>
                </a:solidFill>
              </a:rPr>
              <a:t> Учебно-методического комплекса</a:t>
            </a:r>
            <a:r>
              <a:rPr lang="ru-RU" altLang="ru-RU" sz="3800" smtClean="0">
                <a:solidFill>
                  <a:schemeClr val="accent2"/>
                </a:solidFill>
              </a:rPr>
              <a:t/>
            </a:r>
            <a:br>
              <a:rPr lang="ru-RU" altLang="ru-RU" sz="3800" smtClean="0">
                <a:solidFill>
                  <a:schemeClr val="accent2"/>
                </a:solidFill>
              </a:rPr>
            </a:br>
            <a:endParaRPr lang="ru-RU" altLang="ru-RU" sz="3800" smtClean="0">
              <a:solidFill>
                <a:schemeClr val="accent2"/>
              </a:solidFill>
            </a:endParaRPr>
          </a:p>
        </p:txBody>
      </p:sp>
      <p:sp>
        <p:nvSpPr>
          <p:cNvPr id="45059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214438"/>
            <a:ext cx="8229600" cy="45005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200" smtClean="0"/>
              <a:t> </a:t>
            </a:r>
            <a:endParaRPr lang="ru-RU" altLang="ru-RU" sz="2000" b="1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/>
              <a:t>1. Название (наименование) УМК.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/>
              <a:t>2. Обоснование разработки УМК.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/>
              <a:t>2.1 Актуальность.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/>
              <a:t>2.2 Нормативно-правовое обеспечение инновационного продукта.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/>
              <a:t>2.3 Обоснование его значимости для развития образовательной организации (противоречие; проблема, доказанная диагностическими исследованиями; наименование УМК).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 b="1" smtClean="0"/>
              <a:t>Обоснование значимости использования УМК для развития системы образования Краснодарского края.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/>
              <a:t>3.  Цель.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/>
              <a:t>4.  Задачи.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/>
              <a:t>7. Методологическая основа УМК (научно-педагогические принципы, подходы, концепции, положенные в основу УМК).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/>
              <a:t>8. Основная идея (идеи) предлагаемого инновационного продукта.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/>
              <a:t>9. Краткое описание структуры и содержания УМК.</a:t>
            </a:r>
          </a:p>
          <a:p>
            <a:pPr>
              <a:lnSpc>
                <a:spcPct val="80000"/>
              </a:lnSpc>
            </a:pPr>
            <a:r>
              <a:rPr lang="ru-RU" altLang="ru-RU" sz="1000" smtClean="0"/>
              <a:t> </a:t>
            </a:r>
          </a:p>
          <a:p>
            <a:pPr>
              <a:lnSpc>
                <a:spcPct val="80000"/>
              </a:lnSpc>
            </a:pPr>
            <a:endParaRPr lang="ru-RU" altLang="ru-RU" sz="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Содержимое 2"/>
          <p:cNvSpPr>
            <a:spLocks noGrp="1"/>
          </p:cNvSpPr>
          <p:nvPr>
            <p:ph idx="4294967295"/>
          </p:nvPr>
        </p:nvSpPr>
        <p:spPr>
          <a:xfrm>
            <a:off x="395288" y="1412875"/>
            <a:ext cx="8229600" cy="42259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/>
              <a:t>10. Этапы разработки и внедрения УМК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/>
              <a:t>11. Объем выполненного (%).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/>
              <a:t>12. Целевые критерии и показатели (индикаторы)  эффективности УМК.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/>
              <a:t>13. Используемые диагностические методы и методики, позволяющие оценить эффективность УМК.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/>
              <a:t>14.Оценка социально-экономической эффективности реализации УМК, доказанная диагностическими исследованиями.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/>
              <a:t>15. Перспективы развития инновации (УМК).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/>
              <a:t>16. Новизна (инновационность).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/>
              <a:t>17. Практическая значимость.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/>
              <a:t>18. Возможность трансляции опыта.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smtClean="0"/>
              <a:t> </a:t>
            </a:r>
          </a:p>
          <a:p>
            <a:pPr>
              <a:lnSpc>
                <a:spcPct val="80000"/>
              </a:lnSpc>
            </a:pPr>
            <a:endParaRPr lang="ru-RU" alt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77813"/>
            <a:ext cx="7772400" cy="796925"/>
          </a:xfrm>
        </p:spPr>
        <p:txBody>
          <a:bodyPr/>
          <a:lstStyle/>
          <a:p>
            <a:r>
              <a:rPr lang="ru-RU" altLang="ru-RU" sz="2600" b="1" smtClean="0">
                <a:solidFill>
                  <a:schemeClr val="accent2"/>
                </a:solidFill>
              </a:rPr>
              <a:t>Краткое описание структуры и содержания УМК</a:t>
            </a:r>
            <a:endParaRPr lang="ru-RU" altLang="ru-RU" sz="2600" smtClean="0">
              <a:solidFill>
                <a:schemeClr val="accent2"/>
              </a:solidFill>
            </a:endParaRPr>
          </a:p>
        </p:txBody>
      </p:sp>
      <p:graphicFrame>
        <p:nvGraphicFramePr>
          <p:cNvPr id="84015" name="Group 47"/>
          <p:cNvGraphicFramePr>
            <a:graphicFrameLocks noGrp="1"/>
          </p:cNvGraphicFramePr>
          <p:nvPr/>
        </p:nvGraphicFramePr>
        <p:xfrm>
          <a:off x="579438" y="1143000"/>
          <a:ext cx="8447087" cy="5565775"/>
        </p:xfrm>
        <a:graphic>
          <a:graphicData uri="http://schemas.openxmlformats.org/drawingml/2006/table">
            <a:tbl>
              <a:tblPr/>
              <a:tblGrid>
                <a:gridCol w="162550"/>
                <a:gridCol w="3495412"/>
                <a:gridCol w="4789127"/>
              </a:tblGrid>
              <a:tr h="763614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№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Стуктурный компонент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УМК (пример)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Краткое содержание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101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Программа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Наименование дисциплины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101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Учебник (учебное пособие)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Наименование, содержание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101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Рабочая тетрадь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Наименование, структура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101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Методические рекомендации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Наименование, структура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6191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Контрольно-измерительные  материалы (тесты, контрольные вопросы, творческие задания и др.)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Наименование, объём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8110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Комплект  разработанных флипчартов для работы с интерактивной доской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Темы (наименование, количество)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54072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Комплект разработанных слайдовых презентаций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Темы (наименование, количество)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101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…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625" y="428625"/>
            <a:ext cx="8229600" cy="571500"/>
          </a:xfrm>
        </p:spPr>
        <p:txBody>
          <a:bodyPr/>
          <a:lstStyle/>
          <a:p>
            <a:pPr algn="ctr"/>
            <a:r>
              <a:rPr lang="ru-RU" altLang="ru-RU" sz="3400" b="1" smtClean="0">
                <a:solidFill>
                  <a:srgbClr val="FFFF00"/>
                </a:solidFill>
              </a:rPr>
              <a:t/>
            </a:r>
            <a:br>
              <a:rPr lang="ru-RU" altLang="ru-RU" sz="3400" b="1" smtClean="0">
                <a:solidFill>
                  <a:srgbClr val="FFFF00"/>
                </a:solidFill>
              </a:rPr>
            </a:br>
            <a:r>
              <a:rPr lang="ru-RU" altLang="ru-RU" sz="3400" b="1" smtClean="0">
                <a:solidFill>
                  <a:srgbClr val="FFFF00"/>
                </a:solidFill>
              </a:rPr>
              <a:t/>
            </a:r>
            <a:br>
              <a:rPr lang="ru-RU" altLang="ru-RU" sz="3400" b="1" smtClean="0">
                <a:solidFill>
                  <a:srgbClr val="FFFF00"/>
                </a:solidFill>
              </a:rPr>
            </a:br>
            <a:r>
              <a:rPr lang="ru-RU" altLang="ru-RU" sz="3400" b="1" smtClean="0">
                <a:solidFill>
                  <a:srgbClr val="FFFF00"/>
                </a:solidFill>
              </a:rPr>
              <a:t/>
            </a:r>
            <a:br>
              <a:rPr lang="ru-RU" altLang="ru-RU" sz="3400" b="1" smtClean="0">
                <a:solidFill>
                  <a:srgbClr val="FFFF00"/>
                </a:solidFill>
              </a:rPr>
            </a:br>
            <a:r>
              <a:rPr lang="ru-RU" altLang="ru-RU" sz="3400" b="1" smtClean="0">
                <a:solidFill>
                  <a:schemeClr val="accent2"/>
                </a:solidFill>
              </a:rPr>
              <a:t/>
            </a:r>
            <a:br>
              <a:rPr lang="ru-RU" altLang="ru-RU" sz="3400" b="1" smtClean="0">
                <a:solidFill>
                  <a:schemeClr val="accent2"/>
                </a:solidFill>
              </a:rPr>
            </a:br>
            <a:r>
              <a:rPr lang="ru-RU" altLang="ru-RU" sz="3400" b="1" smtClean="0">
                <a:solidFill>
                  <a:schemeClr val="accent2"/>
                </a:solidFill>
              </a:rPr>
              <a:t>Этапы разработки и внедрения УМК</a:t>
            </a:r>
            <a:r>
              <a:rPr lang="ru-RU" altLang="ru-RU" sz="3400" b="1" smtClean="0">
                <a:solidFill>
                  <a:srgbClr val="FFFF00"/>
                </a:solidFill>
              </a:rPr>
              <a:t/>
            </a:r>
            <a:br>
              <a:rPr lang="ru-RU" altLang="ru-RU" sz="3400" b="1" smtClean="0">
                <a:solidFill>
                  <a:srgbClr val="FFFF00"/>
                </a:solidFill>
              </a:rPr>
            </a:br>
            <a:r>
              <a:rPr lang="ru-RU" altLang="ru-RU" sz="3400" b="1" smtClean="0">
                <a:solidFill>
                  <a:srgbClr val="FFFF00"/>
                </a:solidFill>
              </a:rPr>
              <a:t/>
            </a:r>
            <a:br>
              <a:rPr lang="ru-RU" altLang="ru-RU" sz="3400" b="1" smtClean="0">
                <a:solidFill>
                  <a:srgbClr val="FFFF00"/>
                </a:solidFill>
              </a:rPr>
            </a:br>
            <a:endParaRPr lang="ru-RU" altLang="ru-RU" sz="3400" b="1" smtClean="0">
              <a:solidFill>
                <a:srgbClr val="FFFF00"/>
              </a:solidFill>
            </a:endParaRPr>
          </a:p>
        </p:txBody>
      </p:sp>
      <p:graphicFrame>
        <p:nvGraphicFramePr>
          <p:cNvPr id="85029" name="Group 37"/>
          <p:cNvGraphicFramePr>
            <a:graphicFrameLocks noGrp="1"/>
          </p:cNvGraphicFramePr>
          <p:nvPr/>
        </p:nvGraphicFramePr>
        <p:xfrm>
          <a:off x="642938" y="1928813"/>
          <a:ext cx="8143875" cy="2774950"/>
        </p:xfrm>
        <a:graphic>
          <a:graphicData uri="http://schemas.openxmlformats.org/drawingml/2006/table">
            <a:tbl>
              <a:tblPr/>
              <a:tblGrid>
                <a:gridCol w="688975"/>
                <a:gridCol w="2035175"/>
                <a:gridCol w="1239837"/>
                <a:gridCol w="4179888"/>
              </a:tblGrid>
              <a:tr h="700879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№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Наименование этапа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Сроки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Результат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027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….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1546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….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044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….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6181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….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Содержимое 2"/>
          <p:cNvSpPr>
            <a:spLocks noGrp="1"/>
          </p:cNvSpPr>
          <p:nvPr>
            <p:ph idx="4294967295"/>
          </p:nvPr>
        </p:nvSpPr>
        <p:spPr>
          <a:xfrm>
            <a:off x="500063" y="571500"/>
            <a:ext cx="8229600" cy="5857875"/>
          </a:xfrm>
        </p:spPr>
        <p:txBody>
          <a:bodyPr/>
          <a:lstStyle/>
          <a:p>
            <a:pPr marL="0" indent="354013"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i="1" smtClean="0">
                <a:solidFill>
                  <a:schemeClr val="accent2"/>
                </a:solidFill>
              </a:rPr>
              <a:t>Структура программы</a:t>
            </a:r>
            <a:r>
              <a:rPr lang="ru-RU" altLang="ru-RU" sz="2000" b="1" i="1" smtClean="0"/>
              <a:t> дисциплины школьного компонента аналогична структуре учебной программы дисциплины обязательной части основной образовательной программы.</a:t>
            </a:r>
          </a:p>
          <a:p>
            <a:pPr marL="0" indent="354013" algn="just">
              <a:lnSpc>
                <a:spcPct val="80000"/>
              </a:lnSpc>
              <a:buFont typeface="Wingdings" pitchFamily="2" charset="2"/>
              <a:buNone/>
            </a:pPr>
            <a:endParaRPr lang="ru-RU" altLang="ru-RU" sz="2100" smtClean="0"/>
          </a:p>
          <a:p>
            <a:pPr marL="0" indent="354013"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 smtClean="0"/>
              <a:t>Программа состоит из </a:t>
            </a:r>
          </a:p>
          <a:p>
            <a:pPr marL="0" indent="354013"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 smtClean="0"/>
              <a:t>-    пояснительной записки;</a:t>
            </a:r>
          </a:p>
          <a:p>
            <a:pPr marL="0" indent="354013" algn="just">
              <a:lnSpc>
                <a:spcPct val="80000"/>
              </a:lnSpc>
              <a:buFontTx/>
              <a:buChar char="-"/>
            </a:pPr>
            <a:r>
              <a:rPr lang="ru-RU" altLang="ru-RU" sz="2100" smtClean="0"/>
              <a:t>содержания обучения (перечень разделов и тем, краткое содержание тем); </a:t>
            </a:r>
          </a:p>
          <a:p>
            <a:pPr marL="0" indent="354013" algn="just">
              <a:lnSpc>
                <a:spcPct val="80000"/>
              </a:lnSpc>
              <a:buFontTx/>
              <a:buChar char="-"/>
            </a:pPr>
            <a:r>
              <a:rPr lang="ru-RU" altLang="ru-RU" sz="2100" smtClean="0"/>
              <a:t>-требований к подготовке по предмету;</a:t>
            </a:r>
          </a:p>
          <a:p>
            <a:pPr marL="0" indent="354013" algn="just">
              <a:lnSpc>
                <a:spcPct val="80000"/>
              </a:lnSpc>
              <a:buFontTx/>
              <a:buChar char="-"/>
            </a:pPr>
            <a:r>
              <a:rPr lang="ru-RU" altLang="ru-RU" sz="2100" smtClean="0"/>
              <a:t> планируемых результатов обучения; </a:t>
            </a:r>
          </a:p>
          <a:p>
            <a:pPr marL="0" indent="354013" algn="just">
              <a:lnSpc>
                <a:spcPct val="80000"/>
              </a:lnSpc>
              <a:buFontTx/>
              <a:buChar char="-"/>
            </a:pPr>
            <a:r>
              <a:rPr lang="ru-RU" altLang="ru-RU" sz="2100" smtClean="0"/>
              <a:t>способов и форм оценки достижения этих результатов, форм занятий, приемов и методов преподавания; </a:t>
            </a:r>
          </a:p>
          <a:p>
            <a:pPr marL="0" indent="354013" algn="just">
              <a:lnSpc>
                <a:spcPct val="80000"/>
              </a:lnSpc>
              <a:buFontTx/>
              <a:buChar char="-"/>
            </a:pPr>
            <a:r>
              <a:rPr lang="ru-RU" altLang="ru-RU" sz="2100" smtClean="0"/>
              <a:t>видов деятельности учащихся;</a:t>
            </a:r>
          </a:p>
          <a:p>
            <a:pPr marL="0" indent="354013" algn="just">
              <a:lnSpc>
                <a:spcPct val="80000"/>
              </a:lnSpc>
              <a:buFontTx/>
              <a:buChar char="-"/>
            </a:pPr>
            <a:r>
              <a:rPr lang="ru-RU" altLang="ru-RU" sz="2100" smtClean="0"/>
              <a:t>перечня учебно-методического обеспечения образовательного процесса;</a:t>
            </a:r>
          </a:p>
          <a:p>
            <a:pPr marL="0" indent="354013" algn="just">
              <a:lnSpc>
                <a:spcPct val="80000"/>
              </a:lnSpc>
              <a:buFontTx/>
              <a:buChar char="-"/>
            </a:pPr>
            <a:r>
              <a:rPr lang="ru-RU" altLang="ru-RU" sz="2100" smtClean="0"/>
              <a:t>списка используемой учебно-методической литературы.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354013" algn="just">
              <a:lnSpc>
                <a:spcPct val="90000"/>
              </a:lnSpc>
            </a:pPr>
            <a:r>
              <a:rPr lang="ru-RU" altLang="ru-RU" sz="2600" smtClean="0">
                <a:solidFill>
                  <a:schemeClr val="accent2"/>
                </a:solidFill>
              </a:rPr>
              <a:t>Разработанный учебник</a:t>
            </a:r>
            <a:r>
              <a:rPr lang="ru-RU" altLang="ru-RU" sz="2600" smtClean="0"/>
              <a:t> (учебное пособие) должно соответствовать всем требованиям, предъявляемым к учебному пособию.</a:t>
            </a:r>
          </a:p>
          <a:p>
            <a:pPr marL="0" indent="354013" algn="just">
              <a:lnSpc>
                <a:spcPct val="90000"/>
              </a:lnSpc>
              <a:buFont typeface="Wingdings" pitchFamily="2" charset="2"/>
              <a:buNone/>
            </a:pPr>
            <a:endParaRPr lang="ru-RU" altLang="ru-RU" sz="2600" smtClean="0"/>
          </a:p>
          <a:p>
            <a:pPr marL="0" indent="354013" algn="just">
              <a:lnSpc>
                <a:spcPct val="90000"/>
              </a:lnSpc>
            </a:pPr>
            <a:r>
              <a:rPr lang="ru-RU" altLang="ru-RU" sz="2600" smtClean="0"/>
              <a:t> </a:t>
            </a:r>
            <a:r>
              <a:rPr lang="ru-RU" altLang="ru-RU" sz="2600" smtClean="0">
                <a:solidFill>
                  <a:schemeClr val="accent2"/>
                </a:solidFill>
              </a:rPr>
              <a:t>Методические рекомендации</a:t>
            </a:r>
            <a:r>
              <a:rPr lang="ru-RU" altLang="ru-RU" sz="2600" b="1" smtClean="0"/>
              <a:t> - </a:t>
            </a:r>
            <a:r>
              <a:rPr lang="ru-RU" altLang="ru-RU" sz="2600" smtClean="0"/>
              <a:t>методическое издание, содержащее комплекс     кратких и четко сформулированных предложений и  указаний, способствующих    внедрению   в практику наиболее эффективных методов   и форм</a:t>
            </a:r>
            <a:r>
              <a:rPr lang="ru-RU" altLang="ru-RU" sz="2600" b="1" smtClean="0"/>
              <a:t> </a:t>
            </a:r>
            <a:r>
              <a:rPr lang="ru-RU" altLang="ru-RU" sz="2600" smtClean="0"/>
              <a:t>обучения и воспитания.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265113" algn="just">
              <a:buFont typeface="Wingdings" pitchFamily="2" charset="2"/>
              <a:buNone/>
            </a:pPr>
            <a:r>
              <a:rPr lang="ru-RU" altLang="ru-RU" smtClean="0"/>
              <a:t> </a:t>
            </a:r>
            <a:r>
              <a:rPr lang="ru-RU" altLang="ru-RU" smtClean="0">
                <a:solidFill>
                  <a:schemeClr val="accent2"/>
                </a:solidFill>
              </a:rPr>
              <a:t>Флипчарты</a:t>
            </a:r>
            <a:r>
              <a:rPr lang="ru-RU" altLang="ru-RU" smtClean="0"/>
              <a:t> - это заготовленные страницы для работы с использованием интерактивной доски. </a:t>
            </a:r>
          </a:p>
          <a:p>
            <a:pPr marL="0" indent="265113" algn="just">
              <a:buFont typeface="Wingdings" pitchFamily="2" charset="2"/>
              <a:buNone/>
            </a:pPr>
            <a:r>
              <a:rPr lang="ru-RU" altLang="ru-RU" smtClean="0"/>
              <a:t>Если педагог использует на уроках интерактивное оборудование, то разработанные флипчарты станут надёжным подспорьем для учителя.</a:t>
            </a:r>
          </a:p>
          <a:p>
            <a:pPr marL="0" indent="265113">
              <a:buFont typeface="Wingdings" pitchFamily="2" charset="2"/>
              <a:buNone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ChangeArrowheads="1"/>
          </p:cNvSpPr>
          <p:nvPr/>
        </p:nvSpPr>
        <p:spPr bwMode="auto">
          <a:xfrm>
            <a:off x="0" y="652463"/>
            <a:ext cx="8858250" cy="191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539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539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539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539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539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accent2"/>
                </a:solidFill>
                <a:ea typeface="Calibri" pitchFamily="34" charset="0"/>
                <a:cs typeface="Times New Roman" pitchFamily="18" charset="0"/>
              </a:rPr>
              <a:t>        Перспективы развития инновации (УМК) возможно описать в таблице</a:t>
            </a:r>
          </a:p>
          <a:p>
            <a:pPr eaLnBrk="1" hangingPunct="1"/>
            <a:endParaRPr lang="ru-RU" altLang="ru-RU" sz="2000">
              <a:solidFill>
                <a:schemeClr val="accent2"/>
              </a:solidFill>
              <a:ea typeface="Calibri" pitchFamily="34" charset="0"/>
              <a:cs typeface="Times New Roman" pitchFamily="18" charset="0"/>
            </a:endParaRPr>
          </a:p>
          <a:p>
            <a:pPr eaLnBrk="1" hangingPunct="1"/>
            <a:endParaRPr lang="ru-RU" altLang="ru-RU" sz="200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r>
              <a:rPr lang="ru-RU" altLang="ru-RU" sz="1400">
                <a:ea typeface="Calibri" pitchFamily="34" charset="0"/>
                <a:cs typeface="Times New Roman" pitchFamily="18" charset="0"/>
              </a:rPr>
              <a:t> </a:t>
            </a:r>
            <a:endParaRPr lang="ru-RU" altLang="ru-RU" sz="90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endParaRPr lang="ru-RU" altLang="ru-RU" sz="1800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2227" name="Прямоугольник 8"/>
          <p:cNvSpPr>
            <a:spLocks noChangeArrowheads="1"/>
          </p:cNvSpPr>
          <p:nvPr/>
        </p:nvSpPr>
        <p:spPr bwMode="auto">
          <a:xfrm>
            <a:off x="214313" y="3429000"/>
            <a:ext cx="8429625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539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539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539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539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539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 sz="1800">
              <a:solidFill>
                <a:schemeClr val="bg1"/>
              </a:solidFill>
              <a:latin typeface="Arial" charset="0"/>
            </a:endParaRPr>
          </a:p>
          <a:p>
            <a:pPr algn="ctr"/>
            <a:r>
              <a:rPr lang="ru-RU" altLang="ru-RU" sz="2800" b="1">
                <a:solidFill>
                  <a:schemeClr val="accent2"/>
                </a:solidFill>
                <a:ea typeface="Calibri" pitchFamily="34" charset="0"/>
                <a:cs typeface="Times New Roman" pitchFamily="18" charset="0"/>
              </a:rPr>
              <a:t>Описание трансляции опыта</a:t>
            </a:r>
          </a:p>
        </p:txBody>
      </p:sp>
      <p:graphicFrame>
        <p:nvGraphicFramePr>
          <p:cNvPr id="89121" name="Group 33"/>
          <p:cNvGraphicFramePr>
            <a:graphicFrameLocks noGrp="1"/>
          </p:cNvGraphicFramePr>
          <p:nvPr/>
        </p:nvGraphicFramePr>
        <p:xfrm>
          <a:off x="285750" y="1785938"/>
          <a:ext cx="8501063" cy="946150"/>
        </p:xfrm>
        <a:graphic>
          <a:graphicData uri="http://schemas.openxmlformats.org/drawingml/2006/table">
            <a:tbl>
              <a:tblPr/>
              <a:tblGrid>
                <a:gridCol w="508000"/>
                <a:gridCol w="2532063"/>
                <a:gridCol w="2406650"/>
                <a:gridCol w="1614487"/>
                <a:gridCol w="1439863"/>
              </a:tblGrid>
              <a:tr h="946150">
                <a:tc>
                  <a:txBody>
                    <a:bodyPr/>
                    <a:lstStyle/>
                    <a:p>
                      <a:pPr marL="45720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 развития инновации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Субъекты деятельности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Объект деятельности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57188" y="4572000"/>
          <a:ext cx="8358187" cy="1428750"/>
        </p:xfrm>
        <a:graphic>
          <a:graphicData uri="http://schemas.openxmlformats.org/drawingml/2006/table">
            <a:tbl>
              <a:tblPr/>
              <a:tblGrid>
                <a:gridCol w="500062"/>
                <a:gridCol w="2717800"/>
                <a:gridCol w="1925638"/>
                <a:gridCol w="1785937"/>
                <a:gridCol w="1428750"/>
              </a:tblGrid>
              <a:tr h="1428750">
                <a:tc>
                  <a:txBody>
                    <a:bodyPr/>
                    <a:lstStyle/>
                    <a:p>
                      <a:pPr marL="45720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№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Наименование опыта (что транслируется)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Кому транслируется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Способ трансляции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Сроки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225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539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539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539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539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539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ru-RU" altLang="ru-RU" sz="1400">
                <a:ea typeface="Calibri" pitchFamily="34" charset="0"/>
                <a:cs typeface="Times New Roman" pitchFamily="18" charset="0"/>
              </a:rPr>
              <a:t> </a:t>
            </a:r>
            <a:endParaRPr lang="ru-RU" altLang="ru-RU" sz="1800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200" smtClean="0">
                <a:solidFill>
                  <a:srgbClr val="ED5D23"/>
                </a:solidFill>
              </a:rPr>
              <a:t>Миссия и ценности школы в контексте инновационного развития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b="1" smtClean="0"/>
              <a:t>         </a:t>
            </a:r>
            <a:r>
              <a:rPr lang="ru-RU" altLang="ru-RU" sz="2400" b="1" u="sng" smtClean="0"/>
              <a:t>Миссия</a:t>
            </a:r>
            <a:r>
              <a:rPr lang="ru-RU" altLang="ru-RU" sz="2400" b="1" smtClean="0"/>
              <a:t> – это принятая школьным сообществом и официально декларируемое решение об общем назначении ОО, её целях, ценностях и принимаемых на себя обязательствах. Она задает рамки и направления, внутри которых определяются стратегические цели.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b="1" smtClean="0"/>
              <a:t>         Процесс создания миссии можно рассматривать:</a:t>
            </a:r>
          </a:p>
          <a:p>
            <a:pPr marL="0" indent="0" algn="just" eaLnBrk="1" hangingPunct="1">
              <a:lnSpc>
                <a:spcPct val="80000"/>
              </a:lnSpc>
            </a:pPr>
            <a:r>
              <a:rPr lang="ru-RU" altLang="ru-RU" sz="2400" b="1" i="1" smtClean="0"/>
              <a:t>как элемент инновационного развития ОО;</a:t>
            </a:r>
          </a:p>
          <a:p>
            <a:pPr marL="0" indent="0" algn="just" eaLnBrk="1" hangingPunct="1">
              <a:lnSpc>
                <a:spcPct val="80000"/>
              </a:lnSpc>
            </a:pPr>
            <a:r>
              <a:rPr lang="ru-RU" altLang="ru-RU" sz="2400" b="1" i="1" smtClean="0"/>
              <a:t>как способ объединения коллектива, становления и развития культуры организации</a:t>
            </a:r>
            <a:r>
              <a:rPr lang="ru-RU" altLang="ru-RU" sz="2400" b="1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rgbClr val="A50021"/>
                </a:solidFill>
              </a:rPr>
              <a:t>Инновационное образование -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    </a:t>
            </a:r>
            <a:r>
              <a:rPr lang="ru-RU" altLang="ru-RU" sz="4400" smtClean="0"/>
              <a:t>это развивающее и развивающееся образование, которое создает условия для полноценного развития всех своих участников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3800" smtClean="0"/>
              <a:t>Определение цели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ru-RU" altLang="ru-RU" smtClean="0"/>
              <a:t>Какую цель можно считать хорошо сформулированной?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ru-RU" altLang="ru-RU" b="1" u="sng" smtClean="0"/>
              <a:t>Если</a:t>
            </a:r>
            <a:r>
              <a:rPr lang="ru-RU" altLang="ru-RU" smtClean="0"/>
              <a:t>: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altLang="ru-RU" smtClean="0"/>
              <a:t>Всем участникам работы четко и однозначно виден характер и уровень конкретного результата;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altLang="ru-RU" smtClean="0"/>
              <a:t>Названы по возможности точные сроки его получения;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altLang="ru-RU" smtClean="0"/>
              <a:t>Обозначены допустимые или предельные затраты ресурсов, времени, усилий.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rgbClr val="A50021"/>
                </a:solidFill>
              </a:rPr>
              <a:t>Цель-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Идеальное, мысленное предвосхищение результата деятельности и путей его достижения с помощью определенных средств.</a:t>
            </a:r>
          </a:p>
          <a:p>
            <a:pPr eaLnBrk="1" hangingPunct="1"/>
            <a:r>
              <a:rPr lang="ru-RU" altLang="ru-RU" smtClean="0"/>
              <a:t>Выступает как способ интеграции в единую  систему различных действий людей.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000125"/>
            <a:ext cx="8229600" cy="5324475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sz="2600" b="1" smtClean="0">
                <a:solidFill>
                  <a:srgbClr val="A50021"/>
                </a:solidFill>
              </a:rPr>
              <a:t>Выбор инновационной стратегии</a:t>
            </a:r>
            <a:r>
              <a:rPr lang="ru-RU" altLang="ru-RU" sz="2600" smtClean="0">
                <a:solidFill>
                  <a:srgbClr val="A50021"/>
                </a:solidFill>
              </a:rPr>
              <a:t> – </a:t>
            </a:r>
            <a:r>
              <a:rPr lang="ru-RU" altLang="ru-RU" sz="2600" smtClean="0"/>
              <a:t>одна из важнейших проблем управления нововведениями. Результаты многочисленных исследований подтверждают, что стратегии нововведений, выбираемые организацией, лежат в основе успеха ее деятельности.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ru-RU" altLang="ru-RU" sz="2600" smtClean="0"/>
          </a:p>
          <a:p>
            <a:pPr algn="just">
              <a:lnSpc>
                <a:spcPct val="90000"/>
              </a:lnSpc>
            </a:pPr>
            <a:r>
              <a:rPr lang="ru-RU" altLang="ru-RU" sz="2600" b="1" smtClean="0">
                <a:solidFill>
                  <a:srgbClr val="A50021"/>
                </a:solidFill>
              </a:rPr>
              <a:t>Инновационная стратегия</a:t>
            </a:r>
            <a:r>
              <a:rPr lang="ru-RU" altLang="ru-RU" sz="2600" smtClean="0">
                <a:solidFill>
                  <a:srgbClr val="A50021"/>
                </a:solidFill>
              </a:rPr>
              <a:t> – </a:t>
            </a:r>
            <a:r>
              <a:rPr lang="ru-RU" altLang="ru-RU" sz="2600" smtClean="0"/>
              <a:t>целенаправленная деятельность по определению важнейших направлений, выбору приоритетов, перспектив развития организации и выработке требуемого для их достижения комплекса мероприятий. </a:t>
            </a:r>
          </a:p>
          <a:p>
            <a:pPr>
              <a:lnSpc>
                <a:spcPct val="90000"/>
              </a:lnSpc>
            </a:pPr>
            <a:endParaRPr lang="ru-RU" altLang="ru-RU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вадрант">
  <a:themeElements>
    <a:clrScheme name="Квадрант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Квадрант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вадрант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713</TotalTime>
  <Words>2430</Words>
  <Application>Microsoft Office PowerPoint</Application>
  <PresentationFormat>Экран (4:3)</PresentationFormat>
  <Paragraphs>344</Paragraphs>
  <Slides>47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47</vt:i4>
      </vt:variant>
    </vt:vector>
  </HeadingPairs>
  <TitlesOfParts>
    <vt:vector size="49" baseType="lpstr">
      <vt:lpstr>Квадрант</vt:lpstr>
      <vt:lpstr>Слои</vt:lpstr>
      <vt:lpstr>  Современные подходы к управлению инновационной деятельностью в образовательных организациях</vt:lpstr>
      <vt:lpstr>                           </vt:lpstr>
      <vt:lpstr>Инновация-</vt:lpstr>
      <vt:lpstr>Презентация PowerPoint</vt:lpstr>
      <vt:lpstr>Миссия и ценности школы в контексте инновационного развития</vt:lpstr>
      <vt:lpstr>Инновационное образование -</vt:lpstr>
      <vt:lpstr>Определение цели </vt:lpstr>
      <vt:lpstr>Цель-</vt:lpstr>
      <vt:lpstr>Презентация PowerPoint</vt:lpstr>
      <vt:lpstr>Презентация PowerPoint</vt:lpstr>
      <vt:lpstr>Стратегии:</vt:lpstr>
      <vt:lpstr>Группы стратегий развития образовательного учреждения</vt:lpstr>
      <vt:lpstr>Презентация PowerPoint</vt:lpstr>
      <vt:lpstr>Презентация PowerPoint</vt:lpstr>
      <vt:lpstr> Особенности управления инновационными образовательными учреждениями </vt:lpstr>
      <vt:lpstr>Особенности управления инновационными образовательными учреждениями</vt:lpstr>
      <vt:lpstr>Особенности управления инновационными образовательными учреждениями</vt:lpstr>
      <vt:lpstr>Особенности управления инновационными образовательными учреждениями</vt:lpstr>
      <vt:lpstr>Особенности управления инновационными образовательными учреждениями</vt:lpstr>
      <vt:lpstr>Презентация PowerPoint</vt:lpstr>
      <vt:lpstr>Индикаторы социально-образовательной ценности инновационного продукта</vt:lpstr>
      <vt:lpstr>Рекомендуемая литература</vt:lpstr>
      <vt:lpstr> </vt:lpstr>
      <vt:lpstr>Презентация PowerPoint</vt:lpstr>
      <vt:lpstr> Изменения и дополнения,  внесенные в проект конкурса «Инновационный поиск -2015</vt:lpstr>
      <vt:lpstr>Презентация PowerPoint</vt:lpstr>
      <vt:lpstr>Презентация PowerPoint</vt:lpstr>
      <vt:lpstr>Презентация PowerPoint</vt:lpstr>
      <vt:lpstr>Презентация PowerPoint</vt:lpstr>
      <vt:lpstr>  ПРЕДСТАВЛЕНИЕ ИННОВАЦИОННОГО ПРОЕКТА  </vt:lpstr>
      <vt:lpstr>Презентация PowerPoint</vt:lpstr>
      <vt:lpstr>Презентация PowerPoint</vt:lpstr>
      <vt:lpstr>Презентация PowerPoint</vt:lpstr>
      <vt:lpstr>Пример таблицы SWOT-анализа</vt:lpstr>
      <vt:lpstr>Презентация PowerPoint</vt:lpstr>
      <vt:lpstr>Презентация PowerPoint</vt:lpstr>
      <vt:lpstr>Презентация PowerPoint</vt:lpstr>
      <vt:lpstr>Полученные результаты, доказанные диагностическими исследованиями</vt:lpstr>
      <vt:lpstr>Дальнейшие риски</vt:lpstr>
      <vt:lpstr> Структура  представляемого инновационного  Учебно-методического комплекса </vt:lpstr>
      <vt:lpstr>Презентация PowerPoint</vt:lpstr>
      <vt:lpstr>Краткое описание структуры и содержания УМК</vt:lpstr>
      <vt:lpstr>    Этапы разработки и внедрения УМК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nrcro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Инновационный менеджмент в управлении школой</dc:title>
  <dc:creator>egor</dc:creator>
  <cp:lastModifiedBy>pc</cp:lastModifiedBy>
  <cp:revision>23</cp:revision>
  <dcterms:created xsi:type="dcterms:W3CDTF">2009-10-15T07:04:31Z</dcterms:created>
  <dcterms:modified xsi:type="dcterms:W3CDTF">2015-03-22T18:12:42Z</dcterms:modified>
</cp:coreProperties>
</file>