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72" r:id="rId3"/>
    <p:sldId id="287" r:id="rId4"/>
    <p:sldId id="290" r:id="rId5"/>
    <p:sldId id="291" r:id="rId6"/>
    <p:sldId id="292" r:id="rId7"/>
    <p:sldId id="293" r:id="rId8"/>
    <p:sldId id="294" r:id="rId9"/>
    <p:sldId id="288" r:id="rId10"/>
    <p:sldId id="283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8029" autoAdjust="0"/>
  </p:normalViewPr>
  <p:slideViewPr>
    <p:cSldViewPr>
      <p:cViewPr varScale="1">
        <p:scale>
          <a:sx n="90" d="100"/>
          <a:sy n="90" d="100"/>
        </p:scale>
        <p:origin x="-744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24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3B10A-A512-40FD-82F7-905D148E4E1C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0F7D1-5F53-4EDB-B9A1-E6E6ADFF42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0F7D1-5F53-4EDB-B9A1-E6E6ADFF424E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5357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s://189131.selcdn.ru/leonardo/uploadsForSiteId/201018/content/ef2ebd86-f176-4430-b690-8ede282a7d29.pdf" TargetMode="External"/><Relationship Id="rId7" Type="http://schemas.openxmlformats.org/officeDocument/2006/relationships/hyperlink" Target="https://www.youtube.com/watch?v=HsUr-dPAgu8&amp;feature=youtu.b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watch?v=EO3ybFSMNs4" TargetMode="External"/><Relationship Id="rId11" Type="http://schemas.openxmlformats.org/officeDocument/2006/relationships/hyperlink" Target="https://189131.selcdn.ru/leonardo/uploadsForSiteId/201018/content/af737432-ac40-4a11-9e50-efe937c8ef9c.pdf" TargetMode="External"/><Relationship Id="rId5" Type="http://schemas.openxmlformats.org/officeDocument/2006/relationships/hyperlink" Target="https://www.youtube.com/watch?v=y7G_rmxqsl0&amp;feature=youtu.be" TargetMode="External"/><Relationship Id="rId10" Type="http://schemas.openxmlformats.org/officeDocument/2006/relationships/image" Target="../media/image17.jpeg"/><Relationship Id="rId4" Type="http://schemas.openxmlformats.org/officeDocument/2006/relationships/hyperlink" Target="https://189131.selcdn.ru/leonardo/uploadsForSiteId/201018/content/7fbd926f-a0d9-4954-8c4b-60c7cea3f4ba.pdf" TargetMode="External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2000231" cy="1339444"/>
          </a:xfrm>
          <a:prstGeom prst="flowChartConnector">
            <a:avLst/>
          </a:prstGeom>
          <a:noFill/>
        </p:spPr>
      </p:pic>
      <p:sp>
        <p:nvSpPr>
          <p:cNvPr id="6" name="Подзаголовок 2"/>
          <p:cNvSpPr>
            <a:spLocks noGrp="1"/>
          </p:cNvSpPr>
          <p:nvPr>
            <p:ph type="ctrTitle"/>
          </p:nvPr>
        </p:nvSpPr>
        <p:spPr>
          <a:xfrm>
            <a:off x="785785" y="2500312"/>
            <a:ext cx="8132789" cy="64294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 о реализации краевой инновационной площадки (КИП-2021)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2022 год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Инновационной программы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Мультистудия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«Дружные ребята»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адрес сайта: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https//madou50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ru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е-</a:t>
            </a:r>
            <a:r>
              <a:rPr lang="en-US" sz="16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mail</a:t>
            </a:r>
            <a:r>
              <a:rPr lang="ru-RU" sz="16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: </a:t>
            </a:r>
            <a:r>
              <a:rPr lang="en-US" sz="1600" b="0" dirty="0" smtClean="0">
                <a:solidFill>
                  <a:schemeClr val="tx1"/>
                </a:solidFill>
                <a:latin typeface="+mn-lt"/>
              </a:rPr>
              <a:t>gul-madou50@yandex.ru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85875" y="135441"/>
            <a:ext cx="7632700" cy="9132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/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 ДЕТСКТЙ САД 50 С.НОВОУКРАИНСКОГО МУНИЦИПАЛЬНОГО ОБРАЗОВАНИЯ ГУЛЬКЕВИЧСКИЙ РАЙОЕ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00430" y="3143254"/>
            <a:ext cx="5643570" cy="200024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ru-RU" sz="1600" dirty="0" smtClean="0">
                <a:solidFill>
                  <a:schemeClr val="tx1"/>
                </a:solidFill>
                <a:cs typeface="Aharoni" pitchFamily="2" charset="-79"/>
              </a:rPr>
              <a:t>Научный консультант: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Пархоменко Е.А., заведующий кафедрой 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психологии ФГБОУ ВО КГУФКСТ</a:t>
            </a:r>
            <a:r>
              <a:rPr lang="ru-RU" sz="1600" dirty="0" smtClean="0">
                <a:solidFill>
                  <a:schemeClr val="tx1"/>
                </a:solidFill>
                <a:cs typeface="Aharoni" pitchFamily="2" charset="-79"/>
              </a:rPr>
              <a:t> 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cs typeface="Aharoni" pitchFamily="2" charset="-79"/>
              </a:rPr>
              <a:t>Заведующий МАДОУ </a:t>
            </a:r>
            <a:r>
              <a:rPr lang="ru-RU" sz="1600" dirty="0" err="1" smtClean="0">
                <a:solidFill>
                  <a:schemeClr val="tx1"/>
                </a:solidFill>
                <a:cs typeface="Aharoni" pitchFamily="2" charset="-79"/>
              </a:rPr>
              <a:t>д</a:t>
            </a:r>
            <a:r>
              <a:rPr lang="ru-RU" sz="1600" dirty="0" smtClean="0">
                <a:solidFill>
                  <a:schemeClr val="tx1"/>
                </a:solidFill>
                <a:cs typeface="Aharoni" pitchFamily="2" charset="-79"/>
              </a:rPr>
              <a:t>/с №50 </a:t>
            </a:r>
            <a:r>
              <a:rPr lang="ru-RU" sz="1600" dirty="0" err="1" smtClean="0">
                <a:solidFill>
                  <a:schemeClr val="tx1"/>
                </a:solidFill>
                <a:cs typeface="Aharoni" pitchFamily="2" charset="-79"/>
              </a:rPr>
              <a:t>Пацкова</a:t>
            </a:r>
            <a:r>
              <a:rPr lang="ru-RU" sz="1600" dirty="0" smtClean="0">
                <a:solidFill>
                  <a:schemeClr val="tx1"/>
                </a:solidFill>
                <a:cs typeface="Aharoni" pitchFamily="2" charset="-79"/>
              </a:rPr>
              <a:t> Е.А.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Заместитель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заведующего Торина А.В.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Педагог психолог Коновалова Н.Н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воспитатель Величко А.О.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88194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543486"/>
          </a:xfrm>
        </p:spPr>
        <p:txBody>
          <a:bodyPr>
            <a:normAutofit fontScale="90000"/>
          </a:bodyPr>
          <a:lstStyle/>
          <a:p>
            <a:pPr algn="ctr" defTabSz="680246"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Планируемые результаты реализации </a:t>
            </a:r>
            <a:br>
              <a:rPr lang="ru-RU" sz="18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Инновационной программы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1"/>
          </p:nvPr>
        </p:nvPicPr>
        <p:blipFill rotWithShape="1">
          <a:blip r:embed="rId2" cstate="print"/>
          <a:srcRect l="33347" t="20292" r="18298" b="25670"/>
          <a:stretch/>
        </p:blipFill>
        <p:spPr bwMode="auto">
          <a:xfrm>
            <a:off x="214282" y="1071552"/>
            <a:ext cx="4357718" cy="3714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23554" name="Picture 2" descr="C:\Users\Пользователь\Desktop\Новая папка\IMG_84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142991"/>
            <a:ext cx="2071702" cy="1428760"/>
          </a:xfrm>
          <a:prstGeom prst="rect">
            <a:avLst/>
          </a:prstGeom>
          <a:noFill/>
        </p:spPr>
      </p:pic>
      <p:pic>
        <p:nvPicPr>
          <p:cNvPr id="23555" name="Picture 3" descr="C:\Users\Пользователь\Desktop\Новая папка\IMG_8512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087600" y="-10991850"/>
            <a:ext cx="10836000" cy="7476000"/>
          </a:xfrm>
          <a:prstGeom prst="rect">
            <a:avLst/>
          </a:prstGeom>
          <a:noFill/>
        </p:spPr>
      </p:pic>
      <p:pic>
        <p:nvPicPr>
          <p:cNvPr id="8" name="Рисунок 7" descr="C:\Users\Пользователь\Desktop\Новая папка\IMG_8512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1142990"/>
            <a:ext cx="183222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Пользователь\Desktop\Новая папка\IMG_846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2786064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Пользователь\Desktop\Новая папка\IMG_851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2786064"/>
            <a:ext cx="2046966" cy="205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71600" y="141480"/>
            <a:ext cx="7543800" cy="4478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  <a:cs typeface="Aharoni" pitchFamily="2" charset="-79"/>
              </a:rPr>
              <a:t>Актуальность программы</a:t>
            </a:r>
            <a:endParaRPr lang="ru-RU" sz="2400" dirty="0">
              <a:solidFill>
                <a:schemeClr val="tx1"/>
              </a:solidFill>
              <a:cs typeface="Aharoni" pitchFamily="2" charset="-79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2512" y="857238"/>
            <a:ext cx="3978050" cy="10179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cs typeface="Aharoni" pitchFamily="2" charset="-79"/>
              </a:rPr>
              <a:t>Согласно стратегии развития воспитания в Российской Федерации на период до 2025 года необходимо создать условия для повышения  эффективности воспитательной деятельности в организациях</a:t>
            </a:r>
            <a:endParaRPr lang="ru-RU" sz="1400" dirty="0">
              <a:solidFill>
                <a:schemeClr val="tx1"/>
              </a:solidFill>
              <a:cs typeface="Aharoni" pitchFamily="2" charset="-79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57752" y="803659"/>
            <a:ext cx="4286248" cy="112514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cs typeface="Aharoni" pitchFamily="2" charset="-79"/>
              </a:rPr>
              <a:t>Согласно требованиям государственных образовательных стандартов к личности воспитанников необходимо   внедрять в работу  дошкольных организаций, инновационные программы развития дошкольников</a:t>
            </a:r>
            <a:r>
              <a:rPr lang="ru-RU" sz="1400" dirty="0" smtClean="0">
                <a:solidFill>
                  <a:schemeClr val="tx1"/>
                </a:solidFill>
              </a:rPr>
              <a:t>.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 flipV="1">
            <a:off x="533400" y="2400300"/>
            <a:ext cx="8110566" cy="1714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3400" y="2035965"/>
            <a:ext cx="3467096" cy="428628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err="1" smtClean="0">
                <a:latin typeface="+mj-lt"/>
                <a:cs typeface="Aharoni" pitchFamily="2" charset="-79"/>
              </a:rPr>
              <a:t>Инновационность</a:t>
            </a:r>
            <a:r>
              <a:rPr lang="ru-RU" sz="2400" dirty="0" smtClean="0">
                <a:latin typeface="+mj-lt"/>
                <a:cs typeface="Aharoni" pitchFamily="2" charset="-79"/>
              </a:rPr>
              <a:t> программы</a:t>
            </a:r>
            <a:endParaRPr lang="ru-RU" sz="2400" dirty="0">
              <a:latin typeface="+mj-lt"/>
              <a:cs typeface="Aharoni" pitchFamily="2" charset="-79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3000364" y="589345"/>
            <a:ext cx="428628" cy="267893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857884" y="535767"/>
            <a:ext cx="357190" cy="267893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2143108" y="2357436"/>
            <a:ext cx="357190" cy="35719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500694" y="1785932"/>
            <a:ext cx="3429024" cy="928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Методологическое основание проекта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2714626"/>
            <a:ext cx="4572000" cy="224742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Практико-ориентированная модель по формированию </a:t>
            </a:r>
            <a:r>
              <a:rPr lang="ru-RU" sz="1400" dirty="0" err="1" smtClean="0"/>
              <a:t>социокультурных</a:t>
            </a:r>
            <a:r>
              <a:rPr lang="ru-RU" sz="1400" dirty="0" smtClean="0"/>
              <a:t>, духовно-нравственных ценностей личности дошкольников реализуется на основе интеграции видов детской деятельности в рамках объединения проекта по патриотическому воспитанию «Юный </a:t>
            </a:r>
            <a:r>
              <a:rPr lang="ru-RU" sz="1400" dirty="0" err="1" smtClean="0"/>
              <a:t>Жуковец</a:t>
            </a:r>
            <a:r>
              <a:rPr lang="ru-RU" sz="1400" dirty="0" smtClean="0"/>
              <a:t>» и проекта </a:t>
            </a:r>
            <a:r>
              <a:rPr lang="ru-RU" sz="1400" dirty="0" err="1" smtClean="0"/>
              <a:t>мультстудии</a:t>
            </a:r>
            <a:r>
              <a:rPr lang="ru-RU" sz="1400" dirty="0" smtClean="0"/>
              <a:t> «Дружные ребята», с использованием информационно-коммуникационных технологий</a:t>
            </a:r>
            <a:endParaRPr lang="ru-RU" sz="1400" dirty="0"/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5357818" y="2714626"/>
            <a:ext cx="1357322" cy="428628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83" tIns="12642" rIns="25283" bIns="12642"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Проблема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7429520" y="2714626"/>
            <a:ext cx="1285884" cy="428628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83" tIns="12642" rIns="25283" bIns="12642"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Цель 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29190" y="3214692"/>
            <a:ext cx="2071702" cy="153233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Отсутствие практического опыта реализации рабочей программы воспитания с использованием средств и возможностей </a:t>
            </a:r>
            <a:r>
              <a:rPr lang="ru-RU" sz="1200" dirty="0" err="1" smtClean="0"/>
              <a:t>мультистудии</a:t>
            </a:r>
            <a:endParaRPr lang="ru-RU" sz="12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072330" y="3214693"/>
            <a:ext cx="2071670" cy="132802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Разработка  комплексной модели реализации программы </a:t>
            </a:r>
            <a:r>
              <a:rPr lang="ru-RU" sz="1200" dirty="0" err="1" smtClean="0"/>
              <a:t>мультистудии</a:t>
            </a:r>
            <a:r>
              <a:rPr lang="ru-RU" sz="1200" dirty="0" smtClean="0"/>
              <a:t> «Дружные ребята»</a:t>
            </a:r>
          </a:p>
          <a:p>
            <a:pPr algn="ctr"/>
            <a:r>
              <a:rPr lang="ru-RU" sz="1200" dirty="0" smtClean="0"/>
              <a:t> в ДОО 50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7563705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1862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285734"/>
            <a:ext cx="4040188" cy="928694"/>
          </a:xfrm>
        </p:spPr>
        <p:txBody>
          <a:bodyPr/>
          <a:lstStyle/>
          <a:p>
            <a:pPr algn="ctr"/>
            <a:endParaRPr lang="ru-RU" sz="1600" dirty="0" smtClean="0">
              <a:solidFill>
                <a:schemeClr val="tx1"/>
              </a:solidFill>
              <a:latin typeface="Nunito" panose="00000500000000000000" pitchFamily="2" charset="0"/>
              <a:cs typeface="Aharoni" pitchFamily="2" charset="-79"/>
            </a:endParaRPr>
          </a:p>
          <a:p>
            <a:pPr algn="ctr"/>
            <a:endParaRPr lang="ru-RU" sz="1600" dirty="0" smtClean="0">
              <a:solidFill>
                <a:schemeClr val="tx1"/>
              </a:solidFill>
              <a:latin typeface="Nunito" panose="00000500000000000000" pitchFamily="2" charset="0"/>
              <a:cs typeface="Aharoni" pitchFamily="2" charset="-79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cs typeface="Aharoni" pitchFamily="2" charset="-79"/>
              </a:rPr>
              <a:t>Модель реализации программы </a:t>
            </a:r>
            <a:r>
              <a:rPr lang="ru-RU" sz="1600" dirty="0" err="1" smtClean="0">
                <a:solidFill>
                  <a:schemeClr val="tx1"/>
                </a:solidFill>
                <a:cs typeface="Aharoni" pitchFamily="2" charset="-79"/>
              </a:rPr>
              <a:t>мультистудия</a:t>
            </a:r>
            <a:endParaRPr lang="en-US" sz="1600" dirty="0" smtClean="0">
              <a:solidFill>
                <a:schemeClr val="tx1"/>
              </a:solidFill>
              <a:cs typeface="Aharoni" pitchFamily="2" charset="-79"/>
            </a:endParaRP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6" y="500048"/>
            <a:ext cx="4041775" cy="642942"/>
          </a:xfrm>
        </p:spPr>
        <p:txBody>
          <a:bodyPr>
            <a:normAutofit fontScale="55000" lnSpcReduction="20000"/>
          </a:bodyPr>
          <a:lstStyle/>
          <a:p>
            <a:endParaRPr lang="ru-RU" sz="1700" dirty="0" smtClean="0">
              <a:solidFill>
                <a:schemeClr val="tx1"/>
              </a:solidFill>
              <a:cs typeface="Aharoni" pitchFamily="2" charset="-79"/>
            </a:endParaRPr>
          </a:p>
          <a:p>
            <a:pPr algn="ctr"/>
            <a:r>
              <a:rPr lang="ru-RU" sz="2900" dirty="0" smtClean="0">
                <a:solidFill>
                  <a:schemeClr val="tx1"/>
                </a:solidFill>
                <a:cs typeface="Aharoni" pitchFamily="2" charset="-79"/>
              </a:rPr>
              <a:t>Модули для организации детской </a:t>
            </a:r>
          </a:p>
          <a:p>
            <a:pPr algn="ctr"/>
            <a:r>
              <a:rPr lang="ru-RU" sz="2900" dirty="0" smtClean="0">
                <a:solidFill>
                  <a:schemeClr val="tx1"/>
                </a:solidFill>
                <a:cs typeface="Aharoni" pitchFamily="2" charset="-79"/>
              </a:rPr>
              <a:t>деятельности</a:t>
            </a:r>
            <a:endParaRPr lang="en-US" sz="29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endParaRPr lang="ru-RU" dirty="0"/>
          </a:p>
        </p:txBody>
      </p:sp>
      <p:pic>
        <p:nvPicPr>
          <p:cNvPr id="9" name="Содержимое 8"/>
          <p:cNvPicPr>
            <a:picLocks noGrp="1"/>
          </p:cNvPicPr>
          <p:nvPr>
            <p:ph sz="quarter" idx="2"/>
          </p:nvPr>
        </p:nvPicPr>
        <p:blipFill rotWithShape="1">
          <a:blip r:embed="rId2" cstate="print">
            <a:lum contrast="20000"/>
          </a:blip>
          <a:srcRect l="33456" t="20367" r="17466" b="18534"/>
          <a:stretch/>
        </p:blipFill>
        <p:spPr bwMode="auto">
          <a:xfrm>
            <a:off x="0" y="1142990"/>
            <a:ext cx="4500562" cy="3643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10" name="Содержимое 9"/>
          <p:cNvPicPr>
            <a:picLocks noGrp="1"/>
          </p:cNvPicPr>
          <p:nvPr>
            <p:ph sz="quarter" idx="4"/>
          </p:nvPr>
        </p:nvPicPr>
        <p:blipFill rotWithShape="1">
          <a:blip r:embed="rId3" cstate="print"/>
          <a:srcRect l="20828" t="18283" r="42461" b="48390"/>
          <a:stretch/>
        </p:blipFill>
        <p:spPr bwMode="auto">
          <a:xfrm>
            <a:off x="4645025" y="1142990"/>
            <a:ext cx="4356131" cy="3643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Задачи отчетного периода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1.Обеспечение комплексного подхода к созданию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педагогических условий в образовательной средне для поддержки и развития детской инициативности и самостоятельности.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2.Повышение уровня компетентности педагогов в вопросах использования современных технологий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образовательном процессе дошкольников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3.Формирование традиций ДОУ на основе функционирования группы патриотической направленности «Юные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Жуковцы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», с использованием возможностей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мультистуд.ии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72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Оснащение инновационной деятельности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000114"/>
            <a:ext cx="4686304" cy="885836"/>
          </a:xfrm>
        </p:spPr>
        <p:txBody>
          <a:bodyPr/>
          <a:lstStyle/>
          <a:p>
            <a:endParaRPr lang="ru-RU" sz="900" dirty="0" smtClean="0"/>
          </a:p>
          <a:p>
            <a:endParaRPr lang="ru-RU" sz="900" dirty="0" smtClean="0"/>
          </a:p>
          <a:p>
            <a:endParaRPr lang="ru-RU" sz="900" dirty="0" smtClean="0"/>
          </a:p>
          <a:p>
            <a:endParaRPr lang="ru-RU" sz="900" dirty="0" smtClean="0"/>
          </a:p>
          <a:p>
            <a:endParaRPr lang="ru-RU" sz="900" dirty="0" smtClean="0"/>
          </a:p>
          <a:p>
            <a:endParaRPr lang="ru-RU" sz="900" dirty="0" smtClean="0"/>
          </a:p>
          <a:p>
            <a:endParaRPr lang="ru-RU" sz="900" dirty="0" smtClean="0"/>
          </a:p>
          <a:p>
            <a:endParaRPr lang="ru-RU" sz="900" dirty="0" smtClean="0"/>
          </a:p>
          <a:p>
            <a:endParaRPr lang="ru-RU" sz="900" dirty="0" smtClean="0"/>
          </a:p>
          <a:p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-столы для размещения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мультистудии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анимационный станок СПАФ-32М –базис для перекладной анимации с системой освящения в виде светодиодной ленты 12 В; 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световой планшет с пультом дистанционного управления; 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цифровая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фотовидеокамера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анимационный станок СКАФ-33 – базис стационарный пластиковый для кукольной анимации с системой освящения в виде светодиодной ленты 12В; цифровая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фотовидеокамера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хромакей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 комплектом постоянного освящения;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зукозаписывающая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кабина;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-наушники для звукозаписи;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-ноутбук для создания и редактирования мультфильма;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-фотоаппарат, (камера, объектив, матрица) со штативом, для точной съёмки;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-световой планшет для копирования А3;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набор для анимации (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хромакей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А3, ватман, картон,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клячка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ластик, проволока, кнопки-гвозди, стеки), материал для изготовления персонажей </a:t>
            </a:r>
            <a:r>
              <a:rPr lang="ru-RU" sz="1200" dirty="0" smtClean="0"/>
              <a:t>и</a:t>
            </a:r>
            <a:endParaRPr lang="ru-RU" sz="1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1" name="Picture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3266" y="1928808"/>
            <a:ext cx="3750733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5786446" y="1357304"/>
            <a:ext cx="3357554" cy="341293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6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Создание мультфильмов</a:t>
            </a:r>
            <a:endParaRPr lang="ru-RU" dirty="0"/>
          </a:p>
        </p:txBody>
      </p:sp>
      <p:pic>
        <p:nvPicPr>
          <p:cNvPr id="921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643056"/>
            <a:ext cx="2472204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571486"/>
            <a:ext cx="2643206" cy="198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0620" y="928676"/>
            <a:ext cx="3373380" cy="253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34"/>
            <a:ext cx="8229600" cy="571504"/>
          </a:xfrm>
        </p:spPr>
        <p:txBody>
          <a:bodyPr>
            <a:noAutofit/>
          </a:bodyPr>
          <a:lstStyle/>
          <a:p>
            <a:r>
              <a:rPr lang="ru-RU" sz="3600" dirty="0" smtClean="0"/>
              <a:t>Участие в мероприятиях и акциях</a:t>
            </a:r>
            <a:endParaRPr lang="ru-RU" sz="3600" dirty="0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90"/>
            <a:ext cx="285168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 descr="https://189131.selcdn.ru/leonardo/uploadsForSiteId/201018/texteditor/a9392d55-932b-4edd-ab45-a1cc09d5f3b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142990"/>
            <a:ext cx="2786082" cy="2143140"/>
          </a:xfrm>
          <a:prstGeom prst="rect">
            <a:avLst/>
          </a:prstGeom>
          <a:noFill/>
        </p:spPr>
      </p:pic>
      <p:pic>
        <p:nvPicPr>
          <p:cNvPr id="23559" name="Picture 7" descr="https://189131.selcdn.ru/leonardo/uploadsForSiteId/201018/texteditor/b10719eb-3149-4101-bbcb-8c0f102c2dd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071552"/>
            <a:ext cx="2861060" cy="381474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34"/>
            <a:ext cx="8229600" cy="571504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Диссеминация опыта работы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143254"/>
            <a:ext cx="3643338" cy="20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Содержимое 7"/>
          <p:cNvPicPr>
            <a:picLocks/>
          </p:cNvPicPr>
          <p:nvPr/>
        </p:nvPicPr>
        <p:blipFill>
          <a:blip r:embed="rId3" cstate="print"/>
          <a:srcRect l="15625" t="7778" r="3750" b="10000"/>
          <a:stretch>
            <a:fillRect/>
          </a:stretch>
        </p:blipFill>
        <p:spPr bwMode="auto">
          <a:xfrm>
            <a:off x="4643438" y="857239"/>
            <a:ext cx="3786214" cy="2500330"/>
          </a:xfrm>
          <a:prstGeom prst="rect">
            <a:avLst/>
          </a:prstGeom>
          <a:noFill/>
        </p:spPr>
      </p:pic>
      <p:pic>
        <p:nvPicPr>
          <p:cNvPr id="8" name="Picture 6" descr="C:\Users\Пользователь\Desktop\dbc3474f-01d0-4acf-a593-6d99bd8ec89e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357304"/>
            <a:ext cx="4255306" cy="28368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714348" y="1428742"/>
            <a:ext cx="3500462" cy="35719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857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71486"/>
            <a:ext cx="4040188" cy="571504"/>
          </a:xfrm>
        </p:spPr>
        <p:txBody>
          <a:bodyPr/>
          <a:lstStyle/>
          <a:p>
            <a:pPr algn="ctr" defTabSz="680246">
              <a:defRPr/>
            </a:pPr>
            <a:r>
              <a:rPr lang="ru-RU" sz="1600" dirty="0" smtClean="0">
                <a:solidFill>
                  <a:schemeClr val="tx1"/>
                </a:solidFill>
                <a:cs typeface="Aharoni" pitchFamily="2" charset="-79"/>
              </a:rPr>
              <a:t>Методические продукты для методического</a:t>
            </a:r>
          </a:p>
          <a:p>
            <a:pPr algn="ctr" defTabSz="680246">
              <a:defRPr/>
            </a:pPr>
            <a:r>
              <a:rPr lang="ru-RU" sz="1600" dirty="0" smtClean="0">
                <a:solidFill>
                  <a:schemeClr val="tx1"/>
                </a:solidFill>
                <a:cs typeface="Aharoni" pitchFamily="2" charset="-79"/>
              </a:rPr>
              <a:t> обеспечения инновационной программы</a:t>
            </a:r>
            <a:endParaRPr lang="en-US" sz="16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42858"/>
            <a:ext cx="4041775" cy="785818"/>
          </a:xfrm>
        </p:spPr>
        <p:txBody>
          <a:bodyPr>
            <a:normAutofit/>
          </a:bodyPr>
          <a:lstStyle/>
          <a:p>
            <a:pPr algn="ctr" defTabSz="680246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Ссылки на ребятами в </a:t>
            </a:r>
            <a:r>
              <a:rPr lang="ru-RU" sz="1600" dirty="0" err="1" smtClean="0">
                <a:solidFill>
                  <a:schemeClr val="tx1"/>
                </a:solidFill>
              </a:rPr>
              <a:t>мультистудии</a:t>
            </a:r>
            <a:r>
              <a:rPr lang="ru-RU" sz="1600" dirty="0" smtClean="0">
                <a:solidFill>
                  <a:schemeClr val="tx1"/>
                </a:solidFill>
              </a:rPr>
              <a:t> «Дружные ребята»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>
          <a:xfrm>
            <a:off x="457200" y="1500180"/>
            <a:ext cx="4040188" cy="327006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1200" dirty="0" smtClean="0"/>
              <a:t>Программы </a:t>
            </a:r>
            <a:r>
              <a:rPr lang="ru-RU" sz="1200" dirty="0" err="1" smtClean="0"/>
              <a:t>Мультистудии</a:t>
            </a:r>
            <a:r>
              <a:rPr lang="ru-RU" sz="1200" dirty="0" smtClean="0"/>
              <a:t> </a:t>
            </a:r>
            <a:r>
              <a:rPr lang="ru-RU" sz="1200" dirty="0" smtClean="0"/>
              <a:t>«Дружные ребята»</a:t>
            </a:r>
            <a:endParaRPr lang="ru-RU" sz="1200" dirty="0" smtClean="0"/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endParaRPr lang="ru-RU" sz="1200" dirty="0" smtClean="0">
              <a:hlinkClick r:id="rId3"/>
            </a:endParaRPr>
          </a:p>
          <a:p>
            <a:pPr algn="just">
              <a:buNone/>
            </a:pPr>
            <a:endParaRPr lang="ru-RU" sz="1200" dirty="0" smtClean="0">
              <a:hlinkClick r:id="rId3"/>
            </a:endParaRPr>
          </a:p>
          <a:p>
            <a:pPr algn="just">
              <a:buNone/>
            </a:pPr>
            <a:endParaRPr lang="ru-RU" sz="1200" dirty="0" smtClean="0">
              <a:hlinkClick r:id="rId3"/>
            </a:endParaRPr>
          </a:p>
          <a:p>
            <a:pPr algn="just">
              <a:buNone/>
            </a:pPr>
            <a:endParaRPr lang="ru-RU" sz="1200" dirty="0" smtClean="0">
              <a:hlinkClick r:id="rId3"/>
            </a:endParaRPr>
          </a:p>
          <a:p>
            <a:pPr algn="just">
              <a:buNone/>
            </a:pPr>
            <a:r>
              <a:rPr lang="en-US" sz="1200" dirty="0" smtClean="0">
                <a:solidFill>
                  <a:srgbClr val="0070C0"/>
                </a:solidFill>
                <a:hlinkClick r:id="rId3"/>
              </a:rPr>
              <a:t>https</a:t>
            </a:r>
            <a:r>
              <a:rPr lang="en-US" sz="1200" dirty="0" smtClean="0">
                <a:solidFill>
                  <a:srgbClr val="0070C0"/>
                </a:solidFill>
                <a:hlinkClick r:id="rId3"/>
              </a:rPr>
              <a:t>://</a:t>
            </a:r>
            <a:r>
              <a:rPr lang="en-US" sz="1200" dirty="0" smtClean="0">
                <a:solidFill>
                  <a:srgbClr val="0070C0"/>
                </a:solidFill>
                <a:hlinkClick r:id="rId3"/>
              </a:rPr>
              <a:t>189131.selcdn.ru/leonardo/uploadsForSiteId/201018/content/ef2ebd86-f176-4430-b690-8ede282a7d29.pdf</a:t>
            </a:r>
            <a:endParaRPr lang="ru-RU" sz="1200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endParaRPr lang="ru-RU" sz="1200" dirty="0" smtClean="0"/>
          </a:p>
          <a:p>
            <a:pPr algn="just">
              <a:buNone/>
            </a:pPr>
            <a:r>
              <a:rPr lang="en-US" sz="1200" dirty="0" smtClean="0">
                <a:hlinkClick r:id="rId4"/>
              </a:rPr>
              <a:t>https://</a:t>
            </a:r>
            <a:r>
              <a:rPr lang="en-US" sz="1200" dirty="0" smtClean="0">
                <a:hlinkClick r:id="rId4"/>
              </a:rPr>
              <a:t>189131.selcdn.ru/leonardo/uploadsForSiteId/201018/content/7fbd926f-a0d9-4954-8c4b-60c7cea3f4ba.pdf</a:t>
            </a:r>
            <a:endParaRPr lang="ru-RU" sz="1200" dirty="0" smtClean="0"/>
          </a:p>
          <a:p>
            <a:pPr algn="just">
              <a:buNone/>
            </a:pPr>
            <a:endParaRPr lang="ru-RU" sz="1200" dirty="0" smtClean="0"/>
          </a:p>
          <a:p>
            <a:pPr algn="ctr">
              <a:buNone/>
            </a:pP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642910" y="1785932"/>
            <a:ext cx="357190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sz="quarter" idx="4"/>
          </p:nvPr>
        </p:nvSpPr>
        <p:spPr>
          <a:xfrm>
            <a:off x="4645026" y="1142990"/>
            <a:ext cx="4041775" cy="3627250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hlinkClick r:id="rId5"/>
              </a:rPr>
              <a:t>https://www.youtube.com/watch?v=y7G_rmxqsl0&amp;feature=youtu.be</a:t>
            </a:r>
            <a:endParaRPr lang="ru-RU" sz="1600" dirty="0" smtClean="0">
              <a:solidFill>
                <a:srgbClr val="0070C0"/>
              </a:solidFill>
            </a:endParaRPr>
          </a:p>
          <a:p>
            <a:r>
              <a:rPr lang="ru-RU" sz="1600" dirty="0" smtClean="0"/>
              <a:t>Как мы создаем мультфильмы </a:t>
            </a:r>
            <a:r>
              <a:rPr lang="en-US" sz="1600" dirty="0" smtClean="0">
                <a:hlinkClick r:id="rId6"/>
              </a:rPr>
              <a:t>https://www.youtube.com/watch?v=EO3ybFSMNs4</a:t>
            </a:r>
            <a:endParaRPr lang="ru-RU" sz="1600" dirty="0" smtClean="0"/>
          </a:p>
          <a:p>
            <a:r>
              <a:rPr lang="ru-RU" sz="1600" dirty="0" smtClean="0"/>
              <a:t>Поздравление с 23 февраля</a:t>
            </a:r>
          </a:p>
          <a:p>
            <a:r>
              <a:rPr lang="en-US" sz="1600" dirty="0" smtClean="0">
                <a:hlinkClick r:id="rId7"/>
              </a:rPr>
              <a:t>https://www.youtube.com/watch?v=HsUr-dPAgu8&amp;feature=youtu.be</a:t>
            </a:r>
            <a:endParaRPr lang="ru-RU" sz="1600" dirty="0" smtClean="0"/>
          </a:p>
          <a:p>
            <a:r>
              <a:rPr lang="ru-RU" sz="1600" dirty="0" smtClean="0"/>
              <a:t>Мы за мир во всем мире</a:t>
            </a:r>
            <a:endParaRPr lang="ru-RU" sz="1600" dirty="0"/>
          </a:p>
        </p:txBody>
      </p:sp>
      <p:pic>
        <p:nvPicPr>
          <p:cNvPr id="1026" name="Picture 2" descr="G:\Инновационная программа Мультистудия\Маленький волонтёр\маленькие волон.jpg"/>
          <p:cNvPicPr>
            <a:picLocks noChangeAspect="1" noChangeArrowheads="1"/>
          </p:cNvPicPr>
          <p:nvPr/>
        </p:nvPicPr>
        <p:blipFill>
          <a:blip r:embed="rId8" cstate="print"/>
          <a:srcRect l="11339" t="7265" r="3615" b="12364"/>
          <a:stretch>
            <a:fillRect/>
          </a:stretch>
        </p:blipFill>
        <p:spPr bwMode="auto">
          <a:xfrm>
            <a:off x="214282" y="2071684"/>
            <a:ext cx="1071570" cy="1393040"/>
          </a:xfrm>
          <a:prstGeom prst="rect">
            <a:avLst/>
          </a:prstGeom>
          <a:noFill/>
        </p:spPr>
      </p:pic>
      <p:pic>
        <p:nvPicPr>
          <p:cNvPr id="1027" name="Picture 3" descr="G:\Инновационная программа Мультистудия\Песочная страна\песочная стран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57290" y="2000246"/>
            <a:ext cx="1214446" cy="1500198"/>
          </a:xfrm>
          <a:prstGeom prst="rect">
            <a:avLst/>
          </a:prstGeom>
          <a:noFill/>
        </p:spPr>
      </p:pic>
      <p:pic>
        <p:nvPicPr>
          <p:cNvPr id="1028" name="Picture 4" descr="G:\Инновационная программа Мультистудия\художники\художники.jpg"/>
          <p:cNvPicPr>
            <a:picLocks noChangeAspect="1" noChangeArrowheads="1"/>
          </p:cNvPicPr>
          <p:nvPr/>
        </p:nvPicPr>
        <p:blipFill>
          <a:blip r:embed="rId10" cstate="print"/>
          <a:srcRect l="5670" t="2061" b="3143"/>
          <a:stretch>
            <a:fillRect/>
          </a:stretch>
        </p:blipFill>
        <p:spPr bwMode="auto">
          <a:xfrm>
            <a:off x="2643174" y="2071684"/>
            <a:ext cx="1168801" cy="135732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14282" y="3357568"/>
            <a:ext cx="464347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rgbClr val="0070C0"/>
                </a:solidFill>
                <a:hlinkClick r:id="rId11"/>
              </a:rPr>
              <a:t>https://</a:t>
            </a:r>
            <a:r>
              <a:rPr lang="en-US" sz="1100" dirty="0" smtClean="0">
                <a:solidFill>
                  <a:srgbClr val="0070C0"/>
                </a:solidFill>
                <a:hlinkClick r:id="rId11"/>
              </a:rPr>
              <a:t>189131.selcdn.ru/leonardo/uploadsForSiteId/201018/content/af737432-ac40-4a11-9e50-efe937c8ef9c.pdf</a:t>
            </a:r>
            <a:endParaRPr lang="ru-RU" sz="1100" dirty="0" smtClean="0">
              <a:solidFill>
                <a:srgbClr val="0070C0"/>
              </a:solidFill>
            </a:endParaRPr>
          </a:p>
          <a:p>
            <a:pPr algn="ctr"/>
            <a:endParaRPr lang="ru-RU" sz="1100" dirty="0" smtClean="0">
              <a:solidFill>
                <a:srgbClr val="0070C0"/>
              </a:solidFill>
            </a:endParaRPr>
          </a:p>
          <a:p>
            <a:pPr algn="ctr"/>
            <a:endParaRPr lang="ru-RU" sz="1100" dirty="0" smtClean="0">
              <a:solidFill>
                <a:srgbClr val="0070C0"/>
              </a:solidFill>
            </a:endParaRPr>
          </a:p>
          <a:p>
            <a:pPr algn="ctr"/>
            <a:endParaRPr lang="ru-RU" sz="11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1727</TotalTime>
  <Words>432</Words>
  <Application>Microsoft Office PowerPoint</Application>
  <PresentationFormat>Экран (16:9)</PresentationFormat>
  <Paragraphs>90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                       Отчет о реализации краевой инновационной площадки (КИП-2021)  за 2022 год Инновационной программы  Мультистудия «Дружные ребята»   адрес сайта: https//madou50 ru е-mail: gul-madou50@yandex.ru </vt:lpstr>
      <vt:lpstr>       </vt:lpstr>
      <vt:lpstr>Слайд 3</vt:lpstr>
      <vt:lpstr>Задачи отчетного периода </vt:lpstr>
      <vt:lpstr>Оснащение инновационной деятельности</vt:lpstr>
      <vt:lpstr>Создание мультфильмов</vt:lpstr>
      <vt:lpstr>Участие в мероприятиях и акциях</vt:lpstr>
      <vt:lpstr>Диссеминация опыта работы</vt:lpstr>
      <vt:lpstr>Слайд 9</vt:lpstr>
      <vt:lpstr>Планируемые результаты реализации  Инновационной программы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71</cp:revision>
  <dcterms:created xsi:type="dcterms:W3CDTF">2018-10-05T09:17:55Z</dcterms:created>
  <dcterms:modified xsi:type="dcterms:W3CDTF">2022-08-12T07:16:01Z</dcterms:modified>
</cp:coreProperties>
</file>