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84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80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381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547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123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08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049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07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422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761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388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02A98-FB81-4641-AA89-9ABA49A40196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379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E656BAD-5893-4160-A7C4-F91792246BC9}"/>
              </a:ext>
            </a:extLst>
          </p:cNvPr>
          <p:cNvSpPr txBox="1"/>
          <p:nvPr/>
        </p:nvSpPr>
        <p:spPr>
          <a:xfrm>
            <a:off x="102772" y="4053057"/>
            <a:ext cx="212802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ПУБЛИКАЦИИ КИП </a:t>
            </a:r>
            <a:r>
              <a:rPr lang="ru-RU" i="1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AE56BA7-D0A7-44F2-A8CC-EED5D786533D}"/>
              </a:ext>
            </a:extLst>
          </p:cNvPr>
          <p:cNvSpPr txBox="1"/>
          <p:nvPr/>
        </p:nvSpPr>
        <p:spPr>
          <a:xfrm>
            <a:off x="4378936" y="1546647"/>
            <a:ext cx="411628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Средняя общеобразовательная школа № 61 </a:t>
            </a:r>
            <a:r>
              <a:rPr lang="ru-RU" sz="1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имени Героя </a:t>
            </a:r>
            <a:r>
              <a:rPr lang="ru-RU" sz="1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1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оветского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1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оюза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Дмитрия Лавриненко МО г. Краснодара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7A9D04F-509C-4F5C-A31F-4E1A04167445}"/>
              </a:ext>
            </a:extLst>
          </p:cNvPr>
          <p:cNvSpPr txBox="1"/>
          <p:nvPr/>
        </p:nvSpPr>
        <p:spPr>
          <a:xfrm>
            <a:off x="4336181" y="2531982"/>
            <a:ext cx="411628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i="1" dirty="0"/>
          </a:p>
          <a:p>
            <a:pPr algn="ctr"/>
            <a:endParaRPr lang="ru-RU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4C3EF3D-4F0B-4D2A-A98C-F5180DF74054}"/>
              </a:ext>
            </a:extLst>
          </p:cNvPr>
          <p:cNvSpPr txBox="1"/>
          <p:nvPr/>
        </p:nvSpPr>
        <p:spPr>
          <a:xfrm>
            <a:off x="4416072" y="3434200"/>
            <a:ext cx="411628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i="1" dirty="0"/>
              <a:t>Эффекты апробации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A9AD961-7372-4E00-A399-AB020B531149}"/>
              </a:ext>
            </a:extLst>
          </p:cNvPr>
          <p:cNvSpPr txBox="1"/>
          <p:nvPr/>
        </p:nvSpPr>
        <p:spPr>
          <a:xfrm>
            <a:off x="8772525" y="1215254"/>
            <a:ext cx="312355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i="1" dirty="0"/>
              <a:t>Эффекты апробации МО г. Краснодар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0C6D73A-11D0-4783-9A4A-D6F665430D6F}"/>
              </a:ext>
            </a:extLst>
          </p:cNvPr>
          <p:cNvSpPr txBox="1"/>
          <p:nvPr/>
        </p:nvSpPr>
        <p:spPr>
          <a:xfrm>
            <a:off x="8545823" y="5488207"/>
            <a:ext cx="3600380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проекта могут быть использованы для разработки модульной программы повышения квалификации заместителей директоров и директоров школ «Проектирование методико- технологического обеспечения развития финансовой грамотности обучающихся в условиях непрерывного образования».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EDA0FE1-4B79-4C14-A8C6-336D91591D88}"/>
              </a:ext>
            </a:extLst>
          </p:cNvPr>
          <p:cNvSpPr txBox="1"/>
          <p:nvPr/>
        </p:nvSpPr>
        <p:spPr>
          <a:xfrm>
            <a:off x="-192507" y="-39078"/>
            <a:ext cx="119824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Методико-технологическое обеспечение развития финансовой грамотности обучающихся в условиях непрерывного образования («Школа финансовой грамотности обучающихся»)»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EB2DBABF-3A5B-4428-9CCA-DBDABD77413E}"/>
              </a:ext>
            </a:extLst>
          </p:cNvPr>
          <p:cNvSpPr/>
          <p:nvPr/>
        </p:nvSpPr>
        <p:spPr>
          <a:xfrm>
            <a:off x="209550" y="74298"/>
            <a:ext cx="11923183" cy="494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737566C1-F3F7-41A6-8D34-4B7AC2426A57}"/>
              </a:ext>
            </a:extLst>
          </p:cNvPr>
          <p:cNvSpPr/>
          <p:nvPr/>
        </p:nvSpPr>
        <p:spPr>
          <a:xfrm>
            <a:off x="209550" y="720629"/>
            <a:ext cx="11923183" cy="43938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02DB3B1E-90DD-4AD7-8153-1B09B57D68C9}"/>
              </a:ext>
            </a:extLst>
          </p:cNvPr>
          <p:cNvSpPr txBox="1"/>
          <p:nvPr/>
        </p:nvSpPr>
        <p:spPr>
          <a:xfrm>
            <a:off x="197161" y="582533"/>
            <a:ext cx="11923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 муниципального образования город Краснодар</a:t>
            </a:r>
          </a:p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гимназия № 82 имени 30-й Иркутской Дивизии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25AB2C8B-2B4B-4B2F-9B1C-B729CEB89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60" y="5430173"/>
            <a:ext cx="981541" cy="1414395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2227F826-EAFD-4E2E-9526-ED820167BB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270" y="5486400"/>
            <a:ext cx="1052515" cy="1327084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2ACE8AA1-CE32-4F82-B27E-7D939CF929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3285" y="5412428"/>
            <a:ext cx="983968" cy="1371274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="" id="{980BD41F-8866-422A-897F-F8C33C29CE0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34436" y="5430173"/>
            <a:ext cx="972285" cy="1351627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F93CC15C-E8BF-4380-A2BB-6063DA739F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8387" y="1570609"/>
            <a:ext cx="4188333" cy="2268609"/>
          </a:xfrm>
          <a:prstGeom prst="rect">
            <a:avLst/>
          </a:prstGeom>
        </p:spPr>
      </p:pic>
      <p:graphicFrame>
        <p:nvGraphicFramePr>
          <p:cNvPr id="29" name="Таблица 29">
            <a:extLst>
              <a:ext uri="{FF2B5EF4-FFF2-40B4-BE49-F238E27FC236}">
                <a16:creationId xmlns:a16="http://schemas.microsoft.com/office/drawing/2014/main" xmlns="" id="{F5CFCCBB-50A6-431A-87D4-08DBD05599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7831048"/>
              </p:ext>
            </p:extLst>
          </p:nvPr>
        </p:nvGraphicFramePr>
        <p:xfrm>
          <a:off x="0" y="1185955"/>
          <a:ext cx="429302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3022">
                  <a:extLst>
                    <a:ext uri="{9D8B030D-6E8A-4147-A177-3AD203B41FA5}">
                      <a16:colId xmlns:a16="http://schemas.microsoft.com/office/drawing/2014/main" xmlns="" val="4069781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i="0" dirty="0"/>
                        <a:t>РАЗРАБОТАННЫЕ</a:t>
                      </a:r>
                      <a:r>
                        <a:rPr lang="ru-RU" dirty="0"/>
                        <a:t> МАТЕРИАЛЫ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9078547"/>
                  </a:ext>
                </a:extLst>
              </a:tr>
            </a:tbl>
          </a:graphicData>
        </a:graphic>
      </p:graphicFrame>
      <p:sp>
        <p:nvSpPr>
          <p:cNvPr id="32" name="Стрелка: вверх 31">
            <a:extLst>
              <a:ext uri="{FF2B5EF4-FFF2-40B4-BE49-F238E27FC236}">
                <a16:creationId xmlns:a16="http://schemas.microsoft.com/office/drawing/2014/main" xmlns="" id="{0E9881DD-F888-4072-961D-F53E5279AAA4}"/>
              </a:ext>
            </a:extLst>
          </p:cNvPr>
          <p:cNvSpPr/>
          <p:nvPr/>
        </p:nvSpPr>
        <p:spPr>
          <a:xfrm rot="18702705" flipH="1">
            <a:off x="849483" y="3564496"/>
            <a:ext cx="196241" cy="25171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3" name="Рисунок 32">
            <a:extLst>
              <a:ext uri="{FF2B5EF4-FFF2-40B4-BE49-F238E27FC236}">
                <a16:creationId xmlns:a16="http://schemas.microsoft.com/office/drawing/2014/main" xmlns="" id="{80001D63-60B3-404B-82BD-0063CB41B864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830" y="3384534"/>
            <a:ext cx="672353" cy="672353"/>
          </a:xfrm>
          <a:prstGeom prst="rect">
            <a:avLst/>
          </a:prstGeom>
        </p:spPr>
      </p:pic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9D5DB43D-2AE4-4B58-9951-85E2AB7DF72D}"/>
              </a:ext>
            </a:extLst>
          </p:cNvPr>
          <p:cNvSpPr/>
          <p:nvPr/>
        </p:nvSpPr>
        <p:spPr>
          <a:xfrm>
            <a:off x="133260" y="4441012"/>
            <a:ext cx="4195725" cy="226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Эффекты проекта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8F7A8A4C-9FFC-4FE5-80C0-C60FCD1163C2}"/>
              </a:ext>
            </a:extLst>
          </p:cNvPr>
          <p:cNvSpPr/>
          <p:nvPr/>
        </p:nvSpPr>
        <p:spPr>
          <a:xfrm>
            <a:off x="71535" y="4719253"/>
            <a:ext cx="1126748" cy="710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Уровень ФГ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F0C65ED3-91C1-4DE1-A4E3-A2AE59F481C4}"/>
              </a:ext>
            </a:extLst>
          </p:cNvPr>
          <p:cNvSpPr/>
          <p:nvPr/>
        </p:nvSpPr>
        <p:spPr>
          <a:xfrm>
            <a:off x="1270322" y="4691123"/>
            <a:ext cx="940357" cy="710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Удовлетворенность качеством ИД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xmlns="" id="{157B7155-4077-472B-956E-5CA7C2BC287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5800" y="4968117"/>
            <a:ext cx="823031" cy="560881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xmlns="" id="{CA3253FA-007A-433E-9779-452DAAFF99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15288" y="4924675"/>
            <a:ext cx="823031" cy="560881"/>
          </a:xfrm>
          <a:prstGeom prst="rect">
            <a:avLst/>
          </a:prstGeom>
        </p:spPr>
      </p:pic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FC38432B-552B-4508-9AA3-07DA7CFE838C}"/>
              </a:ext>
            </a:extLst>
          </p:cNvPr>
          <p:cNvSpPr/>
          <p:nvPr/>
        </p:nvSpPr>
        <p:spPr>
          <a:xfrm>
            <a:off x="2232162" y="4686064"/>
            <a:ext cx="1126748" cy="710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/>
              <a:t>Проф. компетенции</a:t>
            </a:r>
          </a:p>
        </p:txBody>
      </p:sp>
      <p:pic>
        <p:nvPicPr>
          <p:cNvPr id="43" name="Рисунок 42">
            <a:extLst>
              <a:ext uri="{FF2B5EF4-FFF2-40B4-BE49-F238E27FC236}">
                <a16:creationId xmlns:a16="http://schemas.microsoft.com/office/drawing/2014/main" xmlns="" id="{632AC11E-1395-4338-BB09-29A1E0BDC8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20740" y="4880730"/>
            <a:ext cx="823031" cy="560881"/>
          </a:xfrm>
          <a:prstGeom prst="rect">
            <a:avLst/>
          </a:prstGeom>
        </p:spPr>
      </p:pic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E0B206C3-4741-438E-8A96-C3DA017DFE9E}"/>
              </a:ext>
            </a:extLst>
          </p:cNvPr>
          <p:cNvSpPr/>
          <p:nvPr/>
        </p:nvSpPr>
        <p:spPr>
          <a:xfrm>
            <a:off x="3387895" y="4682885"/>
            <a:ext cx="941090" cy="710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Единство образовательного пространства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4B892CE2-40C3-442C-B24B-CA1FA00D2568}"/>
              </a:ext>
            </a:extLst>
          </p:cNvPr>
          <p:cNvSpPr/>
          <p:nvPr/>
        </p:nvSpPr>
        <p:spPr>
          <a:xfrm>
            <a:off x="4378936" y="1225027"/>
            <a:ext cx="4081120" cy="2544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Сетевой партнер 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EC326045-0C15-495B-AC4B-044D28544BB0}"/>
              </a:ext>
            </a:extLst>
          </p:cNvPr>
          <p:cNvSpPr/>
          <p:nvPr/>
        </p:nvSpPr>
        <p:spPr>
          <a:xfrm>
            <a:off x="4259239" y="2447281"/>
            <a:ext cx="1421152" cy="937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Организация </a:t>
            </a:r>
            <a:r>
              <a:rPr lang="ru-RU" sz="1000" dirty="0"/>
              <a:t>обучения  для педагогов ОУ и зам. руководителей </a:t>
            </a:r>
            <a:r>
              <a:rPr lang="ru-RU" sz="1400" dirty="0"/>
              <a:t>ОУ  </a:t>
            </a:r>
          </a:p>
        </p:txBody>
      </p:sp>
      <p:pic>
        <p:nvPicPr>
          <p:cNvPr id="50" name="Рисунок 49">
            <a:extLst>
              <a:ext uri="{FF2B5EF4-FFF2-40B4-BE49-F238E27FC236}">
                <a16:creationId xmlns:a16="http://schemas.microsoft.com/office/drawing/2014/main" xmlns="" id="{A297C508-D7BF-49A3-8A3E-B2B8ACC1E1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43478" y="2363604"/>
            <a:ext cx="1428401" cy="1169118"/>
          </a:xfrm>
          <a:prstGeom prst="rect">
            <a:avLst/>
          </a:prstGeom>
        </p:spPr>
      </p:pic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xmlns="" id="{277314A2-B27C-4613-B84E-48A8F50E06FB}"/>
              </a:ext>
            </a:extLst>
          </p:cNvPr>
          <p:cNvSpPr/>
          <p:nvPr/>
        </p:nvSpPr>
        <p:spPr>
          <a:xfrm>
            <a:off x="7267181" y="2436413"/>
            <a:ext cx="1380465" cy="913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Эффективный </a:t>
            </a:r>
            <a:r>
              <a:rPr lang="ru-RU" sz="1100" dirty="0"/>
              <a:t>обмен ресурсами в целях повышения качества </a:t>
            </a:r>
            <a:r>
              <a:rPr lang="ru-RU" sz="1400" dirty="0"/>
              <a:t>образования</a:t>
            </a:r>
          </a:p>
        </p:txBody>
      </p:sp>
      <p:sp>
        <p:nvSpPr>
          <p:cNvPr id="53" name="Стрелка: вправо 52">
            <a:extLst>
              <a:ext uri="{FF2B5EF4-FFF2-40B4-BE49-F238E27FC236}">
                <a16:creationId xmlns:a16="http://schemas.microsoft.com/office/drawing/2014/main" xmlns="" id="{79CEE2AE-554C-41E7-AC23-31FEF2950922}"/>
              </a:ext>
            </a:extLst>
          </p:cNvPr>
          <p:cNvSpPr/>
          <p:nvPr/>
        </p:nvSpPr>
        <p:spPr>
          <a:xfrm>
            <a:off x="5520906" y="2808981"/>
            <a:ext cx="345056" cy="16059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: вправо 56">
            <a:extLst>
              <a:ext uri="{FF2B5EF4-FFF2-40B4-BE49-F238E27FC236}">
                <a16:creationId xmlns:a16="http://schemas.microsoft.com/office/drawing/2014/main" xmlns="" id="{63588F95-06C4-47C9-9AE9-33808C885140}"/>
              </a:ext>
            </a:extLst>
          </p:cNvPr>
          <p:cNvSpPr/>
          <p:nvPr/>
        </p:nvSpPr>
        <p:spPr>
          <a:xfrm>
            <a:off x="7007797" y="2784823"/>
            <a:ext cx="345056" cy="16059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xmlns="" id="{AC07BF75-4235-4BC9-9D8C-346E24FB96EA}"/>
              </a:ext>
            </a:extLst>
          </p:cNvPr>
          <p:cNvSpPr/>
          <p:nvPr/>
        </p:nvSpPr>
        <p:spPr>
          <a:xfrm>
            <a:off x="4378936" y="3918673"/>
            <a:ext cx="1535468" cy="14833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Разработаны нормативно-правовые акты по реализации ФГ</a:t>
            </a: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35C2086B-87D7-4A5D-9CD1-289A36CC9D97}"/>
              </a:ext>
            </a:extLst>
          </p:cNvPr>
          <p:cNvSpPr/>
          <p:nvPr/>
        </p:nvSpPr>
        <p:spPr>
          <a:xfrm>
            <a:off x="5825987" y="3929058"/>
            <a:ext cx="1368315" cy="14833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Созданы условия для  повышения проф. компетенции педагогов </a:t>
            </a: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xmlns="" id="{554D6001-0899-4813-B96F-6AB3DF531AF4}"/>
              </a:ext>
            </a:extLst>
          </p:cNvPr>
          <p:cNvSpPr/>
          <p:nvPr/>
        </p:nvSpPr>
        <p:spPr>
          <a:xfrm>
            <a:off x="7194302" y="3931110"/>
            <a:ext cx="1436532" cy="14833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Повышение уровня финансовой грамотности обучающихся </a:t>
            </a:r>
          </a:p>
        </p:txBody>
      </p:sp>
      <p:pic>
        <p:nvPicPr>
          <p:cNvPr id="1027" name="Рисунок 1026">
            <a:extLst>
              <a:ext uri="{FF2B5EF4-FFF2-40B4-BE49-F238E27FC236}">
                <a16:creationId xmlns:a16="http://schemas.microsoft.com/office/drawing/2014/main" xmlns="" id="{402FDA84-B6E8-4264-B3D6-A9269C8BE64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07834" y="5471308"/>
            <a:ext cx="3793283" cy="1371273"/>
          </a:xfrm>
          <a:prstGeom prst="rect">
            <a:avLst/>
          </a:prstGeom>
        </p:spPr>
      </p:pic>
      <p:sp>
        <p:nvSpPr>
          <p:cNvPr id="1029" name="Прямоугольник 1028">
            <a:extLst>
              <a:ext uri="{FF2B5EF4-FFF2-40B4-BE49-F238E27FC236}">
                <a16:creationId xmlns:a16="http://schemas.microsoft.com/office/drawing/2014/main" xmlns="" id="{6D125148-6C70-47CA-AAB9-F7CADA8A4821}"/>
              </a:ext>
            </a:extLst>
          </p:cNvPr>
          <p:cNvSpPr/>
          <p:nvPr/>
        </p:nvSpPr>
        <p:spPr>
          <a:xfrm>
            <a:off x="8772525" y="1984075"/>
            <a:ext cx="1380465" cy="7231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Расширение содержания образования </a:t>
            </a: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xmlns="" id="{BD8E9D52-7A22-48C0-B260-15A46E646D24}"/>
              </a:ext>
            </a:extLst>
          </p:cNvPr>
          <p:cNvSpPr/>
          <p:nvPr/>
        </p:nvSpPr>
        <p:spPr>
          <a:xfrm>
            <a:off x="10430299" y="1980949"/>
            <a:ext cx="1568113" cy="8038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Кружки, тематические летние площадки, взаимодействие с </a:t>
            </a:r>
            <a:r>
              <a:rPr lang="ru-RU" sz="1100" dirty="0" err="1">
                <a:solidFill>
                  <a:schemeClr val="tx1"/>
                </a:solidFill>
              </a:rPr>
              <a:t>ВУЗАми</a:t>
            </a:r>
            <a:r>
              <a:rPr lang="ru-RU" sz="1100" dirty="0">
                <a:solidFill>
                  <a:schemeClr val="tx1"/>
                </a:solidFill>
              </a:rPr>
              <a:t> (профильные программы)</a:t>
            </a:r>
          </a:p>
        </p:txBody>
      </p:sp>
      <p:sp>
        <p:nvSpPr>
          <p:cNvPr id="1031" name="Стрелка: вправо 1030">
            <a:extLst>
              <a:ext uri="{FF2B5EF4-FFF2-40B4-BE49-F238E27FC236}">
                <a16:creationId xmlns:a16="http://schemas.microsoft.com/office/drawing/2014/main" xmlns="" id="{B2ECCCED-5C09-4B1D-96D6-42033C1A8709}"/>
              </a:ext>
            </a:extLst>
          </p:cNvPr>
          <p:cNvSpPr/>
          <p:nvPr/>
        </p:nvSpPr>
        <p:spPr>
          <a:xfrm>
            <a:off x="9938546" y="2119713"/>
            <a:ext cx="593824" cy="329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2" name="Прямоугольник 1031">
            <a:extLst>
              <a:ext uri="{FF2B5EF4-FFF2-40B4-BE49-F238E27FC236}">
                <a16:creationId xmlns:a16="http://schemas.microsoft.com/office/drawing/2014/main" xmlns="" id="{868E35C7-4D1A-4DF6-A122-1EB05936FA5F}"/>
              </a:ext>
            </a:extLst>
          </p:cNvPr>
          <p:cNvSpPr/>
          <p:nvPr/>
        </p:nvSpPr>
        <p:spPr>
          <a:xfrm>
            <a:off x="2024081" y="3867246"/>
            <a:ext cx="1726257" cy="5290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ОБУЧАЮЩИЙ КАНАЛ  В «СФЕРУМЕ»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«ФИНСОВА-ВСЕ О ФИНАНСАХ»</a:t>
            </a:r>
          </a:p>
        </p:txBody>
      </p:sp>
      <p:pic>
        <p:nvPicPr>
          <p:cNvPr id="1033" name="Рисунок 1032">
            <a:extLst>
              <a:ext uri="{FF2B5EF4-FFF2-40B4-BE49-F238E27FC236}">
                <a16:creationId xmlns:a16="http://schemas.microsoft.com/office/drawing/2014/main" xmlns="" id="{43000F79-6D35-4EDB-AE1A-E5829E39449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49657" y="3816358"/>
            <a:ext cx="734840" cy="734840"/>
          </a:xfrm>
          <a:prstGeom prst="rect">
            <a:avLst/>
          </a:prstGeom>
        </p:spPr>
      </p:pic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xmlns="" id="{C0D74E8E-30EF-4D14-9797-1AF09A7F38B1}"/>
              </a:ext>
            </a:extLst>
          </p:cNvPr>
          <p:cNvSpPr/>
          <p:nvPr/>
        </p:nvSpPr>
        <p:spPr>
          <a:xfrm>
            <a:off x="8834613" y="2889280"/>
            <a:ext cx="1380465" cy="7231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Создание кадрового резерва специалистов  </a:t>
            </a: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xmlns="" id="{ACCA2D20-D5BD-48D7-9405-4157E08ADCF2}"/>
              </a:ext>
            </a:extLst>
          </p:cNvPr>
          <p:cNvSpPr/>
          <p:nvPr/>
        </p:nvSpPr>
        <p:spPr>
          <a:xfrm>
            <a:off x="10430299" y="2865122"/>
            <a:ext cx="1568113" cy="8522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Выпускники  школ- студенты ВУЗов по приоритетным экономическим направлениям края</a:t>
            </a:r>
          </a:p>
        </p:txBody>
      </p:sp>
      <p:sp>
        <p:nvSpPr>
          <p:cNvPr id="76" name="Стрелка: вправо 75">
            <a:extLst>
              <a:ext uri="{FF2B5EF4-FFF2-40B4-BE49-F238E27FC236}">
                <a16:creationId xmlns:a16="http://schemas.microsoft.com/office/drawing/2014/main" xmlns="" id="{AE05A616-CA2E-4E05-AD89-E49F97B85F73}"/>
              </a:ext>
            </a:extLst>
          </p:cNvPr>
          <p:cNvSpPr/>
          <p:nvPr/>
        </p:nvSpPr>
        <p:spPr>
          <a:xfrm>
            <a:off x="10013468" y="3196201"/>
            <a:ext cx="593824" cy="329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xmlns="" id="{31BD3327-48A2-4217-96C0-7DC58C8DC668}"/>
              </a:ext>
            </a:extLst>
          </p:cNvPr>
          <p:cNvSpPr/>
          <p:nvPr/>
        </p:nvSpPr>
        <p:spPr>
          <a:xfrm>
            <a:off x="8834613" y="3720710"/>
            <a:ext cx="1380465" cy="8522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Работа с одаренными обучающимися</a:t>
            </a:r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xmlns="" id="{AA666D8B-83CE-48A5-B8BB-0ED29FEFA066}"/>
              </a:ext>
            </a:extLst>
          </p:cNvPr>
          <p:cNvSpPr/>
          <p:nvPr/>
        </p:nvSpPr>
        <p:spPr>
          <a:xfrm>
            <a:off x="10430299" y="3769374"/>
            <a:ext cx="1556671" cy="8522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Наличие победителей очной олимпиады по финансовой грамотности</a:t>
            </a:r>
          </a:p>
        </p:txBody>
      </p:sp>
      <p:sp>
        <p:nvSpPr>
          <p:cNvPr id="79" name="Стрелка: вправо 78">
            <a:extLst>
              <a:ext uri="{FF2B5EF4-FFF2-40B4-BE49-F238E27FC236}">
                <a16:creationId xmlns:a16="http://schemas.microsoft.com/office/drawing/2014/main" xmlns="" id="{6DF45B64-3ADE-4E0F-AECB-0997141188EC}"/>
              </a:ext>
            </a:extLst>
          </p:cNvPr>
          <p:cNvSpPr/>
          <p:nvPr/>
        </p:nvSpPr>
        <p:spPr>
          <a:xfrm>
            <a:off x="10037389" y="4086585"/>
            <a:ext cx="593824" cy="329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xmlns="" id="{B016280F-EA47-48D7-BDF8-D63B07528A6A}"/>
              </a:ext>
            </a:extLst>
          </p:cNvPr>
          <p:cNvSpPr/>
          <p:nvPr/>
        </p:nvSpPr>
        <p:spPr>
          <a:xfrm>
            <a:off x="8834612" y="4633832"/>
            <a:ext cx="1380465" cy="8522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Обеспечение доступности финансового образования</a:t>
            </a:r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xmlns="" id="{EB321030-3FA7-450C-8023-D24BD0BF1C84}"/>
              </a:ext>
            </a:extLst>
          </p:cNvPr>
          <p:cNvSpPr/>
          <p:nvPr/>
        </p:nvSpPr>
        <p:spPr>
          <a:xfrm>
            <a:off x="10430298" y="4691123"/>
            <a:ext cx="1556671" cy="8522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Расширение сети ОО, реализующих программы по ФГ</a:t>
            </a:r>
          </a:p>
        </p:txBody>
      </p:sp>
      <p:sp>
        <p:nvSpPr>
          <p:cNvPr id="82" name="Стрелка: вправо 81">
            <a:extLst>
              <a:ext uri="{FF2B5EF4-FFF2-40B4-BE49-F238E27FC236}">
                <a16:creationId xmlns:a16="http://schemas.microsoft.com/office/drawing/2014/main" xmlns="" id="{AE674BA4-9C6D-49C9-94B7-DA0998043C76}"/>
              </a:ext>
            </a:extLst>
          </p:cNvPr>
          <p:cNvSpPr/>
          <p:nvPr/>
        </p:nvSpPr>
        <p:spPr>
          <a:xfrm>
            <a:off x="10037389" y="4881888"/>
            <a:ext cx="593824" cy="329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59384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204</Words>
  <Application>Microsoft Office PowerPoint</Application>
  <PresentationFormat>Произвольный</PresentationFormat>
  <Paragraphs>30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В. Кондрашова</dc:creator>
  <cp:lastModifiedBy>admin</cp:lastModifiedBy>
  <cp:revision>36</cp:revision>
  <dcterms:created xsi:type="dcterms:W3CDTF">2024-07-22T08:20:46Z</dcterms:created>
  <dcterms:modified xsi:type="dcterms:W3CDTF">2024-08-22T07:26:59Z</dcterms:modified>
</cp:coreProperties>
</file>