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4;&#1053;&#1048;&#1052;&#1048;\&#1055;&#1086;&#1088;&#1091;&#1095;&#1077;&#1085;&#1080;&#1103;\&#1057;&#1077;&#1084;&#1080;&#1085;&#1072;&#1088;%20&#1058;&#1077;&#1093;&#1085;&#1086;&#1083;&#1086;&#1075;&#1080;&#1103;%20&#1088;&#1072;&#1079;&#1088;&#1072;&#1073;&#1086;&#1090;&#1082;&#1080;%20&#1087;&#1088;&#1086;&#1077;&#1082;&#1090;&#1086;&#1074;\&#1054;&#1087;&#1088;&#1086;&#1089;&#1085;&#1080;&#108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4;&#1053;&#1048;&#1052;&#1048;\&#1055;&#1086;&#1088;&#1091;&#1095;&#1077;&#1085;&#1080;&#1103;\&#1057;&#1077;&#1084;&#1080;&#1085;&#1072;&#1088;%20&#1058;&#1077;&#1093;&#1085;&#1086;&#1083;&#1086;&#1075;&#1080;&#1103;%20&#1088;&#1072;&#1079;&#1088;&#1072;&#1073;&#1086;&#1090;&#1082;&#1080;%20&#1087;&#1088;&#1086;&#1077;&#1082;&#1090;&#1086;&#1074;\&#1054;&#1087;&#1088;&#1086;&#1089;&#1085;&#1080;&#108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4;&#1053;&#1048;&#1052;&#1048;\&#1055;&#1086;&#1088;&#1091;&#1095;&#1077;&#1085;&#1080;&#1103;\&#1057;&#1077;&#1084;&#1080;&#1085;&#1072;&#1088;%20&#1058;&#1077;&#1093;&#1085;&#1086;&#1083;&#1086;&#1075;&#1080;&#1103;%20&#1088;&#1072;&#1079;&#1088;&#1072;&#1073;&#1086;&#1090;&#1082;&#1080;%20&#1087;&#1088;&#1086;&#1077;&#1082;&#1090;&#1086;&#1074;\&#1054;&#1087;&#1088;&#1086;&#1089;&#1085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Лист1!$B$3</c:f>
              <c:strCache>
                <c:ptCount val="1"/>
                <c:pt idx="0">
                  <c:v>Недостаточный уровень инновационного потенциала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Лист1!$F$3</c:f>
              <c:numCache>
                <c:formatCode>0%</c:formatCode>
                <c:ptCount val="1"/>
                <c:pt idx="0">
                  <c:v>0.36144578313253012</c:v>
                </c:pt>
              </c:numCache>
            </c:numRef>
          </c:val>
        </c:ser>
        <c:ser>
          <c:idx val="0"/>
          <c:order val="1"/>
          <c:tx>
            <c:strRef>
              <c:f>Лист1!$B$5</c:f>
              <c:strCache>
                <c:ptCount val="1"/>
                <c:pt idx="0">
                  <c:v>Отсутствие мотивационной готовности к освоению педагогических  инноваций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4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Лист1!$F$5</c:f>
              <c:numCache>
                <c:formatCode>0%</c:formatCode>
                <c:ptCount val="1"/>
                <c:pt idx="0">
                  <c:v>0.40963855421686746</c:v>
                </c:pt>
              </c:numCache>
            </c:numRef>
          </c:val>
        </c:ser>
        <c:ser>
          <c:idx val="1"/>
          <c:order val="2"/>
          <c:tx>
            <c:strRef>
              <c:f>Лист1!$B$7</c:f>
              <c:strCache>
                <c:ptCount val="1"/>
                <c:pt idx="0">
                  <c:v>Недостаточная  творческая активность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Лист1!$F$7</c:f>
              <c:numCache>
                <c:formatCode>0%</c:formatCode>
                <c:ptCount val="1"/>
                <c:pt idx="0">
                  <c:v>0.40740740740740738</c:v>
                </c:pt>
              </c:numCache>
            </c:numRef>
          </c:val>
        </c:ser>
        <c:ser>
          <c:idx val="2"/>
          <c:order val="3"/>
          <c:tx>
            <c:strRef>
              <c:f>Лист1!$B$8</c:f>
              <c:strCache>
                <c:ptCount val="1"/>
                <c:pt idx="0">
                  <c:v>Недостаточная методологическая и технологическая готовность к новшествам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Лист1!$F$8</c:f>
              <c:numCache>
                <c:formatCode>0%</c:formatCode>
                <c:ptCount val="1"/>
                <c:pt idx="0">
                  <c:v>0.6506024096385542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862296"/>
        <c:axId val="306862688"/>
      </c:barChart>
      <c:catAx>
        <c:axId val="306862296"/>
        <c:scaling>
          <c:orientation val="minMax"/>
        </c:scaling>
        <c:delete val="1"/>
        <c:axPos val="b"/>
        <c:majorTickMark val="out"/>
        <c:minorTickMark val="none"/>
        <c:tickLblPos val="none"/>
        <c:crossAx val="306862688"/>
        <c:crosses val="autoZero"/>
        <c:auto val="1"/>
        <c:lblAlgn val="ctr"/>
        <c:lblOffset val="100"/>
        <c:noMultiLvlLbl val="0"/>
      </c:catAx>
      <c:valAx>
        <c:axId val="3068626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6862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67431767107544"/>
          <c:y val="3.0104257801108196E-2"/>
          <c:w val="0.31225378690408795"/>
          <c:h val="0.8471988918051910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Лист1!$B$4</c:f>
              <c:strCache>
                <c:ptCount val="1"/>
                <c:pt idx="0">
                  <c:v>Недостаточный уровень инновационного потенциала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Лист1!$F$4</c:f>
              <c:numCache>
                <c:formatCode>0%</c:formatCode>
                <c:ptCount val="1"/>
                <c:pt idx="0">
                  <c:v>0.18292682926829268</c:v>
                </c:pt>
              </c:numCache>
            </c:numRef>
          </c:val>
        </c:ser>
        <c:ser>
          <c:idx val="0"/>
          <c:order val="1"/>
          <c:tx>
            <c:strRef>
              <c:f>Лист1!$B$6</c:f>
              <c:strCache>
                <c:ptCount val="1"/>
                <c:pt idx="0">
                  <c:v>Отсутствие целенаправленного управления  развитием инновационных процессов в организации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Лист1!$F$6</c:f>
              <c:numCache>
                <c:formatCode>0%</c:formatCode>
                <c:ptCount val="1"/>
                <c:pt idx="0">
                  <c:v>0.40963855421686746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859552"/>
        <c:axId val="306856808"/>
      </c:barChart>
      <c:catAx>
        <c:axId val="306859552"/>
        <c:scaling>
          <c:orientation val="minMax"/>
        </c:scaling>
        <c:delete val="1"/>
        <c:axPos val="b"/>
        <c:majorTickMark val="out"/>
        <c:minorTickMark val="none"/>
        <c:tickLblPos val="none"/>
        <c:crossAx val="306856808"/>
        <c:crosses val="autoZero"/>
        <c:auto val="1"/>
        <c:lblAlgn val="ctr"/>
        <c:lblOffset val="100"/>
        <c:noMultiLvlLbl val="0"/>
      </c:catAx>
      <c:valAx>
        <c:axId val="3068568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0685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67431767107611"/>
          <c:y val="0.28936351706036745"/>
          <c:w val="0.31225378690408806"/>
          <c:h val="0.5879396325459317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Лист1!$B$9</c:f>
              <c:strCache>
                <c:ptCount val="1"/>
                <c:pt idx="0">
                  <c:v>Отсутствие научного руководства и консультирования 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 w="635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Лист1!$F$9</c:f>
              <c:numCache>
                <c:formatCode>0%</c:formatCode>
                <c:ptCount val="1"/>
                <c:pt idx="0">
                  <c:v>0.70731707317073167</c:v>
                </c:pt>
              </c:numCache>
            </c:numRef>
          </c:val>
        </c:ser>
        <c:ser>
          <c:idx val="0"/>
          <c:order val="1"/>
          <c:tx>
            <c:strRef>
              <c:f>Лист1!$B$10</c:f>
              <c:strCache>
                <c:ptCount val="1"/>
                <c:pt idx="0">
                  <c:v>Недостаточное стимулирование органами УО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Лист1!$F$10</c:f>
              <c:numCache>
                <c:formatCode>0%</c:formatCode>
                <c:ptCount val="1"/>
                <c:pt idx="0">
                  <c:v>0.69047619047619047</c:v>
                </c:pt>
              </c:numCache>
            </c:numRef>
          </c:val>
        </c:ser>
        <c:ser>
          <c:idx val="1"/>
          <c:order val="2"/>
          <c:tx>
            <c:strRef>
              <c:f>Лист1!$B$11</c:f>
              <c:strCache>
                <c:ptCount val="1"/>
                <c:pt idx="0">
                  <c:v>Недостаточное методическое сопровождение ТМС развития инновационных процессов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Лист1!$F$11</c:f>
              <c:numCache>
                <c:formatCode>0%</c:formatCode>
                <c:ptCount val="1"/>
                <c:pt idx="0">
                  <c:v>0.72619047619047616</c:v>
                </c:pt>
              </c:numCache>
            </c:numRef>
          </c:val>
        </c:ser>
        <c:ser>
          <c:idx val="2"/>
          <c:order val="3"/>
          <c:tx>
            <c:strRef>
              <c:f>Лист1!$B$12</c:f>
              <c:strCache>
                <c:ptCount val="1"/>
                <c:pt idx="0">
                  <c:v>Отсутствие временных резервов для  освоения и развития инноваций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Лист1!$F$12</c:f>
              <c:numCache>
                <c:formatCode>0%</c:formatCode>
                <c:ptCount val="1"/>
                <c:pt idx="0">
                  <c:v>0.73809523809523814</c:v>
                </c:pt>
              </c:numCache>
            </c:numRef>
          </c:val>
        </c:ser>
        <c:ser>
          <c:idx val="4"/>
          <c:order val="4"/>
          <c:tx>
            <c:strRef>
              <c:f>Лист1!$B$13</c:f>
              <c:strCache>
                <c:ptCount val="1"/>
                <c:pt idx="0">
                  <c:v>Отсутствие материальных резервов для  освоения и развития инноваций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Лист1!$F$13</c:f>
              <c:numCache>
                <c:formatCode>0%</c:formatCode>
                <c:ptCount val="1"/>
                <c:pt idx="0">
                  <c:v>0.78048780487804881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355192"/>
        <c:axId val="204355976"/>
      </c:barChart>
      <c:catAx>
        <c:axId val="204355192"/>
        <c:scaling>
          <c:orientation val="minMax"/>
        </c:scaling>
        <c:delete val="1"/>
        <c:axPos val="b"/>
        <c:majorTickMark val="out"/>
        <c:minorTickMark val="none"/>
        <c:tickLblPos val="none"/>
        <c:crossAx val="204355976"/>
        <c:crosses val="autoZero"/>
        <c:auto val="1"/>
        <c:lblAlgn val="ctr"/>
        <c:lblOffset val="100"/>
        <c:noMultiLvlLbl val="0"/>
      </c:catAx>
      <c:valAx>
        <c:axId val="20435597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04355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44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207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97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2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657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310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83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06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635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8DCF-BAA4-42CD-8273-1C77A998BC8F}" type="datetimeFigureOut">
              <a:rPr lang="ru-RU" smtClean="0"/>
              <a:t>16.03.2015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876B8-B317-40F4-9AC2-3FAAFA097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556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Результаты анкетирования по проблемам инновационной деятельности в образовательных организациях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Отдел научных и мониторинговых исследований </a:t>
            </a:r>
            <a:r>
              <a:rPr lang="ru-RU" dirty="0" smtClean="0"/>
              <a:t>ККИДППО</a:t>
            </a:r>
          </a:p>
          <a:p>
            <a:endParaRPr lang="ru-RU" dirty="0"/>
          </a:p>
          <a:p>
            <a:r>
              <a:rPr lang="ru-RU" dirty="0"/>
              <a:t>Количество респондентов: </a:t>
            </a:r>
            <a:r>
              <a:rPr lang="ru-RU" dirty="0" smtClean="0"/>
              <a:t>85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0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Субъективные причины проблем в организации инновационной деятельности (педагогический коллектив)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3966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79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Субъективные причины проблем в организации инновационной деятельности </a:t>
            </a:r>
            <a:r>
              <a:rPr lang="ru-RU" dirty="0" smtClean="0"/>
              <a:t>(администрация)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3369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962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</a:t>
            </a:r>
            <a:r>
              <a:rPr lang="ru-RU" dirty="0" smtClean="0"/>
              <a:t>бъективные </a:t>
            </a:r>
            <a:r>
              <a:rPr lang="ru-RU" dirty="0"/>
              <a:t>причины проблем в организации инновационной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3425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52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47</Words>
  <Application>Microsoft Office PowerPoint</Application>
  <PresentationFormat>Широкоэкранный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Результаты анкетирования по проблемам инновационной деятельности в образовательных организациях</vt:lpstr>
      <vt:lpstr>Субъективные причины проблем в организации инновационной деятельности (педагогический коллектив)</vt:lpstr>
      <vt:lpstr>Субъективные причины проблем в организации инновационной деятельности (администрация)</vt:lpstr>
      <vt:lpstr>Объективные причины проблем в организации инновационной деятельности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анкетирования по проблемам инновационной деятельности в образовательных организациях</dc:title>
  <dc:creator>Владимир Н. Савин</dc:creator>
  <cp:lastModifiedBy>Владимир Н. Савин</cp:lastModifiedBy>
  <cp:revision>5</cp:revision>
  <dcterms:created xsi:type="dcterms:W3CDTF">2015-03-13T08:45:20Z</dcterms:created>
  <dcterms:modified xsi:type="dcterms:W3CDTF">2015-03-16T11:52:57Z</dcterms:modified>
</cp:coreProperties>
</file>