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57" r:id="rId3"/>
    <p:sldId id="258" r:id="rId4"/>
    <p:sldId id="280" r:id="rId5"/>
    <p:sldId id="282" r:id="rId6"/>
    <p:sldId id="263" r:id="rId7"/>
    <p:sldId id="277" r:id="rId8"/>
    <p:sldId id="278" r:id="rId9"/>
    <p:sldId id="279" r:id="rId10"/>
    <p:sldId id="281" r:id="rId11"/>
    <p:sldId id="275" r:id="rId12"/>
    <p:sldId id="27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FFF99"/>
    <a:srgbClr val="CCCC00"/>
    <a:srgbClr val="287D50"/>
    <a:srgbClr val="F09456"/>
    <a:srgbClr val="008000"/>
    <a:srgbClr val="669900"/>
    <a:srgbClr val="99CC00"/>
    <a:srgbClr val="0033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BF706-AC6F-4EB6-8967-DC21F13D38FB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DC77-35B5-4B13-B7FC-3615D7138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BF7A-6E64-4D20-869C-909CBF4624A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68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BF7A-6E64-4D20-869C-909CBF4624A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3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BF7A-6E64-4D20-869C-909CBF4624A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1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BF7A-6E64-4D20-869C-909CBF4624A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5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1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5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0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0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4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7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3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3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1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8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6">
                <a:lumMod val="0"/>
                <a:lumOff val="100000"/>
              </a:schemeClr>
            </a:gs>
            <a:gs pos="65000">
              <a:srgbClr val="FFFF99"/>
            </a:gs>
            <a:gs pos="86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4C02-1D9E-4BBB-B552-3B661627735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3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microsoft.com/office/2007/relationships/hdphoto" Target="../media/hdphoto3.wdp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801" y="3093248"/>
            <a:ext cx="8460940" cy="1656184"/>
          </a:xfrm>
        </p:spPr>
        <p:txBody>
          <a:bodyPr lIns="0" tIns="0" rIns="0" bIns="0"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ТВОРЧЕСКОЕ </a:t>
            </a:r>
            <a:r>
              <a:rPr lang="ru-RU" b="1" dirty="0" smtClean="0">
                <a:solidFill>
                  <a:srgbClr val="C00000"/>
                </a:solidFill>
              </a:rPr>
              <a:t>ПРОЕКТИРОВАНИЕ ДОШКОЛЬНИКОВ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КАК МАРКЕТИНГОВЫЙ ИНСТРУМЕНТ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УСТАНОВЛЕНИЯ ПАРТНЕРСКИХ ОТНОШЕНИЙ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ДЕТСКОГО САДА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И ЧАСТНЫХ КОММЕРЧЕСКИХ ОРГАНИЗАЦИЙ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40625" y="2601165"/>
            <a:ext cx="3662750" cy="33873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Тема инновационного проекта: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3486" y="260648"/>
            <a:ext cx="57766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</a:t>
            </a:r>
            <a:r>
              <a:rPr lang="ru-RU" b="1" dirty="0"/>
              <a:t> </a:t>
            </a:r>
            <a:r>
              <a:rPr lang="ru-RU" b="1" dirty="0" smtClean="0"/>
              <a:t>автономное</a:t>
            </a:r>
            <a:r>
              <a:rPr lang="ru-RU" b="1" dirty="0"/>
              <a:t> </a:t>
            </a:r>
            <a:endParaRPr lang="ru-RU" b="1" dirty="0" smtClean="0"/>
          </a:p>
          <a:p>
            <a:pPr algn="ctr"/>
            <a:r>
              <a:rPr lang="ru-RU" b="1" dirty="0" smtClean="0"/>
              <a:t>дошкольное</a:t>
            </a:r>
            <a:r>
              <a:rPr lang="ru-RU" b="1" dirty="0"/>
              <a:t> </a:t>
            </a:r>
            <a:r>
              <a:rPr lang="ru-RU" b="1" dirty="0" smtClean="0"/>
              <a:t>образовательное</a:t>
            </a:r>
            <a:r>
              <a:rPr lang="ru-RU" b="1" dirty="0"/>
              <a:t> </a:t>
            </a:r>
            <a:r>
              <a:rPr lang="ru-RU" b="1" dirty="0" smtClean="0"/>
              <a:t>учреждение</a:t>
            </a:r>
            <a:endParaRPr lang="ru-RU" dirty="0"/>
          </a:p>
          <a:p>
            <a:pPr algn="ctr"/>
            <a:r>
              <a:rPr lang="ru-RU" b="1" dirty="0"/>
              <a:t>муниципального образования город Краснодар</a:t>
            </a:r>
            <a:endParaRPr lang="ru-RU" dirty="0"/>
          </a:p>
          <a:p>
            <a:pPr algn="ctr"/>
            <a:r>
              <a:rPr lang="ru-RU" sz="2000" b="1" dirty="0"/>
              <a:t>«Центр развития ребенка – детский сад №200» </a:t>
            </a:r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4098" name="Picture 2" descr="http://ds200.centerstart.ru/sites/ds200.centerstart.ru/files/u16/logotip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8" y="116632"/>
            <a:ext cx="2864168" cy="286416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94872" y="4749432"/>
            <a:ext cx="3354255" cy="37457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ОТЧЕТ ЗА 1 ГОД РАБОТЫ</a:t>
            </a: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36477" y="5483405"/>
            <a:ext cx="2898517" cy="817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b="1" dirty="0" smtClean="0"/>
              <a:t>Руководитель </a:t>
            </a:r>
            <a:r>
              <a:rPr lang="ru-RU" sz="1400" b="1" dirty="0"/>
              <a:t>проекта:</a:t>
            </a:r>
          </a:p>
          <a:p>
            <a:pPr algn="r"/>
            <a:r>
              <a:rPr lang="ru-RU" sz="1400" b="1" dirty="0" err="1"/>
              <a:t>Вовчук</a:t>
            </a:r>
            <a:r>
              <a:rPr lang="ru-RU" sz="1400" b="1" dirty="0"/>
              <a:t> Марина Александровна, </a:t>
            </a:r>
            <a:r>
              <a:rPr lang="ru-RU" sz="1400" b="1" dirty="0" smtClean="0"/>
              <a:t>заведующий МАДОУ №200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010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34306" y="4339775"/>
            <a:ext cx="3600000" cy="1814285"/>
          </a:xfrm>
          <a:prstGeom prst="roundRect">
            <a:avLst/>
          </a:prstGeom>
          <a:solidFill>
            <a:srgbClr val="CCCC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ТВОРЧЕСКИЕ ПРОЕКТЫ В ФОРМЕ КВЕСТ-ИГРЫ: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МУНИЦИПАЛЬНЫЙ БАНК РИПО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43230" y="4339775"/>
            <a:ext cx="3600000" cy="1814285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ДЕТСКОЕ МУЛЬТИПЛИКАЦИОННОЕ ТВОРЧЕСТВО СТУДИИ «КАРУСЕЛЬ»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16200000" flipH="1">
            <a:off x="1568846" y="2514398"/>
            <a:ext cx="3549111" cy="955361"/>
          </a:xfrm>
          <a:prstGeom prst="bentArrow">
            <a:avLst/>
          </a:prstGeom>
          <a:gradFill>
            <a:gsLst>
              <a:gs pos="0">
                <a:srgbClr val="92D050"/>
              </a:gs>
              <a:gs pos="100000">
                <a:srgbClr val="008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7049" y="1980919"/>
            <a:ext cx="3600000" cy="18142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ФОРМА ДОГОВОРА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 СОТРУДНИЧЕСТВЕ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КОММЕРЧЕСКИМИ ОРГАНИЗАЦИЯМИ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>
            <a:off x="4025255" y="2514397"/>
            <a:ext cx="3549111" cy="955361"/>
          </a:xfrm>
          <a:prstGeom prst="bentArrow">
            <a:avLst/>
          </a:prstGeom>
          <a:gradFill>
            <a:gsLst>
              <a:gs pos="0">
                <a:srgbClr val="92D050"/>
              </a:gs>
              <a:gs pos="100000">
                <a:srgbClr val="008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5973" y="1980919"/>
            <a:ext cx="3600000" cy="1814285"/>
          </a:xfrm>
          <a:prstGeom prst="roundRect">
            <a:avLst/>
          </a:prstGeom>
          <a:solidFill>
            <a:srgbClr val="F4B183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МЕТОДИЧЕСКОЕ ПОСОБИЕ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ИГРЫ – «3D-ИНТЕРАКТИВ»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ПСИХОЛОГО-ПЕДАГОГИЧЕСКАЯ РАБОТАС ДОШКОЛЬНИКАМИ С ИСПОЛЬЗОВАНИЕМ ИНТЕРАКТИВНОГО ПОЛА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5991114" y="1147988"/>
            <a:ext cx="1405190" cy="955361"/>
          </a:xfrm>
          <a:prstGeom prst="bentArrow">
            <a:avLst/>
          </a:prstGeom>
          <a:gradFill>
            <a:gsLst>
              <a:gs pos="0">
                <a:srgbClr val="92D050"/>
              </a:gs>
              <a:gs pos="100000">
                <a:srgbClr val="008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16200000" flipH="1">
            <a:off x="1776736" y="1147988"/>
            <a:ext cx="1405190" cy="955361"/>
          </a:xfrm>
          <a:prstGeom prst="bentArrow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8369" y="494047"/>
            <a:ext cx="3587262" cy="937986"/>
          </a:xfrm>
          <a:prstGeom prst="rect">
            <a:avLst/>
          </a:prstGeom>
          <a:solidFill>
            <a:srgbClr val="92D05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ПРОДУКТЫ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ПЕРВОГО ЭТАПА</a:t>
            </a:r>
            <a:endParaRPr lang="ru-RU" sz="24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s200.centerstart.ru/sites/ds200.centerstart.ru/files/u16/fisenk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650" y="1126373"/>
            <a:ext cx="1966500" cy="2700000"/>
          </a:xfrm>
          <a:prstGeom prst="rect">
            <a:avLst/>
          </a:prstGeom>
          <a:noFill/>
          <a:ln w="38100">
            <a:solidFill>
              <a:srgbClr val="287D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s200.centerstart.ru/sites/ds200.centerstart.ru/files/u16/macaev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340" y="1126373"/>
            <a:ext cx="1881000" cy="2700000"/>
          </a:xfrm>
          <a:prstGeom prst="rect">
            <a:avLst/>
          </a:prstGeom>
          <a:noFill/>
          <a:ln w="38100">
            <a:solidFill>
              <a:srgbClr val="287D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s200.centerstart.ru/sites/ds200.centerstart.ru/files/u16/sertifikat_sezina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650" y="4700670"/>
            <a:ext cx="2700000" cy="1912500"/>
          </a:xfrm>
          <a:prstGeom prst="rect">
            <a:avLst/>
          </a:prstGeom>
          <a:noFill/>
          <a:ln w="38100">
            <a:solidFill>
              <a:srgbClr val="287D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s200.centerstart.ru/sites/ds200.centerstart.ru/files/u16/sertifikat_fisenko_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340" y="4700669"/>
            <a:ext cx="2700000" cy="1908001"/>
          </a:xfrm>
          <a:prstGeom prst="rect">
            <a:avLst/>
          </a:prstGeom>
          <a:noFill/>
          <a:ln w="38100">
            <a:solidFill>
              <a:srgbClr val="287D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ds200.centerstart.ru/sites/ds200.centerstart.ru/files/u16/stemseminar_sertif_eltikudi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343" y="1390685"/>
            <a:ext cx="1912500" cy="2700000"/>
          </a:xfrm>
          <a:prstGeom prst="rect">
            <a:avLst/>
          </a:prstGeom>
          <a:noFill/>
          <a:ln w="38100">
            <a:solidFill>
              <a:srgbClr val="287D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8971" y="275904"/>
            <a:ext cx="8229600" cy="638496"/>
          </a:xfrm>
          <a:prstGeom prst="roundRect">
            <a:avLst/>
          </a:prstGeom>
          <a:solidFill>
            <a:srgbClr val="287D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ДИССЕМИНАЦИЯ ОПЫТА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380" y="1390685"/>
            <a:ext cx="1762764" cy="2700000"/>
          </a:xfrm>
          <a:prstGeom prst="rect">
            <a:avLst/>
          </a:prstGeom>
          <a:ln w="38100">
            <a:solidFill>
              <a:srgbClr val="287D50"/>
            </a:solidFill>
          </a:ln>
        </p:spPr>
      </p:pic>
      <p:pic>
        <p:nvPicPr>
          <p:cNvPr id="2060" name="Picture 12" descr="http://ds200.centerstart.ru/sites/ds200.centerstart.ru/files/u16/sertifikat_egorenk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00" y="1617143"/>
            <a:ext cx="1519200" cy="2160000"/>
          </a:xfrm>
          <a:prstGeom prst="rect">
            <a:avLst/>
          </a:prstGeom>
          <a:noFill/>
          <a:ln w="38100">
            <a:solidFill>
              <a:srgbClr val="287D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ds200.centerstart.ru/sites/ds200.centerstart.ru/files/u16/sertifikat_hmelnickay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8902">
            <a:off x="4588866" y="3006233"/>
            <a:ext cx="1537200" cy="2160000"/>
          </a:xfrm>
          <a:prstGeom prst="rect">
            <a:avLst/>
          </a:prstGeom>
          <a:noFill/>
          <a:ln w="38100">
            <a:solidFill>
              <a:srgbClr val="287D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ds200.centerstart.ru/sites/ds200.centerstart.ru/files/u16/sertifikat_fisenko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92670">
            <a:off x="2948435" y="3007860"/>
            <a:ext cx="1522800" cy="2160000"/>
          </a:xfrm>
          <a:prstGeom prst="rect">
            <a:avLst/>
          </a:prstGeom>
          <a:noFill/>
          <a:ln w="38100">
            <a:solidFill>
              <a:srgbClr val="287D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ds200.centerstart.ru/sites/ds200.centerstart.ru/files/u16/sertifikat_uchastnika_vovchuk_anap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776" y="4700669"/>
            <a:ext cx="2700000" cy="1908001"/>
          </a:xfrm>
          <a:prstGeom prst="rect">
            <a:avLst/>
          </a:prstGeom>
          <a:noFill/>
          <a:ln w="38100">
            <a:solidFill>
              <a:srgbClr val="287D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401" y="1070695"/>
            <a:ext cx="2541731" cy="3600000"/>
          </a:xfrm>
          <a:prstGeom prst="rect">
            <a:avLst/>
          </a:prstGeom>
          <a:ln w="38100">
            <a:solidFill>
              <a:srgbClr val="F4B183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910" y="1070695"/>
            <a:ext cx="2502685" cy="3600000"/>
          </a:xfrm>
          <a:prstGeom prst="rect">
            <a:avLst/>
          </a:prstGeom>
          <a:ln w="38100">
            <a:solidFill>
              <a:srgbClr val="F4B183"/>
            </a:solidFill>
          </a:ln>
        </p:spPr>
      </p:pic>
      <p:pic>
        <p:nvPicPr>
          <p:cNvPr id="8" name="Picture 18" descr="http://ds200.centerstart.ru/sites/ds200.centerstart.ru/files/u16/vovchu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742" y="4472724"/>
            <a:ext cx="2880000" cy="2035201"/>
          </a:xfrm>
          <a:prstGeom prst="rect">
            <a:avLst/>
          </a:prstGeom>
          <a:noFill/>
          <a:ln w="38100">
            <a:solidFill>
              <a:srgbClr val="F4B1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791" y="4472724"/>
            <a:ext cx="2880000" cy="2036612"/>
          </a:xfrm>
          <a:prstGeom prst="rect">
            <a:avLst/>
          </a:prstGeom>
          <a:ln w="38100">
            <a:solidFill>
              <a:srgbClr val="F4B183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478971" y="275904"/>
            <a:ext cx="8229600" cy="638496"/>
          </a:xfrm>
          <a:prstGeom prst="roundRect">
            <a:avLst/>
          </a:prstGeom>
          <a:solidFill>
            <a:srgbClr val="287D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ПУБЛИКАЦИИ ПО ТЕМЕ ПРОЕКТА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50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46836" y="1582057"/>
            <a:ext cx="7226307" cy="3664996"/>
            <a:chOff x="480779" y="1311674"/>
            <a:chExt cx="8272865" cy="4341779"/>
          </a:xfrm>
        </p:grpSpPr>
        <p:sp>
          <p:nvSpPr>
            <p:cNvPr id="2" name="Овал 1"/>
            <p:cNvSpPr/>
            <p:nvPr/>
          </p:nvSpPr>
          <p:spPr>
            <a:xfrm>
              <a:off x="2236869" y="2258356"/>
              <a:ext cx="4760686" cy="2293257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74" name="Picture 2" descr="http://s017.radikal.ru/i412/1306/09/c929ea8af7d8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79" y="1311674"/>
              <a:ext cx="8272865" cy="4341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181266" y="2963592"/>
              <a:ext cx="3004817" cy="1130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spc="100" dirty="0">
                  <a:solidFill>
                    <a:srgbClr val="003300"/>
                  </a:solidFill>
                </a:rPr>
                <a:t>СПАСИБО </a:t>
              </a:r>
              <a:endParaRPr lang="ru-RU" sz="2800" b="1" spc="100" dirty="0" smtClean="0">
                <a:solidFill>
                  <a:srgbClr val="003300"/>
                </a:solidFill>
              </a:endParaRPr>
            </a:p>
            <a:p>
              <a:pPr algn="ctr"/>
              <a:r>
                <a:rPr lang="ru-RU" sz="2800" b="1" spc="100" dirty="0" smtClean="0">
                  <a:solidFill>
                    <a:srgbClr val="003300"/>
                  </a:solidFill>
                </a:rPr>
                <a:t>ЗА </a:t>
              </a:r>
              <a:r>
                <a:rPr lang="ru-RU" sz="2800" b="1" spc="100" dirty="0">
                  <a:solidFill>
                    <a:srgbClr val="003300"/>
                  </a:solidFill>
                </a:rPr>
                <a:t>ВНИМАНИЕ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1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11"/>
          <p:cNvSpPr/>
          <p:nvPr/>
        </p:nvSpPr>
        <p:spPr>
          <a:xfrm>
            <a:off x="1670049" y="2496059"/>
            <a:ext cx="645886" cy="738050"/>
          </a:xfrm>
          <a:prstGeom prst="downArrow">
            <a:avLst/>
          </a:prstGeom>
          <a:solidFill>
            <a:srgbClr val="F0945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трелка вниз 12"/>
          <p:cNvSpPr/>
          <p:nvPr/>
        </p:nvSpPr>
        <p:spPr>
          <a:xfrm>
            <a:off x="4318000" y="2496059"/>
            <a:ext cx="645886" cy="738050"/>
          </a:xfrm>
          <a:prstGeom prst="downArrow">
            <a:avLst/>
          </a:prstGeom>
          <a:solidFill>
            <a:srgbClr val="F0945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Стрелка вниз 13"/>
          <p:cNvSpPr/>
          <p:nvPr/>
        </p:nvSpPr>
        <p:spPr>
          <a:xfrm>
            <a:off x="7037614" y="2496059"/>
            <a:ext cx="645886" cy="738050"/>
          </a:xfrm>
          <a:prstGeom prst="downArrow">
            <a:avLst/>
          </a:prstGeom>
          <a:solidFill>
            <a:srgbClr val="F0945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Стрелка вниз 3"/>
          <p:cNvSpPr/>
          <p:nvPr/>
        </p:nvSpPr>
        <p:spPr>
          <a:xfrm>
            <a:off x="4376057" y="1352014"/>
            <a:ext cx="645886" cy="738050"/>
          </a:xfrm>
          <a:prstGeom prst="downArrow">
            <a:avLst/>
          </a:prstGeom>
          <a:solidFill>
            <a:srgbClr val="F0945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TextBox 2"/>
          <p:cNvSpPr txBox="1"/>
          <p:nvPr/>
        </p:nvSpPr>
        <p:spPr>
          <a:xfrm>
            <a:off x="2106385" y="263262"/>
            <a:ext cx="4931229" cy="132802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РАЗРАБОТКА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ФИНАНСОВЫХ </a:t>
            </a:r>
            <a:r>
              <a:rPr lang="ru-RU" sz="2400" b="1" dirty="0">
                <a:solidFill>
                  <a:srgbClr val="FFFF00"/>
                </a:solidFill>
              </a:rPr>
              <a:t>ИНСТРУМЕНТОВ РАЗВИТИЯ ДОО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6670" y="2091544"/>
            <a:ext cx="6890657" cy="400110"/>
          </a:xfrm>
          <a:prstGeom prst="rect">
            <a:avLst/>
          </a:prstGeom>
          <a:solidFill>
            <a:srgbClr val="287D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МАРКЕТИНГОВАЯ ДЕЯТЕЛЬНОСТЬ ДОО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786" y="3229704"/>
            <a:ext cx="2463800" cy="1290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АКТИВНОСТЬ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chemeClr val="tx1"/>
                </a:solidFill>
              </a:rPr>
              <a:t>РЫНКЕ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ОБРАЗОВАТЕЛЬНЫХ </a:t>
            </a:r>
            <a:r>
              <a:rPr lang="ru-RU" b="1" dirty="0">
                <a:solidFill>
                  <a:schemeClr val="tx1"/>
                </a:solidFill>
              </a:rPr>
              <a:t>УСЛУГ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12670" y="3265900"/>
            <a:ext cx="2318655" cy="1290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ТВОРЧЕСКИЙ ПОДХОД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 </a:t>
            </a:r>
            <a:r>
              <a:rPr lang="ru-RU" b="1" dirty="0">
                <a:solidFill>
                  <a:schemeClr val="tx1"/>
                </a:solidFill>
              </a:rPr>
              <a:t>СОЦИАЛЬНОМУ ВЗАИМОДЕЙСТВИЮ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2999" y="3265900"/>
            <a:ext cx="2383972" cy="1290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ПАРТНЕРСТВО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 </a:t>
            </a:r>
            <a:r>
              <a:rPr lang="ru-RU" b="1" dirty="0">
                <a:solidFill>
                  <a:schemeClr val="tx1"/>
                </a:solidFill>
              </a:rPr>
              <a:t>СОЦИАЛЬНЫМИ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 КОММЕРЧЕСКИМИ </a:t>
            </a:r>
            <a:r>
              <a:rPr lang="ru-RU" b="1" dirty="0">
                <a:solidFill>
                  <a:schemeClr val="tx1"/>
                </a:solidFill>
              </a:rPr>
              <a:t>СИСТЕМАМИ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0786" y="5294814"/>
            <a:ext cx="8126185" cy="1186110"/>
          </a:xfrm>
          <a:prstGeom prst="rect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РАЗРАБОТКА СИСТЕМЫ ПАРТНЕРСТВА ДОШКОЛЬНОЙ ОРГАНИЗАЦИИ И ЧАСТНЫХ КОММЕРЧЕСКИХ ОРГАНИЗАЦИЙ, ОСНОВАННОЙ НА МАРКЕТИНГЕ МУЛЬТИМЕДИЙНОГО И ИГРОВОГО ОБОРУДОВАНИЯ, СРЕДСТВОМ КОТОРОГО ЯВЛЯЕТСЯ ТВОРЧЕСКАЯ ПРОЕКТНАЯ ДЕЯТЕЛЬНОСТЬ ДОШКОЛЬНИКОВ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40943" y="4762723"/>
            <a:ext cx="1800000" cy="540000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4830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bagira-tour.by/images/slide/500px-Sun.svg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0"/>
            <a:ext cx="6821715" cy="43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41715" y="393890"/>
            <a:ext cx="4862728" cy="792531"/>
          </a:xfrm>
          <a:prstGeom prst="roundRect">
            <a:avLst/>
          </a:prstGeom>
          <a:solidFill>
            <a:srgbClr val="F4B18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 ПРИВЛЕЧЬ КОММЕРЧЕСКИЕ ОРГАНИЗАЦИИ </a:t>
            </a:r>
            <a:r>
              <a:rPr lang="ru-RU" b="1" dirty="0">
                <a:solidFill>
                  <a:schemeClr val="tx1"/>
                </a:solidFill>
              </a:rPr>
              <a:t>К </a:t>
            </a:r>
            <a:r>
              <a:rPr lang="ru-RU" b="1" dirty="0" smtClean="0">
                <a:solidFill>
                  <a:schemeClr val="tx1"/>
                </a:solidFill>
              </a:rPr>
              <a:t>СОФИНАНСИРОВАНИЮ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https://wordassociations.net/image/600x/svg_to_png/jean_victor_balin_unknown_re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324" y="279071"/>
            <a:ext cx="1030518" cy="10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995" y="2875831"/>
            <a:ext cx="8133441" cy="684865"/>
          </a:xfrm>
          <a:prstGeom prst="rect">
            <a:avLst/>
          </a:prstGeom>
          <a:solidFill>
            <a:srgbClr val="287D50"/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ПРОДУКТЫ ОБРАЗОВАТЕЛЬНОЙ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994" y="5580462"/>
            <a:ext cx="8041816" cy="916995"/>
          </a:xfrm>
          <a:prstGeom prst="rect">
            <a:avLst/>
          </a:prstGeom>
          <a:solidFill>
            <a:srgbClr val="F0945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АКТУАЛЬНАЯ РЕКЛАМА ОБОРУДОВАНИЯ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7995" y="3944450"/>
            <a:ext cx="8041815" cy="1636013"/>
            <a:chOff x="507995" y="3944450"/>
            <a:chExt cx="8041815" cy="163601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995" y="4663468"/>
              <a:ext cx="2714174" cy="916995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АПРОБАЦИЯ НОВОГО ОБОРУДОВАНИЯ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22170" y="4663467"/>
              <a:ext cx="2772229" cy="916995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ОЦЕННКА ВОЗМОЖНОСТЕЙ ОБОРУДОВАНИЯ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94400" y="4663468"/>
              <a:ext cx="2555410" cy="916995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АНАЛИЗ ПРИМЕНЕНИЯ В ОБРАЗОВАТЕЛЬНОЙ ДЕЯТЕЛЬНОСТИ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" name="Стрелка вниз 1"/>
            <p:cNvSpPr/>
            <p:nvPr/>
          </p:nvSpPr>
          <p:spPr>
            <a:xfrm>
              <a:off x="4027757" y="3944450"/>
              <a:ext cx="1360607" cy="819794"/>
            </a:xfrm>
            <a:prstGeom prst="downArrow">
              <a:avLst/>
            </a:prstGeom>
            <a:solidFill>
              <a:srgbClr val="287D50"/>
            </a:solidFill>
            <a:ln w="38100">
              <a:solidFill>
                <a:srgbClr val="287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07995" y="3518232"/>
            <a:ext cx="4122062" cy="706985"/>
          </a:xfrm>
          <a:prstGeom prst="rect">
            <a:avLst/>
          </a:prstGeom>
          <a:solidFill>
            <a:srgbClr val="CCCC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ПРОГРАММЫ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30056" y="3518232"/>
            <a:ext cx="4011380" cy="706985"/>
          </a:xfrm>
          <a:prstGeom prst="rect">
            <a:avLst/>
          </a:prstGeom>
          <a:solidFill>
            <a:srgbClr val="CCCC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МЕТОДИЧЕСКИЕ ПОСОБИЯ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2437458" y="1078772"/>
            <a:ext cx="4166985" cy="19486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ds200.centerstart.ru/sites/ds200.centerstart.ru/files/u16/logotip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476" y="1186404"/>
            <a:ext cx="1606852" cy="160685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03254" y="1078772"/>
            <a:ext cx="3243986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4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ДЕТСКИЙ</a:t>
            </a:r>
          </a:p>
          <a:p>
            <a:pPr algn="ctr">
              <a:lnSpc>
                <a:spcPts val="7000"/>
              </a:lnSpc>
            </a:pPr>
            <a:r>
              <a:rPr lang="ru-RU" sz="4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САД</a:t>
            </a:r>
            <a:endParaRPr lang="ru-RU" sz="4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5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15256" y="3680807"/>
            <a:ext cx="8360229" cy="1132114"/>
          </a:xfrm>
          <a:prstGeom prst="roundRect">
            <a:avLst/>
          </a:prstGeom>
          <a:solidFill>
            <a:srgbClr val="F09456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514" y="5126414"/>
            <a:ext cx="8360229" cy="1132114"/>
          </a:xfrm>
          <a:prstGeom prst="roundRect">
            <a:avLst/>
          </a:prstGeom>
          <a:solidFill>
            <a:srgbClr val="F09456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514" y="2235200"/>
            <a:ext cx="8360229" cy="1132114"/>
          </a:xfrm>
          <a:prstGeom prst="roundRect">
            <a:avLst/>
          </a:prstGeom>
          <a:solidFill>
            <a:srgbClr val="F09456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88571" y="246743"/>
            <a:ext cx="6879771" cy="1683657"/>
          </a:xfrm>
          <a:prstGeom prst="rect">
            <a:avLst/>
          </a:prstGeom>
          <a:solidFill>
            <a:srgbClr val="287D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ОСНОВНЫЕ ЗАДАЧИ  </a:t>
            </a:r>
          </a:p>
          <a:p>
            <a:pPr algn="ctr"/>
            <a:r>
              <a:rPr lang="ru-RU" sz="2800" b="1" dirty="0" smtClean="0"/>
              <a:t>ИННОВАЦИОННОЙ ДЕЯТЕЛЬНОСТИ </a:t>
            </a:r>
          </a:p>
          <a:p>
            <a:pPr algn="ctr"/>
            <a:r>
              <a:rPr lang="ru-RU" sz="2800" b="1" dirty="0" smtClean="0"/>
              <a:t>НА 1 ЭТАПЕ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334990"/>
            <a:ext cx="81715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тво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рческой деятельности дошкольников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использованием современного технического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оборудования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маркетинговых отношений с коммерческими организациями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партнерами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sz="2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азработка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юридической документации по реализации маркетингового взаимодействия</a:t>
            </a:r>
            <a:endParaRPr lang="ru-R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" y="2182590"/>
            <a:ext cx="792088" cy="792088"/>
          </a:xfrm>
          <a:prstGeom prst="rect">
            <a:avLst/>
          </a:prstGeom>
          <a:effectLst>
            <a:outerShdw blurRad="50800" dist="1016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" y="3587378"/>
            <a:ext cx="792088" cy="792088"/>
          </a:xfrm>
          <a:prstGeom prst="rect">
            <a:avLst/>
          </a:prstGeom>
          <a:effectLst>
            <a:outerShdw blurRad="50800" dist="1016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" y="4983312"/>
            <a:ext cx="792088" cy="792088"/>
          </a:xfrm>
          <a:prstGeom prst="rect">
            <a:avLst/>
          </a:prstGeom>
          <a:effectLst>
            <a:outerShdw blurRad="50800" dist="1016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12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4459" y="189515"/>
            <a:ext cx="8177004" cy="5950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ОРГАНИЗАЦИЯ МАРКЕТИНГОВОГО ВЗАИМОДЕЙСТВИЯ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48856" y="3018972"/>
            <a:ext cx="3570515" cy="1509486"/>
          </a:xfrm>
          <a:prstGeom prst="ellipse">
            <a:avLst/>
          </a:prstGeom>
          <a:solidFill>
            <a:srgbClr val="287D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ПОЛУЧЕНИЕ ДВУХСТОРОННЕЙ ВЫГОДЫ</a:t>
            </a:r>
            <a:endParaRPr lang="ru-RU" sz="2400" b="1" dirty="0"/>
          </a:p>
        </p:txBody>
      </p:sp>
      <p:sp>
        <p:nvSpPr>
          <p:cNvPr id="7" name="Стрелка вниз 6"/>
          <p:cNvSpPr/>
          <p:nvPr/>
        </p:nvSpPr>
        <p:spPr>
          <a:xfrm rot="19646144">
            <a:off x="2841242" y="2483801"/>
            <a:ext cx="838047" cy="959646"/>
          </a:xfrm>
          <a:prstGeom prst="downArrow">
            <a:avLst/>
          </a:prstGeom>
          <a:solidFill>
            <a:srgbClr val="F0945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трелка вниз 9"/>
          <p:cNvSpPr/>
          <p:nvPr/>
        </p:nvSpPr>
        <p:spPr>
          <a:xfrm rot="1953856" flipH="1">
            <a:off x="5344956" y="2483801"/>
            <a:ext cx="838047" cy="959646"/>
          </a:xfrm>
          <a:prstGeom prst="downArrow">
            <a:avLst/>
          </a:prstGeom>
          <a:solidFill>
            <a:srgbClr val="F0945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4152977" y="4377431"/>
            <a:ext cx="838047" cy="959646"/>
          </a:xfrm>
          <a:prstGeom prst="downArrow">
            <a:avLst/>
          </a:prstGeom>
          <a:solidFill>
            <a:srgbClr val="F0945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 flipH="1">
            <a:off x="464459" y="1077688"/>
            <a:ext cx="3600000" cy="1620000"/>
          </a:xfrm>
          <a:prstGeom prst="round2DiagRect">
            <a:avLst/>
          </a:prstGeom>
          <a:solidFill>
            <a:srgbClr val="CCCC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ПРИОРИТЕТНОСТЬ ВЫБОРА ПРОИЗВОДСТВЕННО-КОММЕРЧЕСКИХ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41463" y="1077688"/>
            <a:ext cx="3600000" cy="1620000"/>
          </a:xfrm>
          <a:prstGeom prst="round2DiagRect">
            <a:avLst/>
          </a:prstGeom>
          <a:solidFill>
            <a:srgbClr val="CCCC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ПАРТНЕРСТВО С ФИРМАМИ ПРОИЗВОДЯЩИМИ МУЛЬТИМЕДИЙНОЕ ОБОРУДОВАНИЕ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093458" y="5002822"/>
            <a:ext cx="4957085" cy="1620000"/>
          </a:xfrm>
          <a:prstGeom prst="round2DiagRect">
            <a:avLst/>
          </a:prstGeom>
          <a:solidFill>
            <a:srgbClr val="CCCC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ОРГАНИЗАЦИЯ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МАСТЕР-КЛАССОВ И СЕМИНАРОВ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 УЧАСТИЕМ ПРЕДСТАВИТЕЛЕЙ КОММЕРЧЕСКИХ ОРГАНИЗАЦИЙ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53441" y="1593934"/>
            <a:ext cx="6874289" cy="4618179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08819" y="2139718"/>
            <a:ext cx="5751603" cy="331669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748297" y="2139719"/>
            <a:ext cx="3912125" cy="3316692"/>
          </a:xfrm>
          <a:prstGeom prst="ellipse">
            <a:avLst/>
          </a:prstGeom>
          <a:gradFill>
            <a:gsLst>
              <a:gs pos="0">
                <a:srgbClr val="FFFFFF"/>
              </a:gs>
              <a:gs pos="57000">
                <a:srgbClr val="FFFF66"/>
              </a:gs>
            </a:gsLst>
            <a:path path="circle">
              <a:fillToRect l="50000" t="50000" r="50000" b="50000"/>
            </a:path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ИСПОЛЬЗОВАНИЕ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СОВРЕМЕННОГО ИГРОВОГО,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МУЛЬТИМЕДИЙНОГО,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ИНТЕРАКТИВНОГО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И ЦИФРОВОГО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ОБОРУДОВАНИЯ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8000" y="2344627"/>
            <a:ext cx="4715277" cy="6347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ПРОЕКТЫ-МУЛЬТФИЛЬМЫ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8000" y="3344071"/>
            <a:ext cx="4715277" cy="634748"/>
          </a:xfrm>
          <a:prstGeom prst="roundRect">
            <a:avLst/>
          </a:prstGeom>
          <a:solidFill>
            <a:srgbClr val="FF99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ПОЗНАВАТЕЛЬНЫЕ ПРОЕКТЫ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000" y="4343516"/>
            <a:ext cx="4715278" cy="839835"/>
          </a:xfrm>
          <a:prstGeom prst="roundRect">
            <a:avLst/>
          </a:prstGeom>
          <a:solidFill>
            <a:srgbClr val="7030A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ХУДОЖЕСТВЕННО-ТВОРЧЕСКИЕ ПРОЕКТЫ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05669" y="783772"/>
            <a:ext cx="4836183" cy="969698"/>
          </a:xfrm>
          <a:prstGeom prst="roundRect">
            <a:avLst/>
          </a:prstGeom>
          <a:solidFill>
            <a:srgbClr val="297B52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ФОРМЫ  ТВОРЧЕСКОЙ ДЕЯТЕЛЬНОСТИ ДОШКОЛЬНИКОВ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22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340" y="974167"/>
            <a:ext cx="5870370" cy="3772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455" y="4889623"/>
            <a:ext cx="2808000" cy="1804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455" y="2941892"/>
            <a:ext cx="2808000" cy="1804279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95536" y="260648"/>
            <a:ext cx="8316464" cy="494850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ТВОРЧЕСКАЯ ДЕЯТЕЛЬНОСТЬ В ФОРМЕ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КВЕСТ-ИГРЫ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455" y="974167"/>
            <a:ext cx="2808000" cy="18042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397" y="4889623"/>
            <a:ext cx="2808000" cy="1804279"/>
          </a:xfrm>
          <a:prstGeom prst="rect">
            <a:avLst/>
          </a:prstGeom>
        </p:spPr>
      </p:pic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192340" y="4889623"/>
            <a:ext cx="2807999" cy="1804279"/>
            <a:chOff x="-2670629" y="2882284"/>
            <a:chExt cx="3802743" cy="245291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05249" y="2882284"/>
              <a:ext cx="2037363" cy="2451027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670629" y="2882284"/>
              <a:ext cx="2180279" cy="2452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8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60174"/>
            <a:ext cx="8280920" cy="504056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ТВОРЧЕСКАЯ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ДЕЯТЕЛЬНОСТЬ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МУЛЬТИПЛИКАЦИЯ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101" y="5054342"/>
            <a:ext cx="1940674" cy="1620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42" y="5054342"/>
            <a:ext cx="2295846" cy="1620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6498" y="5054342"/>
            <a:ext cx="1514103" cy="1620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511" y="5054342"/>
            <a:ext cx="1980679" cy="1620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098" y="664230"/>
            <a:ext cx="6681795" cy="4310246"/>
          </a:xfrm>
          <a:prstGeom prst="rect">
            <a:avLst/>
          </a:prstGeom>
        </p:spPr>
      </p:pic>
      <p:pic>
        <p:nvPicPr>
          <p:cNvPr id="1026" name="Picture 2" descr="http://ds200.centerstart.ru/sites/ds200.centerstart.ru/files/u16/zastavka_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387" y="160174"/>
            <a:ext cx="1505298" cy="1187673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681565"/>
            <a:ext cx="8280920" cy="871467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ИСПОЛЬЗОВАНИЕ ИНТЕРАКТИВНОГО ПОЛА В РАБОТЕ </a:t>
            </a:r>
            <a:r>
              <a:rPr lang="ru-RU" sz="2400" b="1" dirty="0" smtClean="0">
                <a:solidFill>
                  <a:srgbClr val="002060"/>
                </a:solidFill>
              </a:rPr>
              <a:t>ПЕДАГОГА-ПСИХОЛОГА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48" y="4040625"/>
            <a:ext cx="3672408" cy="26287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593" y="1683656"/>
            <a:ext cx="4117084" cy="2235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683657"/>
            <a:ext cx="3973771" cy="2220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639593" y="4082554"/>
            <a:ext cx="4054500" cy="2586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08" y="1815036"/>
            <a:ext cx="2046896" cy="2871519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25486" y="145143"/>
            <a:ext cx="4005943" cy="53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МЕТОДИЧЕСКОЕ ПОСОБИЕ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4139</TotalTime>
  <Words>262</Words>
  <Application>Microsoft Office PowerPoint</Application>
  <PresentationFormat>Экран (4:3)</PresentationFormat>
  <Paragraphs>85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151</cp:revision>
  <dcterms:created xsi:type="dcterms:W3CDTF">2017-10-10T14:21:38Z</dcterms:created>
  <dcterms:modified xsi:type="dcterms:W3CDTF">2019-02-06T15:15:18Z</dcterms:modified>
</cp:coreProperties>
</file>