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58" r:id="rId3"/>
    <p:sldId id="281" r:id="rId4"/>
    <p:sldId id="275" r:id="rId5"/>
    <p:sldId id="261" r:id="rId6"/>
    <p:sldId id="272" r:id="rId7"/>
    <p:sldId id="266" r:id="rId8"/>
    <p:sldId id="267" r:id="rId9"/>
    <p:sldId id="279" r:id="rId10"/>
    <p:sldId id="282" r:id="rId11"/>
    <p:sldId id="280" r:id="rId12"/>
    <p:sldId id="274" r:id="rId13"/>
    <p:sldId id="277" r:id="rId14"/>
    <p:sldId id="264" r:id="rId15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D4AACB"/>
    <a:srgbClr val="D2C0D0"/>
    <a:srgbClr val="F49EE8"/>
    <a:srgbClr val="006699"/>
    <a:srgbClr val="3366CC"/>
    <a:srgbClr val="0000CC"/>
    <a:srgbClr val="003399"/>
    <a:srgbClr val="99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A42B-FC9F-4307-9A35-A630CE2FE985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1D2B-C58E-4E9E-9803-750CC38B9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4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6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8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1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8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7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43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88B2-8295-448E-A4A5-1E83EE849A8C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E17C-DFA2-4AF4-9127-3DC5F74FA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27011" y="5020421"/>
            <a:ext cx="4649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Пирожкова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льга Борисовна 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проректор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кандидат педагогических наук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743" y="606525"/>
            <a:ext cx="8859329" cy="698500"/>
          </a:xfrm>
          <a:prstGeom prst="rect">
            <a:avLst/>
          </a:prstGeom>
          <a:solidFill>
            <a:srgbClr val="E8CE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6451" y="2285848"/>
            <a:ext cx="8376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учебно-методического сопровождения непрерывного </a:t>
            </a:r>
          </a:p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роста педагогов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725" y="463360"/>
            <a:ext cx="9077884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Реализация дополнительных  профессиональных программ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497354" y="522572"/>
            <a:ext cx="667515" cy="666000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86" y="4516393"/>
            <a:ext cx="2545468" cy="2249643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3286967" y="2292119"/>
            <a:ext cx="0" cy="9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8621936" y="2292119"/>
            <a:ext cx="0" cy="9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Группа 157"/>
          <p:cNvGrpSpPr/>
          <p:nvPr/>
        </p:nvGrpSpPr>
        <p:grpSpPr>
          <a:xfrm>
            <a:off x="1333725" y="1507989"/>
            <a:ext cx="9463127" cy="4228913"/>
            <a:chOff x="1745154" y="1370542"/>
            <a:chExt cx="9463127" cy="4228913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>
              <a:off x="2725415" y="2116230"/>
              <a:ext cx="0" cy="1755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9031434" y="2107556"/>
              <a:ext cx="0" cy="1755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7" name="Группа 156"/>
            <p:cNvGrpSpPr/>
            <p:nvPr/>
          </p:nvGrpSpPr>
          <p:grpSpPr>
            <a:xfrm>
              <a:off x="1745154" y="1370542"/>
              <a:ext cx="9463127" cy="4228913"/>
              <a:chOff x="1745154" y="1370542"/>
              <a:chExt cx="9463127" cy="4228913"/>
            </a:xfrm>
          </p:grpSpPr>
          <p:grpSp>
            <p:nvGrpSpPr>
              <p:cNvPr id="107" name="Группа 106"/>
              <p:cNvGrpSpPr/>
              <p:nvPr/>
            </p:nvGrpSpPr>
            <p:grpSpPr>
              <a:xfrm>
                <a:off x="7943017" y="3840970"/>
                <a:ext cx="2892617" cy="1484553"/>
                <a:chOff x="7555705" y="4234475"/>
                <a:chExt cx="2892617" cy="1484553"/>
              </a:xfrm>
            </p:grpSpPr>
            <p:sp>
              <p:nvSpPr>
                <p:cNvPr id="87" name="Полилиния 86"/>
                <p:cNvSpPr/>
                <p:nvPr/>
              </p:nvSpPr>
              <p:spPr>
                <a:xfrm>
                  <a:off x="8828322" y="4234475"/>
                  <a:ext cx="1620000" cy="6077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414136"/>
                      </a:lnTo>
                      <a:lnTo>
                        <a:pt x="1276945" y="414136"/>
                      </a:lnTo>
                      <a:lnTo>
                        <a:pt x="1276945" y="60770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>
                  <a:off x="7555705" y="4234475"/>
                  <a:ext cx="1208842" cy="72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1276945" y="0"/>
                      </a:moveTo>
                      <a:lnTo>
                        <a:pt x="1276945" y="414136"/>
                      </a:lnTo>
                      <a:lnTo>
                        <a:pt x="0" y="414136"/>
                      </a:lnTo>
                      <a:lnTo>
                        <a:pt x="0" y="60770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8827060" y="4582552"/>
                  <a:ext cx="2554" cy="11364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Полилиния 111"/>
              <p:cNvSpPr/>
              <p:nvPr/>
            </p:nvSpPr>
            <p:spPr>
              <a:xfrm>
                <a:off x="8314372" y="5066655"/>
                <a:ext cx="1800000" cy="532800"/>
              </a:xfrm>
              <a:custGeom>
                <a:avLst/>
                <a:gdLst>
                  <a:gd name="connsiteX0" fmla="*/ 0 w 2376289"/>
                  <a:gd name="connsiteY0" fmla="*/ 0 h 1188144"/>
                  <a:gd name="connsiteX1" fmla="*/ 2376289 w 2376289"/>
                  <a:gd name="connsiteY1" fmla="*/ 0 h 1188144"/>
                  <a:gd name="connsiteX2" fmla="*/ 2376289 w 2376289"/>
                  <a:gd name="connsiteY2" fmla="*/ 1188144 h 1188144"/>
                  <a:gd name="connsiteX3" fmla="*/ 0 w 2376289"/>
                  <a:gd name="connsiteY3" fmla="*/ 1188144 h 1188144"/>
                  <a:gd name="connsiteX4" fmla="*/ 0 w 2376289"/>
                  <a:gd name="connsiteY4" fmla="*/ 0 h 11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89" h="1188144">
                    <a:moveTo>
                      <a:pt x="0" y="0"/>
                    </a:moveTo>
                    <a:lnTo>
                      <a:pt x="2376289" y="0"/>
                    </a:lnTo>
                    <a:lnTo>
                      <a:pt x="2376289" y="1188144"/>
                    </a:lnTo>
                    <a:lnTo>
                      <a:pt x="0" y="1188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sz="13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ткрытые занятия  </a:t>
                </a:r>
                <a:r>
                  <a:rPr lang="ru-RU" sz="13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:endParaRPr lang="ru-RU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2719657" y="2115339"/>
                <a:ext cx="6306019" cy="62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олилиния 48"/>
              <p:cNvSpPr/>
              <p:nvPr/>
            </p:nvSpPr>
            <p:spPr>
              <a:xfrm>
                <a:off x="4574754" y="1370542"/>
                <a:ext cx="2980924" cy="631678"/>
              </a:xfrm>
              <a:custGeom>
                <a:avLst/>
                <a:gdLst>
                  <a:gd name="connsiteX0" fmla="*/ 0 w 2980924"/>
                  <a:gd name="connsiteY0" fmla="*/ 0 h 596182"/>
                  <a:gd name="connsiteX1" fmla="*/ 2980924 w 2980924"/>
                  <a:gd name="connsiteY1" fmla="*/ 0 h 596182"/>
                  <a:gd name="connsiteX2" fmla="*/ 2980924 w 2980924"/>
                  <a:gd name="connsiteY2" fmla="*/ 596182 h 596182"/>
                  <a:gd name="connsiteX3" fmla="*/ 0 w 2980924"/>
                  <a:gd name="connsiteY3" fmla="*/ 596182 h 596182"/>
                  <a:gd name="connsiteX4" fmla="*/ 0 w 2980924"/>
                  <a:gd name="connsiteY4" fmla="*/ 0 h 59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0924" h="596182">
                    <a:moveTo>
                      <a:pt x="0" y="0"/>
                    </a:moveTo>
                    <a:lnTo>
                      <a:pt x="2980924" y="0"/>
                    </a:lnTo>
                    <a:lnTo>
                      <a:pt x="2980924" y="596182"/>
                    </a:lnTo>
                    <a:lnTo>
                      <a:pt x="0" y="596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</a:bodyPr>
              <a:lstStyle/>
              <a:p>
                <a:pPr lvl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ФОРМЫ ОБУЧЕНИЯ </a:t>
                </a:r>
                <a:endParaRPr lang="ru-RU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7734933" y="2291820"/>
                <a:ext cx="2617200" cy="572150"/>
              </a:xfrm>
              <a:custGeom>
                <a:avLst/>
                <a:gdLst>
                  <a:gd name="connsiteX0" fmla="*/ 0 w 2623521"/>
                  <a:gd name="connsiteY0" fmla="*/ 0 h 539999"/>
                  <a:gd name="connsiteX1" fmla="*/ 2623521 w 2623521"/>
                  <a:gd name="connsiteY1" fmla="*/ 0 h 539999"/>
                  <a:gd name="connsiteX2" fmla="*/ 2623521 w 2623521"/>
                  <a:gd name="connsiteY2" fmla="*/ 539999 h 539999"/>
                  <a:gd name="connsiteX3" fmla="*/ 0 w 2623521"/>
                  <a:gd name="connsiteY3" fmla="*/ 539999 h 539999"/>
                  <a:gd name="connsiteX4" fmla="*/ 0 w 2623521"/>
                  <a:gd name="connsiteY4" fmla="*/ 0 h 53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3521" h="539999">
                    <a:moveTo>
                      <a:pt x="0" y="0"/>
                    </a:moveTo>
                    <a:lnTo>
                      <a:pt x="2623521" y="0"/>
                    </a:lnTo>
                    <a:lnTo>
                      <a:pt x="2623521" y="539999"/>
                    </a:lnTo>
                    <a:lnTo>
                      <a:pt x="0" y="539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СМЕШАННАЯ </a:t>
                </a:r>
                <a:endPara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2324438" y="2299079"/>
                <a:ext cx="801954" cy="555724"/>
              </a:xfrm>
              <a:custGeom>
                <a:avLst/>
                <a:gdLst>
                  <a:gd name="connsiteX0" fmla="*/ 0 w 2668987"/>
                  <a:gd name="connsiteY0" fmla="*/ 0 h 533794"/>
                  <a:gd name="connsiteX1" fmla="*/ 2668987 w 2668987"/>
                  <a:gd name="connsiteY1" fmla="*/ 0 h 533794"/>
                  <a:gd name="connsiteX2" fmla="*/ 2668987 w 2668987"/>
                  <a:gd name="connsiteY2" fmla="*/ 533794 h 533794"/>
                  <a:gd name="connsiteX3" fmla="*/ 0 w 2668987"/>
                  <a:gd name="connsiteY3" fmla="*/ 533794 h 533794"/>
                  <a:gd name="connsiteX4" fmla="*/ 0 w 2668987"/>
                  <a:gd name="connsiteY4" fmla="*/ 0 h 53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987" h="533794">
                    <a:moveTo>
                      <a:pt x="0" y="0"/>
                    </a:moveTo>
                    <a:lnTo>
                      <a:pt x="2668987" y="0"/>
                    </a:lnTo>
                    <a:lnTo>
                      <a:pt x="2668987" y="533794"/>
                    </a:lnTo>
                    <a:lnTo>
                      <a:pt x="0" y="533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spcBef>
                    <a:spcPct val="0"/>
                  </a:spcBef>
                </a:pPr>
                <a:r>
                  <a:rPr lang="ru-RU" sz="1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очная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 </a:t>
                </a:r>
                <a:endParaRPr lang="ru-RU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3286967" y="2299079"/>
                <a:ext cx="1388853" cy="555724"/>
              </a:xfrm>
              <a:custGeom>
                <a:avLst/>
                <a:gdLst>
                  <a:gd name="connsiteX0" fmla="*/ 0 w 2668987"/>
                  <a:gd name="connsiteY0" fmla="*/ 0 h 533794"/>
                  <a:gd name="connsiteX1" fmla="*/ 2668987 w 2668987"/>
                  <a:gd name="connsiteY1" fmla="*/ 0 h 533794"/>
                  <a:gd name="connsiteX2" fmla="*/ 2668987 w 2668987"/>
                  <a:gd name="connsiteY2" fmla="*/ 533794 h 533794"/>
                  <a:gd name="connsiteX3" fmla="*/ 0 w 2668987"/>
                  <a:gd name="connsiteY3" fmla="*/ 533794 h 533794"/>
                  <a:gd name="connsiteX4" fmla="*/ 0 w 2668987"/>
                  <a:gd name="connsiteY4" fmla="*/ 0 h 53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8987" h="533794">
                    <a:moveTo>
                      <a:pt x="0" y="0"/>
                    </a:moveTo>
                    <a:lnTo>
                      <a:pt x="2668987" y="0"/>
                    </a:lnTo>
                    <a:lnTo>
                      <a:pt x="2668987" y="533794"/>
                    </a:lnTo>
                    <a:lnTo>
                      <a:pt x="0" y="533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225" tIns="22225" rIns="22225" bIns="22225" numCol="1" spcCol="1270" anchor="ctr" anchorCtr="0">
                <a:noAutofit/>
              </a:bodyPr>
              <a:lstStyle/>
              <a:p>
                <a:pPr lvl="0" algn="ctr" defTabSz="1555750">
                  <a:spcBef>
                    <a:spcPct val="0"/>
                  </a:spcBef>
                </a:pPr>
                <a:r>
                  <a:rPr lang="ru-RU" sz="14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дистанционная </a:t>
                </a:r>
                <a:endParaRPr lang="ru-RU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5952226" y="1985841"/>
                <a:ext cx="2225" cy="10967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3977382" y="2123489"/>
                <a:ext cx="0" cy="17559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1" name="Полилиния 140"/>
              <p:cNvSpPr/>
              <p:nvPr/>
            </p:nvSpPr>
            <p:spPr>
              <a:xfrm>
                <a:off x="7223017" y="4413370"/>
                <a:ext cx="1440000" cy="532800"/>
              </a:xfrm>
              <a:custGeom>
                <a:avLst/>
                <a:gdLst>
                  <a:gd name="connsiteX0" fmla="*/ 0 w 2376289"/>
                  <a:gd name="connsiteY0" fmla="*/ 0 h 1188144"/>
                  <a:gd name="connsiteX1" fmla="*/ 2376289 w 2376289"/>
                  <a:gd name="connsiteY1" fmla="*/ 0 h 1188144"/>
                  <a:gd name="connsiteX2" fmla="*/ 2376289 w 2376289"/>
                  <a:gd name="connsiteY2" fmla="*/ 1188144 h 1188144"/>
                  <a:gd name="connsiteX3" fmla="*/ 0 w 2376289"/>
                  <a:gd name="connsiteY3" fmla="*/ 1188144 h 1188144"/>
                  <a:gd name="connsiteX4" fmla="*/ 0 w 2376289"/>
                  <a:gd name="connsiteY4" fmla="*/ 0 h 11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89" h="1188144">
                    <a:moveTo>
                      <a:pt x="0" y="0"/>
                    </a:moveTo>
                    <a:lnTo>
                      <a:pt x="2376289" y="0"/>
                    </a:lnTo>
                    <a:lnTo>
                      <a:pt x="2376289" y="1188144"/>
                    </a:lnTo>
                    <a:lnTo>
                      <a:pt x="0" y="1188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ru-RU" sz="13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астер-классы </a:t>
                </a:r>
                <a:r>
                  <a:rPr lang="ru-RU" sz="13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9768281" y="4421564"/>
                <a:ext cx="1440000" cy="532800"/>
              </a:xfrm>
              <a:custGeom>
                <a:avLst/>
                <a:gdLst>
                  <a:gd name="connsiteX0" fmla="*/ 0 w 2376289"/>
                  <a:gd name="connsiteY0" fmla="*/ 0 h 1188144"/>
                  <a:gd name="connsiteX1" fmla="*/ 2376289 w 2376289"/>
                  <a:gd name="connsiteY1" fmla="*/ 0 h 1188144"/>
                  <a:gd name="connsiteX2" fmla="*/ 2376289 w 2376289"/>
                  <a:gd name="connsiteY2" fmla="*/ 1188144 h 1188144"/>
                  <a:gd name="connsiteX3" fmla="*/ 0 w 2376289"/>
                  <a:gd name="connsiteY3" fmla="*/ 1188144 h 1188144"/>
                  <a:gd name="connsiteX4" fmla="*/ 0 w 2376289"/>
                  <a:gd name="connsiteY4" fmla="*/ 0 h 11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89" h="1188144">
                    <a:moveTo>
                      <a:pt x="0" y="0"/>
                    </a:moveTo>
                    <a:lnTo>
                      <a:pt x="2376289" y="0"/>
                    </a:lnTo>
                    <a:lnTo>
                      <a:pt x="2376289" y="1188144"/>
                    </a:lnTo>
                    <a:lnTo>
                      <a:pt x="0" y="1188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етодические </a:t>
                </a:r>
              </a:p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1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13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еминары </a:t>
                </a:r>
                <a:endParaRPr lang="ru-RU" sz="13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9" name="Группа 148"/>
              <p:cNvGrpSpPr/>
              <p:nvPr/>
            </p:nvGrpSpPr>
            <p:grpSpPr>
              <a:xfrm>
                <a:off x="3045729" y="3082579"/>
                <a:ext cx="5997804" cy="260781"/>
                <a:chOff x="3045729" y="3082579"/>
                <a:chExt cx="5997804" cy="260781"/>
              </a:xfrm>
            </p:grpSpPr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3045729" y="3082579"/>
                  <a:ext cx="59978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3045729" y="3082579"/>
                  <a:ext cx="0" cy="24460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9043533" y="3082579"/>
                  <a:ext cx="0" cy="2607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1745154" y="3265082"/>
                <a:ext cx="8954738" cy="576431"/>
                <a:chOff x="1745154" y="3265082"/>
                <a:chExt cx="8954738" cy="576431"/>
              </a:xfrm>
            </p:grpSpPr>
            <p:sp>
              <p:nvSpPr>
                <p:cNvPr id="155" name="Полилиния 154"/>
                <p:cNvSpPr/>
                <p:nvPr/>
              </p:nvSpPr>
              <p:spPr>
                <a:xfrm>
                  <a:off x="1745154" y="3265082"/>
                  <a:ext cx="2829600" cy="572400"/>
                </a:xfrm>
                <a:custGeom>
                  <a:avLst/>
                  <a:gdLst>
                    <a:gd name="connsiteX0" fmla="*/ 0 w 3676054"/>
                    <a:gd name="connsiteY0" fmla="*/ 0 h 1838027"/>
                    <a:gd name="connsiteX1" fmla="*/ 3676054 w 3676054"/>
                    <a:gd name="connsiteY1" fmla="*/ 0 h 1838027"/>
                    <a:gd name="connsiteX2" fmla="*/ 3676054 w 3676054"/>
                    <a:gd name="connsiteY2" fmla="*/ 1838027 h 1838027"/>
                    <a:gd name="connsiteX3" fmla="*/ 0 w 3676054"/>
                    <a:gd name="connsiteY3" fmla="*/ 1838027 h 1838027"/>
                    <a:gd name="connsiteX4" fmla="*/ 0 w 3676054"/>
                    <a:gd name="connsiteY4" fmla="*/ 0 h 1838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054" h="1838027">
                      <a:moveTo>
                        <a:pt x="0" y="0"/>
                      </a:moveTo>
                      <a:lnTo>
                        <a:pt x="3676054" y="0"/>
                      </a:lnTo>
                      <a:lnTo>
                        <a:pt x="3676054" y="1838027"/>
                      </a:lnTo>
                      <a:lnTo>
                        <a:pt x="0" y="18380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1275" tIns="41275" rIns="41275" bIns="41275" numCol="1" spcCol="1270" anchor="ctr" anchorCtr="0">
                  <a:noAutofit/>
                </a:bodyPr>
                <a:lstStyle/>
                <a:p>
                  <a:pPr lvl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Традиционная</a:t>
                  </a:r>
                  <a:endParaRPr lang="ru-RU" sz="14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Полилиния 155"/>
                <p:cNvSpPr/>
                <p:nvPr/>
              </p:nvSpPr>
              <p:spPr>
                <a:xfrm>
                  <a:off x="7871135" y="3269113"/>
                  <a:ext cx="2828757" cy="572400"/>
                </a:xfrm>
                <a:custGeom>
                  <a:avLst/>
                  <a:gdLst>
                    <a:gd name="connsiteX0" fmla="*/ 0 w 3676054"/>
                    <a:gd name="connsiteY0" fmla="*/ 0 h 1838027"/>
                    <a:gd name="connsiteX1" fmla="*/ 3676054 w 3676054"/>
                    <a:gd name="connsiteY1" fmla="*/ 0 h 1838027"/>
                    <a:gd name="connsiteX2" fmla="*/ 3676054 w 3676054"/>
                    <a:gd name="connsiteY2" fmla="*/ 1838027 h 1838027"/>
                    <a:gd name="connsiteX3" fmla="*/ 0 w 3676054"/>
                    <a:gd name="connsiteY3" fmla="*/ 1838027 h 1838027"/>
                    <a:gd name="connsiteX4" fmla="*/ 0 w 3676054"/>
                    <a:gd name="connsiteY4" fmla="*/ 0 h 1838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054" h="1838027">
                      <a:moveTo>
                        <a:pt x="0" y="0"/>
                      </a:moveTo>
                      <a:lnTo>
                        <a:pt x="3676054" y="0"/>
                      </a:lnTo>
                      <a:lnTo>
                        <a:pt x="3676054" y="1838027"/>
                      </a:lnTo>
                      <a:lnTo>
                        <a:pt x="0" y="18380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1275" tIns="41275" rIns="41275" bIns="41275" numCol="1" spcCol="1270" anchor="ctr" anchorCtr="0">
                  <a:noAutofit/>
                </a:bodyPr>
                <a:lstStyle/>
                <a:p>
                  <a:pPr lvl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«Горизонтальное» обучение </a:t>
                  </a:r>
                  <a:r>
                    <a:rPr lang="ru-RU" sz="14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4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60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169" y="460349"/>
            <a:ext cx="9045782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Реализация дополнительных  профессиональных программ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35792" y="572112"/>
            <a:ext cx="667515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130" y="311404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4169" y="1356537"/>
            <a:ext cx="9040642" cy="50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563725" y="3832703"/>
            <a:ext cx="3493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855843" y="3844966"/>
            <a:ext cx="3456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499767" y="1579419"/>
            <a:ext cx="8791381" cy="4516788"/>
            <a:chOff x="1499767" y="1579419"/>
            <a:chExt cx="8791381" cy="4516788"/>
          </a:xfrm>
        </p:grpSpPr>
        <p:sp>
          <p:nvSpPr>
            <p:cNvPr id="13" name="Полилиния 12"/>
            <p:cNvSpPr/>
            <p:nvPr/>
          </p:nvSpPr>
          <p:spPr>
            <a:xfrm>
              <a:off x="1499767" y="4853947"/>
              <a:ext cx="2385243" cy="1237267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spcBef>
                  <a:spcPct val="0"/>
                </a:spcBef>
              </a:pPr>
              <a:endPara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spcBef>
                  <a:spcPct val="0"/>
                </a:spcBef>
              </a:pP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spcBef>
                  <a:spcPct val="0"/>
                </a:spcBef>
              </a:pPr>
              <a:endPara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spcBef>
                  <a:spcPct val="0"/>
                </a:spcBef>
              </a:pP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spcBef>
                  <a:spcPct val="0"/>
                </a:spcBef>
              </a:pPr>
              <a:r>
                <a:rPr 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2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абота с информацией:</a:t>
              </a:r>
            </a:p>
            <a:p>
              <a:pPr marL="85725" lvl="0" indent="95250" defTabSz="2133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нфографика</a:t>
              </a:r>
              <a:endPara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0" indent="95250" defTabSz="2133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крайбинг</a:t>
              </a:r>
              <a:endPara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lvl="0" indent="95250" defTabSz="2133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скетч</a:t>
              </a:r>
            </a:p>
            <a:p>
              <a:pPr marL="85725" lvl="0" indent="95250" defTabSz="2133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нтеллектуальные карты </a:t>
              </a:r>
            </a:p>
            <a:p>
              <a:pPr marL="85725" lvl="0" indent="95250" defTabSz="21336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торителлинг</a:t>
              </a:r>
              <a:endPara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63187" y="4858940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елеконференции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63187" y="5561018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туационный анализ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948455" y="4893512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роектная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технология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948455" y="5561018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ехнология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геймификации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11920" y="1579419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ифференцированного обучения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511920" y="2266610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иртуальных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тажировок 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09381" y="1579419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Педагогических мастерских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709381" y="2266610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spcBef>
                  <a:spcPct val="0"/>
                </a:spcBef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ценарного</a:t>
              </a:r>
              <a:r>
                <a:rPr lang="ru-RU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проектировани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7960608" y="1579419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Межкафедральных</a:t>
              </a:r>
              <a:endPara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чебных занятий 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960609" y="2266610"/>
              <a:ext cx="2330539" cy="535189"/>
            </a:xfrm>
            <a:custGeom>
              <a:avLst/>
              <a:gdLst>
                <a:gd name="connsiteX0" fmla="*/ 0 w 2063749"/>
                <a:gd name="connsiteY0" fmla="*/ 163380 h 1633802"/>
                <a:gd name="connsiteX1" fmla="*/ 163380 w 2063749"/>
                <a:gd name="connsiteY1" fmla="*/ 0 h 1633802"/>
                <a:gd name="connsiteX2" fmla="*/ 1900369 w 2063749"/>
                <a:gd name="connsiteY2" fmla="*/ 0 h 1633802"/>
                <a:gd name="connsiteX3" fmla="*/ 2063749 w 2063749"/>
                <a:gd name="connsiteY3" fmla="*/ 163380 h 1633802"/>
                <a:gd name="connsiteX4" fmla="*/ 2063749 w 2063749"/>
                <a:gd name="connsiteY4" fmla="*/ 1470422 h 1633802"/>
                <a:gd name="connsiteX5" fmla="*/ 1900369 w 2063749"/>
                <a:gd name="connsiteY5" fmla="*/ 1633802 h 1633802"/>
                <a:gd name="connsiteX6" fmla="*/ 163380 w 2063749"/>
                <a:gd name="connsiteY6" fmla="*/ 1633802 h 1633802"/>
                <a:gd name="connsiteX7" fmla="*/ 0 w 2063749"/>
                <a:gd name="connsiteY7" fmla="*/ 1470422 h 1633802"/>
                <a:gd name="connsiteX8" fmla="*/ 0 w 2063749"/>
                <a:gd name="connsiteY8" fmla="*/ 163380 h 163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3749" h="1633802">
                  <a:moveTo>
                    <a:pt x="0" y="163380"/>
                  </a:moveTo>
                  <a:cubicBezTo>
                    <a:pt x="0" y="73148"/>
                    <a:pt x="73148" y="0"/>
                    <a:pt x="163380" y="0"/>
                  </a:cubicBezTo>
                  <a:lnTo>
                    <a:pt x="1900369" y="0"/>
                  </a:lnTo>
                  <a:cubicBezTo>
                    <a:pt x="1990601" y="0"/>
                    <a:pt x="2063749" y="73148"/>
                    <a:pt x="2063749" y="163380"/>
                  </a:cubicBezTo>
                  <a:lnTo>
                    <a:pt x="2063749" y="1470422"/>
                  </a:lnTo>
                  <a:cubicBezTo>
                    <a:pt x="2063749" y="1560654"/>
                    <a:pt x="1990601" y="1633802"/>
                    <a:pt x="1900369" y="1633802"/>
                  </a:cubicBezTo>
                  <a:lnTo>
                    <a:pt x="163380" y="1633802"/>
                  </a:lnTo>
                  <a:cubicBezTo>
                    <a:pt x="73148" y="1633802"/>
                    <a:pt x="0" y="1560654"/>
                    <a:pt x="0" y="1470422"/>
                  </a:cubicBezTo>
                  <a:lnTo>
                    <a:pt x="0" y="16338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772" tIns="139292" rIns="169772" bIns="139292" numCol="1" spcCol="1270" anchor="ctr" anchorCtr="0">
              <a:noAutofit/>
            </a:bodyPr>
            <a:lstStyle/>
            <a:p>
              <a:pPr lvl="0" algn="ctr" defTabSz="2133600">
                <a:spcBef>
                  <a:spcPct val="0"/>
                </a:spcBef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бразовательных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квестов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веб-квестов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130196" y="3336989"/>
              <a:ext cx="5464602" cy="99142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OFFLAIN         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ТЕХНОЛОГИИ</a:t>
              </a:r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ONLAIN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265358" y="1836793"/>
              <a:ext cx="10598" cy="14813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933188" y="1836793"/>
              <a:ext cx="69061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3933188" y="2488808"/>
              <a:ext cx="690614" cy="5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488622" y="1847013"/>
              <a:ext cx="10598" cy="14813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7156452" y="1847013"/>
              <a:ext cx="69061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7156452" y="2499028"/>
              <a:ext cx="690614" cy="5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474975" y="4337043"/>
              <a:ext cx="10598" cy="14813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7142805" y="5818393"/>
              <a:ext cx="69061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7142805" y="5161107"/>
              <a:ext cx="690614" cy="5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Группа 7"/>
            <p:cNvGrpSpPr/>
            <p:nvPr/>
          </p:nvGrpSpPr>
          <p:grpSpPr>
            <a:xfrm>
              <a:off x="3935944" y="4347264"/>
              <a:ext cx="720918" cy="1481350"/>
              <a:chOff x="3935944" y="4347264"/>
              <a:chExt cx="720918" cy="1481350"/>
            </a:xfrm>
          </p:grpSpPr>
          <p:cxnSp>
            <p:nvCxnSpPr>
              <p:cNvPr id="102" name="Прямая соединительная линия 101"/>
              <p:cNvCxnSpPr/>
              <p:nvPr/>
            </p:nvCxnSpPr>
            <p:spPr>
              <a:xfrm flipV="1">
                <a:off x="4235374" y="4347264"/>
                <a:ext cx="13146" cy="14813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 flipV="1">
                <a:off x="4242195" y="5161107"/>
                <a:ext cx="414667" cy="25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 стрелкой 103"/>
              <p:cNvCxnSpPr/>
              <p:nvPr/>
            </p:nvCxnSpPr>
            <p:spPr>
              <a:xfrm>
                <a:off x="4248520" y="5818393"/>
                <a:ext cx="3637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 стрелкой 104"/>
              <p:cNvCxnSpPr/>
              <p:nvPr/>
            </p:nvCxnSpPr>
            <p:spPr>
              <a:xfrm flipH="1" flipV="1">
                <a:off x="3935944" y="5492526"/>
                <a:ext cx="312576" cy="49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18762" y="1829793"/>
            <a:ext cx="7481456" cy="3235171"/>
            <a:chOff x="3277588" y="1603462"/>
            <a:chExt cx="7481456" cy="448705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277589" y="1603462"/>
              <a:ext cx="7481455" cy="1138830"/>
              <a:chOff x="1925129" y="1474359"/>
              <a:chExt cx="7991840" cy="1138830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4673484" y="1474359"/>
                <a:ext cx="5243485" cy="1138830"/>
              </a:xfrm>
              <a:custGeom>
                <a:avLst/>
                <a:gdLst>
                  <a:gd name="connsiteX0" fmla="*/ 232838 w 1397000"/>
                  <a:gd name="connsiteY0" fmla="*/ 0 h 5201920"/>
                  <a:gd name="connsiteX1" fmla="*/ 1164162 w 1397000"/>
                  <a:gd name="connsiteY1" fmla="*/ 0 h 5201920"/>
                  <a:gd name="connsiteX2" fmla="*/ 1397000 w 1397000"/>
                  <a:gd name="connsiteY2" fmla="*/ 232838 h 5201920"/>
                  <a:gd name="connsiteX3" fmla="*/ 1397000 w 1397000"/>
                  <a:gd name="connsiteY3" fmla="*/ 5201920 h 5201920"/>
                  <a:gd name="connsiteX4" fmla="*/ 1397000 w 1397000"/>
                  <a:gd name="connsiteY4" fmla="*/ 5201920 h 5201920"/>
                  <a:gd name="connsiteX5" fmla="*/ 0 w 1397000"/>
                  <a:gd name="connsiteY5" fmla="*/ 5201920 h 5201920"/>
                  <a:gd name="connsiteX6" fmla="*/ 0 w 1397000"/>
                  <a:gd name="connsiteY6" fmla="*/ 5201920 h 5201920"/>
                  <a:gd name="connsiteX7" fmla="*/ 0 w 1397000"/>
                  <a:gd name="connsiteY7" fmla="*/ 232838 h 5201920"/>
                  <a:gd name="connsiteX8" fmla="*/ 232838 w 1397000"/>
                  <a:gd name="connsiteY8" fmla="*/ 0 h 520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0" h="5201920">
                    <a:moveTo>
                      <a:pt x="1397000" y="867004"/>
                    </a:moveTo>
                    <a:lnTo>
                      <a:pt x="1397000" y="4334916"/>
                    </a:lnTo>
                    <a:cubicBezTo>
                      <a:pt x="1397000" y="4813750"/>
                      <a:pt x="1369005" y="5201920"/>
                      <a:pt x="1334470" y="5201920"/>
                    </a:cubicBezTo>
                    <a:lnTo>
                      <a:pt x="0" y="5201920"/>
                    </a:lnTo>
                    <a:lnTo>
                      <a:pt x="0" y="52019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34470" y="0"/>
                    </a:lnTo>
                    <a:cubicBezTo>
                      <a:pt x="1369005" y="0"/>
                      <a:pt x="1397000" y="388170"/>
                      <a:pt x="1397000" y="867004"/>
                    </a:cubicBezTo>
                    <a:close/>
                  </a:path>
                </a:pathLst>
              </a:custGeom>
              <a:ln w="28575"/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92021" rIns="315846" bIns="192021" numCol="1" spcCol="1270" anchor="ctr" anchorCtr="0">
                <a:noAutofit/>
              </a:bodyPr>
              <a:lstStyle/>
              <a:p>
                <a:pPr marL="355600" lvl="1" indent="-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offlain</a:t>
                </a:r>
                <a:r>
                  <a:rPr lang="en-US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4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onlain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925129" y="1474359"/>
                <a:ext cx="2926080" cy="1138212"/>
              </a:xfrm>
              <a:custGeom>
                <a:avLst/>
                <a:gdLst>
                  <a:gd name="connsiteX0" fmla="*/ 0 w 2926080"/>
                  <a:gd name="connsiteY0" fmla="*/ 291047 h 1746250"/>
                  <a:gd name="connsiteX1" fmla="*/ 291047 w 2926080"/>
                  <a:gd name="connsiteY1" fmla="*/ 0 h 1746250"/>
                  <a:gd name="connsiteX2" fmla="*/ 2635033 w 2926080"/>
                  <a:gd name="connsiteY2" fmla="*/ 0 h 1746250"/>
                  <a:gd name="connsiteX3" fmla="*/ 2926080 w 2926080"/>
                  <a:gd name="connsiteY3" fmla="*/ 291047 h 1746250"/>
                  <a:gd name="connsiteX4" fmla="*/ 2926080 w 2926080"/>
                  <a:gd name="connsiteY4" fmla="*/ 1455203 h 1746250"/>
                  <a:gd name="connsiteX5" fmla="*/ 2635033 w 2926080"/>
                  <a:gd name="connsiteY5" fmla="*/ 1746250 h 1746250"/>
                  <a:gd name="connsiteX6" fmla="*/ 291047 w 2926080"/>
                  <a:gd name="connsiteY6" fmla="*/ 1746250 h 1746250"/>
                  <a:gd name="connsiteX7" fmla="*/ 0 w 2926080"/>
                  <a:gd name="connsiteY7" fmla="*/ 1455203 h 1746250"/>
                  <a:gd name="connsiteX8" fmla="*/ 0 w 2926080"/>
                  <a:gd name="connsiteY8" fmla="*/ 291047 h 174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6080" h="1746250">
                    <a:moveTo>
                      <a:pt x="0" y="291047"/>
                    </a:moveTo>
                    <a:cubicBezTo>
                      <a:pt x="0" y="130306"/>
                      <a:pt x="130306" y="0"/>
                      <a:pt x="291047" y="0"/>
                    </a:cubicBezTo>
                    <a:lnTo>
                      <a:pt x="2635033" y="0"/>
                    </a:lnTo>
                    <a:cubicBezTo>
                      <a:pt x="2795774" y="0"/>
                      <a:pt x="2926080" y="130306"/>
                      <a:pt x="2926080" y="291047"/>
                    </a:cubicBezTo>
                    <a:lnTo>
                      <a:pt x="2926080" y="1455203"/>
                    </a:lnTo>
                    <a:cubicBezTo>
                      <a:pt x="2926080" y="1615944"/>
                      <a:pt x="2795774" y="1746250"/>
                      <a:pt x="2635033" y="1746250"/>
                    </a:cubicBezTo>
                    <a:lnTo>
                      <a:pt x="291047" y="1746250"/>
                    </a:lnTo>
                    <a:cubicBezTo>
                      <a:pt x="130306" y="1746250"/>
                      <a:pt x="0" y="1615944"/>
                      <a:pt x="0" y="1455203"/>
                    </a:cubicBezTo>
                    <a:lnTo>
                      <a:pt x="0" y="29104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1445" tIns="123345" rIns="161445" bIns="123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Режим </a:t>
                </a:r>
                <a:endPara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277589" y="2848273"/>
              <a:ext cx="7481455" cy="1800000"/>
              <a:chOff x="1925129" y="2719170"/>
              <a:chExt cx="7991840" cy="1800000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4631924" y="2719170"/>
                <a:ext cx="5285045" cy="1800000"/>
              </a:xfrm>
              <a:custGeom>
                <a:avLst/>
                <a:gdLst>
                  <a:gd name="connsiteX0" fmla="*/ 232838 w 1397000"/>
                  <a:gd name="connsiteY0" fmla="*/ 0 h 5201920"/>
                  <a:gd name="connsiteX1" fmla="*/ 1164162 w 1397000"/>
                  <a:gd name="connsiteY1" fmla="*/ 0 h 5201920"/>
                  <a:gd name="connsiteX2" fmla="*/ 1397000 w 1397000"/>
                  <a:gd name="connsiteY2" fmla="*/ 232838 h 5201920"/>
                  <a:gd name="connsiteX3" fmla="*/ 1397000 w 1397000"/>
                  <a:gd name="connsiteY3" fmla="*/ 5201920 h 5201920"/>
                  <a:gd name="connsiteX4" fmla="*/ 1397000 w 1397000"/>
                  <a:gd name="connsiteY4" fmla="*/ 5201920 h 5201920"/>
                  <a:gd name="connsiteX5" fmla="*/ 0 w 1397000"/>
                  <a:gd name="connsiteY5" fmla="*/ 5201920 h 5201920"/>
                  <a:gd name="connsiteX6" fmla="*/ 0 w 1397000"/>
                  <a:gd name="connsiteY6" fmla="*/ 5201920 h 5201920"/>
                  <a:gd name="connsiteX7" fmla="*/ 0 w 1397000"/>
                  <a:gd name="connsiteY7" fmla="*/ 232838 h 5201920"/>
                  <a:gd name="connsiteX8" fmla="*/ 232838 w 1397000"/>
                  <a:gd name="connsiteY8" fmla="*/ 0 h 520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0" h="5201920">
                    <a:moveTo>
                      <a:pt x="1397000" y="867004"/>
                    </a:moveTo>
                    <a:lnTo>
                      <a:pt x="1397000" y="4334916"/>
                    </a:lnTo>
                    <a:cubicBezTo>
                      <a:pt x="1397000" y="4813750"/>
                      <a:pt x="1369005" y="5201920"/>
                      <a:pt x="1334470" y="5201920"/>
                    </a:cubicBezTo>
                    <a:lnTo>
                      <a:pt x="0" y="5201920"/>
                    </a:lnTo>
                    <a:lnTo>
                      <a:pt x="0" y="52019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34470" y="0"/>
                    </a:lnTo>
                    <a:cubicBezTo>
                      <a:pt x="1369005" y="0"/>
                      <a:pt x="1397000" y="388170"/>
                      <a:pt x="1397000" y="867004"/>
                    </a:cubicBezTo>
                    <a:close/>
                  </a:path>
                </a:pathLst>
              </a:custGeom>
              <a:ln w="28575"/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92021" rIns="315846" bIns="192021" numCol="1" spcCol="1270" anchor="ctr" anchorCtr="0">
                <a:noAutofit/>
              </a:bodyPr>
              <a:lstStyle/>
              <a:p>
                <a:pPr marL="177800" lvl="1" indent="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177800" algn="l"/>
                  </a:tabLst>
                </a:pP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адресная помощь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lvl="1" indent="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177800" algn="l"/>
                  </a:tabLst>
                </a:pP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семинары 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lvl="1" indent="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177800" algn="l"/>
                  </a:tabLst>
                </a:pPr>
                <a:r>
                  <a:rPr lang="ru-RU" sz="14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вебинары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lvl="1" indent="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177800" algn="l"/>
                  </a:tabLst>
                </a:pP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консультации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800" lvl="1" indent="2730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177800" algn="l"/>
                  </a:tabLst>
                </a:pPr>
                <a:r>
                  <a:rPr lang="ru-RU" sz="1400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менторинг</a:t>
                </a: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925129" y="2719170"/>
                <a:ext cx="2937955" cy="1800000"/>
              </a:xfrm>
              <a:custGeom>
                <a:avLst/>
                <a:gdLst>
                  <a:gd name="connsiteX0" fmla="*/ 0 w 2926080"/>
                  <a:gd name="connsiteY0" fmla="*/ 291047 h 1746250"/>
                  <a:gd name="connsiteX1" fmla="*/ 291047 w 2926080"/>
                  <a:gd name="connsiteY1" fmla="*/ 0 h 1746250"/>
                  <a:gd name="connsiteX2" fmla="*/ 2635033 w 2926080"/>
                  <a:gd name="connsiteY2" fmla="*/ 0 h 1746250"/>
                  <a:gd name="connsiteX3" fmla="*/ 2926080 w 2926080"/>
                  <a:gd name="connsiteY3" fmla="*/ 291047 h 1746250"/>
                  <a:gd name="connsiteX4" fmla="*/ 2926080 w 2926080"/>
                  <a:gd name="connsiteY4" fmla="*/ 1455203 h 1746250"/>
                  <a:gd name="connsiteX5" fmla="*/ 2635033 w 2926080"/>
                  <a:gd name="connsiteY5" fmla="*/ 1746250 h 1746250"/>
                  <a:gd name="connsiteX6" fmla="*/ 291047 w 2926080"/>
                  <a:gd name="connsiteY6" fmla="*/ 1746250 h 1746250"/>
                  <a:gd name="connsiteX7" fmla="*/ 0 w 2926080"/>
                  <a:gd name="connsiteY7" fmla="*/ 1455203 h 1746250"/>
                  <a:gd name="connsiteX8" fmla="*/ 0 w 2926080"/>
                  <a:gd name="connsiteY8" fmla="*/ 291047 h 174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6080" h="1746250">
                    <a:moveTo>
                      <a:pt x="0" y="291047"/>
                    </a:moveTo>
                    <a:cubicBezTo>
                      <a:pt x="0" y="130306"/>
                      <a:pt x="130306" y="0"/>
                      <a:pt x="291047" y="0"/>
                    </a:cubicBezTo>
                    <a:lnTo>
                      <a:pt x="2635033" y="0"/>
                    </a:lnTo>
                    <a:cubicBezTo>
                      <a:pt x="2795774" y="0"/>
                      <a:pt x="2926080" y="130306"/>
                      <a:pt x="2926080" y="291047"/>
                    </a:cubicBezTo>
                    <a:lnTo>
                      <a:pt x="2926080" y="1455203"/>
                    </a:lnTo>
                    <a:cubicBezTo>
                      <a:pt x="2926080" y="1615944"/>
                      <a:pt x="2795774" y="1746250"/>
                      <a:pt x="2635033" y="1746250"/>
                    </a:cubicBezTo>
                    <a:lnTo>
                      <a:pt x="291047" y="1746250"/>
                    </a:lnTo>
                    <a:cubicBezTo>
                      <a:pt x="130306" y="1746250"/>
                      <a:pt x="0" y="1615944"/>
                      <a:pt x="0" y="1455203"/>
                    </a:cubicBezTo>
                    <a:lnTo>
                      <a:pt x="0" y="29104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/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1445" tIns="123345" rIns="161445" bIns="123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Формы сопровождения </a:t>
                </a:r>
                <a:endPara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277588" y="4754254"/>
              <a:ext cx="7481455" cy="1336260"/>
              <a:chOff x="1925129" y="4625151"/>
              <a:chExt cx="8033401" cy="1336260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4673483" y="4625151"/>
                <a:ext cx="5285047" cy="1336260"/>
              </a:xfrm>
              <a:custGeom>
                <a:avLst/>
                <a:gdLst>
                  <a:gd name="connsiteX0" fmla="*/ 232838 w 1397000"/>
                  <a:gd name="connsiteY0" fmla="*/ 0 h 5201920"/>
                  <a:gd name="connsiteX1" fmla="*/ 1164162 w 1397000"/>
                  <a:gd name="connsiteY1" fmla="*/ 0 h 5201920"/>
                  <a:gd name="connsiteX2" fmla="*/ 1397000 w 1397000"/>
                  <a:gd name="connsiteY2" fmla="*/ 232838 h 5201920"/>
                  <a:gd name="connsiteX3" fmla="*/ 1397000 w 1397000"/>
                  <a:gd name="connsiteY3" fmla="*/ 5201920 h 5201920"/>
                  <a:gd name="connsiteX4" fmla="*/ 1397000 w 1397000"/>
                  <a:gd name="connsiteY4" fmla="*/ 5201920 h 5201920"/>
                  <a:gd name="connsiteX5" fmla="*/ 0 w 1397000"/>
                  <a:gd name="connsiteY5" fmla="*/ 5201920 h 5201920"/>
                  <a:gd name="connsiteX6" fmla="*/ 0 w 1397000"/>
                  <a:gd name="connsiteY6" fmla="*/ 5201920 h 5201920"/>
                  <a:gd name="connsiteX7" fmla="*/ 0 w 1397000"/>
                  <a:gd name="connsiteY7" fmla="*/ 232838 h 5201920"/>
                  <a:gd name="connsiteX8" fmla="*/ 232838 w 1397000"/>
                  <a:gd name="connsiteY8" fmla="*/ 0 h 520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0" h="5201920">
                    <a:moveTo>
                      <a:pt x="1397000" y="867004"/>
                    </a:moveTo>
                    <a:lnTo>
                      <a:pt x="1397000" y="4334916"/>
                    </a:lnTo>
                    <a:cubicBezTo>
                      <a:pt x="1397000" y="4813750"/>
                      <a:pt x="1369005" y="5201920"/>
                      <a:pt x="1334470" y="5201920"/>
                    </a:cubicBezTo>
                    <a:lnTo>
                      <a:pt x="0" y="5201920"/>
                    </a:lnTo>
                    <a:lnTo>
                      <a:pt x="0" y="520192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34470" y="0"/>
                    </a:lnTo>
                    <a:cubicBezTo>
                      <a:pt x="1369005" y="0"/>
                      <a:pt x="1397000" y="388170"/>
                      <a:pt x="1397000" y="867004"/>
                    </a:cubicBezTo>
                    <a:close/>
                  </a:path>
                </a:pathLst>
              </a:custGeom>
              <a:ln w="28575">
                <a:solidFill>
                  <a:schemeClr val="tx1">
                    <a:alpha val="9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92021" rIns="315846" bIns="192021" numCol="1" spcCol="1270" anchor="ctr" anchorCtr="0">
                <a:noAutofit/>
              </a:bodyPr>
              <a:lstStyle/>
              <a:p>
                <a:pPr marL="171450" lvl="1" indent="63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450850" algn="l"/>
                  </a:tabLst>
                </a:pP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сайты ИРО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lvl="1" indent="63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  <a:tabLst>
                    <a:tab pos="450850" algn="l"/>
                  </a:tabLst>
                </a:pPr>
                <a:r>
                  <a:rPr lang="ru-RU" sz="14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сайты сетевых сообществ </a:t>
                </a:r>
                <a:endParaRPr lang="ru-RU" sz="14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1925129" y="4625151"/>
                <a:ext cx="2937955" cy="1336260"/>
              </a:xfrm>
              <a:custGeom>
                <a:avLst/>
                <a:gdLst>
                  <a:gd name="connsiteX0" fmla="*/ 0 w 2926080"/>
                  <a:gd name="connsiteY0" fmla="*/ 291047 h 1746250"/>
                  <a:gd name="connsiteX1" fmla="*/ 291047 w 2926080"/>
                  <a:gd name="connsiteY1" fmla="*/ 0 h 1746250"/>
                  <a:gd name="connsiteX2" fmla="*/ 2635033 w 2926080"/>
                  <a:gd name="connsiteY2" fmla="*/ 0 h 1746250"/>
                  <a:gd name="connsiteX3" fmla="*/ 2926080 w 2926080"/>
                  <a:gd name="connsiteY3" fmla="*/ 291047 h 1746250"/>
                  <a:gd name="connsiteX4" fmla="*/ 2926080 w 2926080"/>
                  <a:gd name="connsiteY4" fmla="*/ 1455203 h 1746250"/>
                  <a:gd name="connsiteX5" fmla="*/ 2635033 w 2926080"/>
                  <a:gd name="connsiteY5" fmla="*/ 1746250 h 1746250"/>
                  <a:gd name="connsiteX6" fmla="*/ 291047 w 2926080"/>
                  <a:gd name="connsiteY6" fmla="*/ 1746250 h 1746250"/>
                  <a:gd name="connsiteX7" fmla="*/ 0 w 2926080"/>
                  <a:gd name="connsiteY7" fmla="*/ 1455203 h 1746250"/>
                  <a:gd name="connsiteX8" fmla="*/ 0 w 2926080"/>
                  <a:gd name="connsiteY8" fmla="*/ 291047 h 174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6080" h="1746250">
                    <a:moveTo>
                      <a:pt x="0" y="291047"/>
                    </a:moveTo>
                    <a:cubicBezTo>
                      <a:pt x="0" y="130306"/>
                      <a:pt x="130306" y="0"/>
                      <a:pt x="291047" y="0"/>
                    </a:cubicBezTo>
                    <a:lnTo>
                      <a:pt x="2635033" y="0"/>
                    </a:lnTo>
                    <a:cubicBezTo>
                      <a:pt x="2795774" y="0"/>
                      <a:pt x="2926080" y="130306"/>
                      <a:pt x="2926080" y="291047"/>
                    </a:cubicBezTo>
                    <a:lnTo>
                      <a:pt x="2926080" y="1455203"/>
                    </a:lnTo>
                    <a:cubicBezTo>
                      <a:pt x="2926080" y="1615944"/>
                      <a:pt x="2795774" y="1746250"/>
                      <a:pt x="2635033" y="1746250"/>
                    </a:cubicBezTo>
                    <a:lnTo>
                      <a:pt x="291047" y="1746250"/>
                    </a:lnTo>
                    <a:cubicBezTo>
                      <a:pt x="130306" y="1746250"/>
                      <a:pt x="0" y="1615944"/>
                      <a:pt x="0" y="1455203"/>
                    </a:cubicBezTo>
                    <a:lnTo>
                      <a:pt x="0" y="29104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/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1445" tIns="123345" rIns="161445" bIns="12334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Дистанционная поддержка </a:t>
                </a:r>
                <a:endParaRPr lang="ru-RU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55" y="3447379"/>
            <a:ext cx="1642864" cy="24017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47973" y="478825"/>
            <a:ext cx="9045782" cy="7652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Межкурсовое сопровождение педагогов/руководителей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64897" y="562968"/>
            <a:ext cx="625642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37499" y="1153082"/>
            <a:ext cx="9627080" cy="56359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7" name="Группа 136"/>
          <p:cNvGrpSpPr/>
          <p:nvPr/>
        </p:nvGrpSpPr>
        <p:grpSpPr>
          <a:xfrm>
            <a:off x="1120872" y="1216325"/>
            <a:ext cx="9397579" cy="3032756"/>
            <a:chOff x="1328148" y="1171096"/>
            <a:chExt cx="9397579" cy="3005663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588107" y="1712260"/>
              <a:ext cx="653145" cy="242516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образовательные маршруты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Скругленный прямоугольник 178"/>
            <p:cNvSpPr/>
            <p:nvPr/>
          </p:nvSpPr>
          <p:spPr>
            <a:xfrm>
              <a:off x="1328148" y="1503779"/>
              <a:ext cx="3017611" cy="432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Инструментарий</a:t>
              </a:r>
              <a:r>
                <a:rPr 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" name="Группа 179"/>
            <p:cNvGrpSpPr/>
            <p:nvPr/>
          </p:nvGrpSpPr>
          <p:grpSpPr>
            <a:xfrm>
              <a:off x="1328148" y="2013063"/>
              <a:ext cx="3017611" cy="2163696"/>
              <a:chOff x="1190030" y="2034444"/>
              <a:chExt cx="3017611" cy="2163696"/>
            </a:xfrm>
          </p:grpSpPr>
          <p:sp>
            <p:nvSpPr>
              <p:cNvPr id="190" name="Скругленный прямоугольник 189"/>
              <p:cNvSpPr/>
              <p:nvPr/>
            </p:nvSpPr>
            <p:spPr>
              <a:xfrm>
                <a:off x="1190030" y="2034444"/>
                <a:ext cx="720000" cy="21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картирования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Скругленный прямоугольник 190"/>
              <p:cNvSpPr/>
              <p:nvPr/>
            </p:nvSpPr>
            <p:spPr>
              <a:xfrm>
                <a:off x="2718730" y="2038140"/>
                <a:ext cx="720000" cy="21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интерактивного </a:t>
                </a:r>
                <a:r>
                  <a:rPr lang="ru-RU" sz="1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вопрошения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Скругленный прямоугольник 191"/>
              <p:cNvSpPr/>
              <p:nvPr/>
            </p:nvSpPr>
            <p:spPr>
              <a:xfrm>
                <a:off x="1950757" y="2035595"/>
                <a:ext cx="720000" cy="21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составления личностно- ресурсных карт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Скругленный прямоугольник 192"/>
              <p:cNvSpPr/>
              <p:nvPr/>
            </p:nvSpPr>
            <p:spPr>
              <a:xfrm>
                <a:off x="3487641" y="2034444"/>
                <a:ext cx="720000" cy="216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развития критического мышления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1" name="Группа 180"/>
            <p:cNvGrpSpPr/>
            <p:nvPr/>
          </p:nvGrpSpPr>
          <p:grpSpPr>
            <a:xfrm>
              <a:off x="7708116" y="1959063"/>
              <a:ext cx="3017611" cy="2190775"/>
              <a:chOff x="6890419" y="1941250"/>
              <a:chExt cx="3017611" cy="2190775"/>
            </a:xfrm>
          </p:grpSpPr>
          <p:sp>
            <p:nvSpPr>
              <p:cNvPr id="186" name="Скругленный прямоугольник 185"/>
              <p:cNvSpPr/>
              <p:nvPr/>
            </p:nvSpPr>
            <p:spPr>
              <a:xfrm rot="16200000">
                <a:off x="6161601" y="2683208"/>
                <a:ext cx="2177635" cy="72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Индивидуальная</a:t>
                </a:r>
              </a:p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тьюторская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беседа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Скругленный прямоугольник 186"/>
              <p:cNvSpPr/>
              <p:nvPr/>
            </p:nvSpPr>
            <p:spPr>
              <a:xfrm rot="16200000">
                <a:off x="6938843" y="2689128"/>
                <a:ext cx="2160000" cy="72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Групповая </a:t>
                </a:r>
              </a:p>
              <a:p>
                <a:pPr algn="ctr"/>
                <a:r>
                  <a:rPr lang="ru-RU" sz="1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тьюторская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беседа</a:t>
                </a:r>
                <a:r>
                  <a:rPr lang="ru-RU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Скругленный прямоугольник 187"/>
              <p:cNvSpPr/>
              <p:nvPr/>
            </p:nvSpPr>
            <p:spPr>
              <a:xfrm rot="16200000">
                <a:off x="7705293" y="2674391"/>
                <a:ext cx="2160000" cy="72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Тьюториал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(учебный </a:t>
                </a:r>
                <a:r>
                  <a:rPr lang="ru-RU" sz="1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тьюторский</a:t>
                </a:r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семинар)</a:t>
                </a:r>
                <a:r>
                  <a:rPr lang="ru-RU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Скругленный прямоугольник 188"/>
              <p:cNvSpPr/>
              <p:nvPr/>
            </p:nvSpPr>
            <p:spPr>
              <a:xfrm rot="16200000">
                <a:off x="8468030" y="2661250"/>
                <a:ext cx="2160000" cy="720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Образовательное событие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2" name="Скругленный прямоугольник 181"/>
            <p:cNvSpPr/>
            <p:nvPr/>
          </p:nvSpPr>
          <p:spPr>
            <a:xfrm>
              <a:off x="7657945" y="1481298"/>
              <a:ext cx="3017611" cy="432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Формы </a:t>
              </a:r>
              <a:r>
                <a:rPr lang="ru-RU" sz="1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тьюторского</a:t>
              </a:r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сопровождения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865546" y="1327939"/>
              <a:ext cx="1528495" cy="207958"/>
            </a:xfrm>
            <a:prstGeom prst="rect">
              <a:avLst/>
            </a:prstGeom>
          </p:spPr>
        </p:pic>
        <p:sp>
          <p:nvSpPr>
            <p:cNvPr id="184" name="Скругленный прямоугольник 183"/>
            <p:cNvSpPr/>
            <p:nvPr/>
          </p:nvSpPr>
          <p:spPr>
            <a:xfrm>
              <a:off x="4397637" y="1171096"/>
              <a:ext cx="3206338" cy="4912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Тьюторское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сопровождение</a:t>
              </a:r>
              <a:endPara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4723" y="1324578"/>
              <a:ext cx="1483483" cy="196425"/>
            </a:xfrm>
            <a:prstGeom prst="rect">
              <a:avLst/>
            </a:prstGeom>
          </p:spPr>
        </p:pic>
      </p:grpSp>
      <p:pic>
        <p:nvPicPr>
          <p:cNvPr id="138" name="Рисунок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20" y="5281965"/>
            <a:ext cx="1944638" cy="1319447"/>
          </a:xfrm>
          <a:prstGeom prst="rect">
            <a:avLst/>
          </a:prstGeom>
        </p:spPr>
      </p:pic>
      <p:grpSp>
        <p:nvGrpSpPr>
          <p:cNvPr id="139" name="Группа 138"/>
          <p:cNvGrpSpPr/>
          <p:nvPr/>
        </p:nvGrpSpPr>
        <p:grpSpPr>
          <a:xfrm>
            <a:off x="924451" y="4341953"/>
            <a:ext cx="9828656" cy="2373853"/>
            <a:chOff x="910011" y="4233763"/>
            <a:chExt cx="9828656" cy="2352646"/>
          </a:xfrm>
        </p:grpSpPr>
        <p:grpSp>
          <p:nvGrpSpPr>
            <p:cNvPr id="140" name="Группа 139"/>
            <p:cNvGrpSpPr/>
            <p:nvPr/>
          </p:nvGrpSpPr>
          <p:grpSpPr>
            <a:xfrm>
              <a:off x="2981648" y="5274530"/>
              <a:ext cx="1604521" cy="1311879"/>
              <a:chOff x="3124768" y="5305836"/>
              <a:chExt cx="1604521" cy="1311879"/>
            </a:xfrm>
          </p:grpSpPr>
          <p:grpSp>
            <p:nvGrpSpPr>
              <p:cNvPr id="165" name="Группа 164"/>
              <p:cNvGrpSpPr/>
              <p:nvPr/>
            </p:nvGrpSpPr>
            <p:grpSpPr>
              <a:xfrm>
                <a:off x="4382497" y="5305836"/>
                <a:ext cx="346792" cy="1311879"/>
                <a:chOff x="4382497" y="5305836"/>
                <a:chExt cx="346792" cy="1311879"/>
              </a:xfrm>
            </p:grpSpPr>
            <p:grpSp>
              <p:nvGrpSpPr>
                <p:cNvPr id="169" name="Группа 168"/>
                <p:cNvGrpSpPr/>
                <p:nvPr/>
              </p:nvGrpSpPr>
              <p:grpSpPr>
                <a:xfrm>
                  <a:off x="4382497" y="6221715"/>
                  <a:ext cx="313956" cy="396000"/>
                  <a:chOff x="3468093" y="6077340"/>
                  <a:chExt cx="313956" cy="499965"/>
                </a:xfrm>
              </p:grpSpPr>
              <p:sp>
                <p:nvSpPr>
                  <p:cNvPr id="176" name="Равнобедренный треугольник 175"/>
                  <p:cNvSpPr/>
                  <p:nvPr/>
                </p:nvSpPr>
                <p:spPr>
                  <a:xfrm>
                    <a:off x="3468093" y="6271073"/>
                    <a:ext cx="313956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" name="Овал 176"/>
                  <p:cNvSpPr/>
                  <p:nvPr/>
                </p:nvSpPr>
                <p:spPr>
                  <a:xfrm>
                    <a:off x="3529423" y="6077340"/>
                    <a:ext cx="237661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0" name="Группа 169"/>
                <p:cNvGrpSpPr/>
                <p:nvPr/>
              </p:nvGrpSpPr>
              <p:grpSpPr>
                <a:xfrm>
                  <a:off x="4415333" y="5767162"/>
                  <a:ext cx="313956" cy="396000"/>
                  <a:chOff x="3468093" y="5516084"/>
                  <a:chExt cx="313956" cy="499965"/>
                </a:xfrm>
              </p:grpSpPr>
              <p:sp>
                <p:nvSpPr>
                  <p:cNvPr id="174" name="Овал 173"/>
                  <p:cNvSpPr/>
                  <p:nvPr/>
                </p:nvSpPr>
                <p:spPr>
                  <a:xfrm>
                    <a:off x="3529423" y="5516084"/>
                    <a:ext cx="237661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" name="Равнобедренный треугольник 174"/>
                  <p:cNvSpPr/>
                  <p:nvPr/>
                </p:nvSpPr>
                <p:spPr>
                  <a:xfrm>
                    <a:off x="3468093" y="5709817"/>
                    <a:ext cx="313956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1" name="Группа 170"/>
                <p:cNvGrpSpPr/>
                <p:nvPr/>
              </p:nvGrpSpPr>
              <p:grpSpPr>
                <a:xfrm>
                  <a:off x="4415333" y="5305836"/>
                  <a:ext cx="313956" cy="396000"/>
                  <a:chOff x="3468093" y="4899120"/>
                  <a:chExt cx="313956" cy="499965"/>
                </a:xfrm>
              </p:grpSpPr>
              <p:sp>
                <p:nvSpPr>
                  <p:cNvPr id="172" name="Овал 171"/>
                  <p:cNvSpPr/>
                  <p:nvPr/>
                </p:nvSpPr>
                <p:spPr>
                  <a:xfrm>
                    <a:off x="3529423" y="4899120"/>
                    <a:ext cx="237661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Равнобедренный треугольник 172"/>
                  <p:cNvSpPr/>
                  <p:nvPr/>
                </p:nvSpPr>
                <p:spPr>
                  <a:xfrm>
                    <a:off x="3468093" y="5092853"/>
                    <a:ext cx="313956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166" name="Прямая со стрелкой 165"/>
              <p:cNvCxnSpPr/>
              <p:nvPr/>
            </p:nvCxnSpPr>
            <p:spPr>
              <a:xfrm>
                <a:off x="3124768" y="6075197"/>
                <a:ext cx="1161150" cy="4322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 стрелкой 166"/>
              <p:cNvCxnSpPr/>
              <p:nvPr/>
            </p:nvCxnSpPr>
            <p:spPr>
              <a:xfrm flipV="1">
                <a:off x="3124768" y="5521343"/>
                <a:ext cx="1161150" cy="3433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 стрелкой 167"/>
              <p:cNvCxnSpPr/>
              <p:nvPr/>
            </p:nvCxnSpPr>
            <p:spPr>
              <a:xfrm>
                <a:off x="3228318" y="6003220"/>
                <a:ext cx="103315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lgDashDot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Группа 140"/>
            <p:cNvGrpSpPr/>
            <p:nvPr/>
          </p:nvGrpSpPr>
          <p:grpSpPr>
            <a:xfrm>
              <a:off x="7096246" y="5257936"/>
              <a:ext cx="3642421" cy="1326130"/>
              <a:chOff x="7109596" y="5214804"/>
              <a:chExt cx="3642421" cy="1326130"/>
            </a:xfrm>
          </p:grpSpPr>
          <p:grpSp>
            <p:nvGrpSpPr>
              <p:cNvPr id="151" name="Группа 150"/>
              <p:cNvGrpSpPr/>
              <p:nvPr/>
            </p:nvGrpSpPr>
            <p:grpSpPr>
              <a:xfrm>
                <a:off x="7109596" y="5214804"/>
                <a:ext cx="314919" cy="1326130"/>
                <a:chOff x="6900613" y="5312425"/>
                <a:chExt cx="314919" cy="1326130"/>
              </a:xfrm>
            </p:grpSpPr>
            <p:grpSp>
              <p:nvGrpSpPr>
                <p:cNvPr id="156" name="Группа 155"/>
                <p:cNvGrpSpPr/>
                <p:nvPr/>
              </p:nvGrpSpPr>
              <p:grpSpPr>
                <a:xfrm>
                  <a:off x="6901829" y="6242555"/>
                  <a:ext cx="313703" cy="396000"/>
                  <a:chOff x="6907695" y="6275500"/>
                  <a:chExt cx="313703" cy="473265"/>
                </a:xfrm>
              </p:grpSpPr>
              <p:sp>
                <p:nvSpPr>
                  <p:cNvPr id="163" name="Равнобедренный треугольник 162"/>
                  <p:cNvSpPr/>
                  <p:nvPr/>
                </p:nvSpPr>
                <p:spPr>
                  <a:xfrm flipH="1">
                    <a:off x="6907695" y="6442533"/>
                    <a:ext cx="313703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" name="Овал 163"/>
                  <p:cNvSpPr/>
                  <p:nvPr/>
                </p:nvSpPr>
                <p:spPr>
                  <a:xfrm flipH="1">
                    <a:off x="6938731" y="6275500"/>
                    <a:ext cx="237469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7" name="Группа 156"/>
                <p:cNvGrpSpPr/>
                <p:nvPr/>
              </p:nvGrpSpPr>
              <p:grpSpPr>
                <a:xfrm>
                  <a:off x="6900613" y="5767162"/>
                  <a:ext cx="313703" cy="396000"/>
                  <a:chOff x="6907695" y="5695219"/>
                  <a:chExt cx="313703" cy="492290"/>
                </a:xfrm>
              </p:grpSpPr>
              <p:sp>
                <p:nvSpPr>
                  <p:cNvPr id="161" name="Овал 160"/>
                  <p:cNvSpPr/>
                  <p:nvPr/>
                </p:nvSpPr>
                <p:spPr>
                  <a:xfrm flipH="1">
                    <a:off x="6938731" y="5695219"/>
                    <a:ext cx="237469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Равнобедренный треугольник 161"/>
                  <p:cNvSpPr/>
                  <p:nvPr/>
                </p:nvSpPr>
                <p:spPr>
                  <a:xfrm flipH="1">
                    <a:off x="6907695" y="5881277"/>
                    <a:ext cx="313703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8" name="Группа 157"/>
                <p:cNvGrpSpPr/>
                <p:nvPr/>
              </p:nvGrpSpPr>
              <p:grpSpPr>
                <a:xfrm>
                  <a:off x="6900613" y="5312425"/>
                  <a:ext cx="313703" cy="396000"/>
                  <a:chOff x="6907695" y="5063572"/>
                  <a:chExt cx="313703" cy="506973"/>
                </a:xfrm>
              </p:grpSpPr>
              <p:sp>
                <p:nvSpPr>
                  <p:cNvPr id="159" name="Овал 158"/>
                  <p:cNvSpPr/>
                  <p:nvPr/>
                </p:nvSpPr>
                <p:spPr>
                  <a:xfrm flipH="1">
                    <a:off x="6945811" y="5063572"/>
                    <a:ext cx="237469" cy="146459"/>
                  </a:xfrm>
                  <a:prstGeom prst="ellipse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" name="Равнобедренный треугольник 159"/>
                  <p:cNvSpPr/>
                  <p:nvPr/>
                </p:nvSpPr>
                <p:spPr>
                  <a:xfrm flipH="1">
                    <a:off x="6907695" y="5264313"/>
                    <a:ext cx="313703" cy="306232"/>
                  </a:xfrm>
                  <a:prstGeom prst="triangle">
                    <a:avLst>
                      <a:gd name="adj" fmla="val 54612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cxnSp>
            <p:nvCxnSpPr>
              <p:cNvPr id="152" name="Прямая со стрелкой 151"/>
              <p:cNvCxnSpPr/>
              <p:nvPr/>
            </p:nvCxnSpPr>
            <p:spPr>
              <a:xfrm flipV="1">
                <a:off x="7577414" y="6027753"/>
                <a:ext cx="1066800" cy="4710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 стрелкой 152"/>
              <p:cNvCxnSpPr/>
              <p:nvPr/>
            </p:nvCxnSpPr>
            <p:spPr>
              <a:xfrm>
                <a:off x="7477010" y="5432885"/>
                <a:ext cx="1160213" cy="3433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 стрелкой 153"/>
              <p:cNvCxnSpPr/>
              <p:nvPr/>
            </p:nvCxnSpPr>
            <p:spPr>
              <a:xfrm>
                <a:off x="7611894" y="5929208"/>
                <a:ext cx="103232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lgDashDot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Овал 154"/>
              <p:cNvSpPr/>
              <p:nvPr/>
            </p:nvSpPr>
            <p:spPr>
              <a:xfrm>
                <a:off x="8745087" y="5533851"/>
                <a:ext cx="2006930" cy="68876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Содержание</a:t>
                </a:r>
                <a:r>
                  <a:rPr lang="ru-RU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2" name="Соединительная линия уступом 141"/>
            <p:cNvCxnSpPr/>
            <p:nvPr/>
          </p:nvCxnSpPr>
          <p:spPr>
            <a:xfrm>
              <a:off x="9952916" y="4875822"/>
              <a:ext cx="289326" cy="771867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Соединительная линия уступом 142"/>
            <p:cNvCxnSpPr/>
            <p:nvPr/>
          </p:nvCxnSpPr>
          <p:spPr>
            <a:xfrm rot="10800000" flipV="1">
              <a:off x="1358968" y="4875822"/>
              <a:ext cx="302400" cy="932035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Овал 143"/>
            <p:cNvSpPr/>
            <p:nvPr/>
          </p:nvSpPr>
          <p:spPr>
            <a:xfrm>
              <a:off x="910011" y="5578752"/>
              <a:ext cx="2006930" cy="6887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</a:t>
              </a:r>
              <a:r>
                <a:rPr lang="ru-R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1630548" y="4233763"/>
              <a:ext cx="8322368" cy="881857"/>
              <a:chOff x="1852264" y="4294726"/>
              <a:chExt cx="8322368" cy="881857"/>
            </a:xfrm>
          </p:grpSpPr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895997" y="4560082"/>
                <a:ext cx="1528495" cy="207958"/>
              </a:xfrm>
              <a:prstGeom prst="rect">
                <a:avLst/>
              </a:prstGeom>
            </p:spPr>
          </p:pic>
          <p:sp>
            <p:nvSpPr>
              <p:cNvPr id="147" name="Скругленный прямоугольник 146"/>
              <p:cNvSpPr/>
              <p:nvPr/>
            </p:nvSpPr>
            <p:spPr>
              <a:xfrm>
                <a:off x="1852264" y="4660709"/>
                <a:ext cx="2087466" cy="47959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Индивидуальный подход </a:t>
                </a:r>
                <a:endParaRPr lang="ru-RU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232" y="4587381"/>
                <a:ext cx="1483483" cy="196425"/>
              </a:xfrm>
              <a:prstGeom prst="rect">
                <a:avLst/>
              </a:prstGeom>
            </p:spPr>
          </p:pic>
          <p:sp>
            <p:nvSpPr>
              <p:cNvPr id="149" name="Скругленный прямоугольник 148"/>
              <p:cNvSpPr/>
              <p:nvPr/>
            </p:nvSpPr>
            <p:spPr>
              <a:xfrm>
                <a:off x="4410279" y="4294726"/>
                <a:ext cx="3206338" cy="49126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Принципы </a:t>
                </a:r>
                <a:endPara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8087166" y="4696987"/>
                <a:ext cx="2087466" cy="479596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Индивидуализация</a:t>
                </a:r>
                <a:r>
                  <a:rPr lang="ru-RU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328148" y="144269"/>
            <a:ext cx="10628321" cy="1219950"/>
            <a:chOff x="1328148" y="144269"/>
            <a:chExt cx="10628321" cy="121995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328148" y="277207"/>
              <a:ext cx="9045782" cy="765225"/>
            </a:xfrm>
            <a:prstGeom prst="rect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Межкурсовое сопровождение педагогов/руководителей 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2" descr="http://iro23.ru/sites/all/themes/Plasma/images/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8667" y="144269"/>
              <a:ext cx="1217802" cy="121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Овал 64"/>
            <p:cNvSpPr/>
            <p:nvPr/>
          </p:nvSpPr>
          <p:spPr>
            <a:xfrm>
              <a:off x="1493132" y="373184"/>
              <a:ext cx="624287" cy="596938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1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87500" y="596900"/>
            <a:ext cx="8585200" cy="698500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оценка качества образования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802108" y="3083424"/>
            <a:ext cx="2598047" cy="745180"/>
          </a:xfrm>
          <a:custGeom>
            <a:avLst/>
            <a:gdLst>
              <a:gd name="connsiteX0" fmla="*/ 0 w 2421953"/>
              <a:gd name="connsiteY0" fmla="*/ 0 h 898544"/>
              <a:gd name="connsiteX1" fmla="*/ 2421953 w 2421953"/>
              <a:gd name="connsiteY1" fmla="*/ 0 h 898544"/>
              <a:gd name="connsiteX2" fmla="*/ 2421953 w 2421953"/>
              <a:gd name="connsiteY2" fmla="*/ 898544 h 898544"/>
              <a:gd name="connsiteX3" fmla="*/ 0 w 2421953"/>
              <a:gd name="connsiteY3" fmla="*/ 898544 h 898544"/>
              <a:gd name="connsiteX4" fmla="*/ 0 w 2421953"/>
              <a:gd name="connsiteY4" fmla="*/ 0 h 8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953" h="898544">
                <a:moveTo>
                  <a:pt x="0" y="0"/>
                </a:moveTo>
                <a:lnTo>
                  <a:pt x="2421953" y="0"/>
                </a:lnTo>
                <a:lnTo>
                  <a:pt x="2421953" y="898544"/>
                </a:lnTo>
                <a:lnTo>
                  <a:pt x="0" y="898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98704" rIns="298704" bIns="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8" name="Полилиния 7"/>
          <p:cNvSpPr/>
          <p:nvPr/>
        </p:nvSpPr>
        <p:spPr>
          <a:xfrm>
            <a:off x="6540522" y="3083424"/>
            <a:ext cx="2598047" cy="745180"/>
          </a:xfrm>
          <a:custGeom>
            <a:avLst/>
            <a:gdLst>
              <a:gd name="connsiteX0" fmla="*/ 0 w 2421953"/>
              <a:gd name="connsiteY0" fmla="*/ 0 h 898544"/>
              <a:gd name="connsiteX1" fmla="*/ 2421953 w 2421953"/>
              <a:gd name="connsiteY1" fmla="*/ 0 h 898544"/>
              <a:gd name="connsiteX2" fmla="*/ 2421953 w 2421953"/>
              <a:gd name="connsiteY2" fmla="*/ 898544 h 898544"/>
              <a:gd name="connsiteX3" fmla="*/ 0 w 2421953"/>
              <a:gd name="connsiteY3" fmla="*/ 898544 h 898544"/>
              <a:gd name="connsiteX4" fmla="*/ 0 w 2421953"/>
              <a:gd name="connsiteY4" fmla="*/ 0 h 8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953" h="898544">
                <a:moveTo>
                  <a:pt x="0" y="0"/>
                </a:moveTo>
                <a:lnTo>
                  <a:pt x="2421953" y="0"/>
                </a:lnTo>
                <a:lnTo>
                  <a:pt x="2421953" y="898544"/>
                </a:lnTo>
                <a:lnTo>
                  <a:pt x="0" y="898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98704" rIns="298704" bIns="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/>
          </a:p>
        </p:txBody>
      </p:sp>
      <p:sp>
        <p:nvSpPr>
          <p:cNvPr id="10" name="Полилиния 9"/>
          <p:cNvSpPr/>
          <p:nvPr/>
        </p:nvSpPr>
        <p:spPr>
          <a:xfrm>
            <a:off x="2777336" y="5382877"/>
            <a:ext cx="2647592" cy="806166"/>
          </a:xfrm>
          <a:custGeom>
            <a:avLst/>
            <a:gdLst>
              <a:gd name="connsiteX0" fmla="*/ 0 w 2468140"/>
              <a:gd name="connsiteY0" fmla="*/ 0 h 972081"/>
              <a:gd name="connsiteX1" fmla="*/ 2468140 w 2468140"/>
              <a:gd name="connsiteY1" fmla="*/ 0 h 972081"/>
              <a:gd name="connsiteX2" fmla="*/ 2468140 w 2468140"/>
              <a:gd name="connsiteY2" fmla="*/ 972081 h 972081"/>
              <a:gd name="connsiteX3" fmla="*/ 0 w 2468140"/>
              <a:gd name="connsiteY3" fmla="*/ 972081 h 972081"/>
              <a:gd name="connsiteX4" fmla="*/ 0 w 2468140"/>
              <a:gd name="connsiteY4" fmla="*/ 0 h 9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140" h="972081">
                <a:moveTo>
                  <a:pt x="0" y="0"/>
                </a:moveTo>
                <a:lnTo>
                  <a:pt x="2468140" y="0"/>
                </a:lnTo>
                <a:lnTo>
                  <a:pt x="2468140" y="972081"/>
                </a:lnTo>
                <a:lnTo>
                  <a:pt x="0" y="9720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327152" rIns="327152" bIns="0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507125" y="5449709"/>
            <a:ext cx="2664843" cy="717057"/>
          </a:xfrm>
          <a:custGeom>
            <a:avLst/>
            <a:gdLst>
              <a:gd name="connsiteX0" fmla="*/ 0 w 2484222"/>
              <a:gd name="connsiteY0" fmla="*/ 0 h 864633"/>
              <a:gd name="connsiteX1" fmla="*/ 2484222 w 2484222"/>
              <a:gd name="connsiteY1" fmla="*/ 0 h 864633"/>
              <a:gd name="connsiteX2" fmla="*/ 2484222 w 2484222"/>
              <a:gd name="connsiteY2" fmla="*/ 864633 h 864633"/>
              <a:gd name="connsiteX3" fmla="*/ 0 w 2484222"/>
              <a:gd name="connsiteY3" fmla="*/ 864633 h 864633"/>
              <a:gd name="connsiteX4" fmla="*/ 0 w 2484222"/>
              <a:gd name="connsiteY4" fmla="*/ 0 h 86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222" h="864633">
                <a:moveTo>
                  <a:pt x="0" y="0"/>
                </a:moveTo>
                <a:lnTo>
                  <a:pt x="2484222" y="0"/>
                </a:lnTo>
                <a:lnTo>
                  <a:pt x="2484222" y="864633"/>
                </a:lnTo>
                <a:lnTo>
                  <a:pt x="0" y="864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291592" bIns="0" numCol="1" spcCol="1270" anchor="t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0" name="Овал 19"/>
          <p:cNvSpPr/>
          <p:nvPr/>
        </p:nvSpPr>
        <p:spPr>
          <a:xfrm>
            <a:off x="1719801" y="647681"/>
            <a:ext cx="625642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7500" y="1761536"/>
            <a:ext cx="3960000" cy="18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программно-методического обеспечения: </a:t>
            </a:r>
          </a:p>
          <a:p>
            <a:pPr marL="269875" indent="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экспертиза (техническая, общепедагогическая)</a:t>
            </a:r>
          </a:p>
          <a:p>
            <a:pPr marL="269875" indent="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экспертиза </a:t>
            </a:r>
          </a:p>
          <a:p>
            <a:pPr marL="26987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(региональный, межрегиональный, содержательный уровень)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2700" y="1749541"/>
            <a:ext cx="3960000" cy="18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образовательного процесса:</a:t>
            </a:r>
          </a:p>
          <a:p>
            <a:pPr algn="ctr"/>
            <a:endParaRPr lang="ru-RU" sz="1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«входной» и «итоговой» диагностики слушателей;</a:t>
            </a:r>
          </a:p>
          <a:p>
            <a:pPr marL="269875" indent="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посещения занятий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2700" y="3869065"/>
            <a:ext cx="3960000" cy="18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результатов по окончанию обучения: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85725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результаты диагностик на «выходе»; </a:t>
            </a:r>
          </a:p>
          <a:p>
            <a:pPr marL="355600" indent="-85725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результаты итоговой аттестации;</a:t>
            </a:r>
          </a:p>
          <a:p>
            <a:pPr marL="355600" indent="-85725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итоговое анкетирование слушателей  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87500" y="3869065"/>
            <a:ext cx="3960000" cy="180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результатов на практике:</a:t>
            </a:r>
          </a:p>
          <a:p>
            <a:pPr algn="ctr"/>
            <a:endParaRPr lang="ru-RU" sz="14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269875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видеотчеты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39750" indent="-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учителей;  </a:t>
            </a:r>
          </a:p>
          <a:p>
            <a:pPr marL="2698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наличие обобщение опыта на школьном, муниципальном и краевом уровне </a:t>
            </a:r>
          </a:p>
          <a:p>
            <a:pPr marL="269875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7" idx="2"/>
            <a:endCxn id="9" idx="0"/>
          </p:cNvCxnSpPr>
          <p:nvPr/>
        </p:nvCxnSpPr>
        <p:spPr>
          <a:xfrm>
            <a:off x="8192700" y="3549541"/>
            <a:ext cx="0" cy="319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547501" y="4572000"/>
            <a:ext cx="6651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547500" y="2483621"/>
            <a:ext cx="786452" cy="23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7500" y="606525"/>
            <a:ext cx="8585200" cy="698500"/>
          </a:xfrm>
          <a:prstGeom prst="rect">
            <a:avLst/>
          </a:prstGeom>
          <a:solidFill>
            <a:srgbClr val="E8CEC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учебно-методического сопровождения непрерывного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роста педагогов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7500" y="1503015"/>
            <a:ext cx="621604" cy="12893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33283" y="1503016"/>
            <a:ext cx="7239417" cy="12893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87425" algn="ctr">
              <a:tabLst>
                <a:tab pos="1435100" algn="l"/>
                <a:tab pos="71786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непрерывности профессионального роста </a:t>
            </a:r>
          </a:p>
          <a:p>
            <a:pPr indent="450850" algn="ctr">
              <a:tabLst>
                <a:tab pos="7178675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как условие конкурентоспособности системы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Краснодарского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7500" y="3036498"/>
            <a:ext cx="621604" cy="23307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33283" y="3036498"/>
            <a:ext cx="7296548" cy="22687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just">
              <a:buFont typeface="+mj-lt"/>
              <a:buAutoNum type="arabicPeriod"/>
              <a:tabLst>
                <a:tab pos="179388" algn="l"/>
                <a:tab pos="6546850" algn="l"/>
                <a:tab pos="68119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Определение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организационных и содержательных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подходов к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повышения квалификации педагогических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работников;</a:t>
            </a:r>
          </a:p>
          <a:p>
            <a:pPr algn="just">
              <a:tabLst>
                <a:tab pos="355600" algn="l"/>
                <a:tab pos="6546850" algn="l"/>
                <a:tab pos="6811963" algn="l"/>
              </a:tabLst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79388" algn="l"/>
                <a:tab pos="6546850" algn="l"/>
                <a:tab pos="68119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непрерывного профессионального образования ориентированного на совместное социальное и профессиональное проектирование, сетевое профессиональное общение и поддержку экспертных сообществ, как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эффективных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современного регионального повышения квалификации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4" y="5459468"/>
            <a:ext cx="1749888" cy="13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6128" y="541786"/>
            <a:ext cx="9222684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учебно-методического сопровождения непрерывного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роста педагогов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599" y="357311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5464036" y="2109638"/>
            <a:ext cx="0" cy="103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464463" y="1497937"/>
            <a:ext cx="8401282" cy="4824253"/>
            <a:chOff x="1222924" y="1502329"/>
            <a:chExt cx="8401282" cy="4824253"/>
          </a:xfrm>
        </p:grpSpPr>
        <p:sp>
          <p:nvSpPr>
            <p:cNvPr id="10" name="Овал 9"/>
            <p:cNvSpPr/>
            <p:nvPr/>
          </p:nvSpPr>
          <p:spPr>
            <a:xfrm>
              <a:off x="4929076" y="3194418"/>
              <a:ext cx="56156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44337" y="3185634"/>
              <a:ext cx="54842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44337" y="4846103"/>
              <a:ext cx="54842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942216" y="4841711"/>
              <a:ext cx="54842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29"/>
            <p:cNvSpPr/>
            <p:nvPr/>
          </p:nvSpPr>
          <p:spPr>
            <a:xfrm>
              <a:off x="1222924" y="3911589"/>
              <a:ext cx="2550593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Реализация ДПП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245319" y="3911589"/>
              <a:ext cx="2508819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Проектирование ДПП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222924" y="5534582"/>
              <a:ext cx="2444083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Межкурсовое сопровождение педагогов/руководителей  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234601" y="5530190"/>
              <a:ext cx="2519538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Управление и оценка качества дополнительного профессионального  образования 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0800000">
              <a:off x="2397836" y="3484163"/>
              <a:ext cx="22941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481492" y="5138219"/>
              <a:ext cx="22941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1757392" y="1502329"/>
              <a:ext cx="54842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942216" y="1507407"/>
              <a:ext cx="548422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063875" y="1502329"/>
              <a:ext cx="562540" cy="593016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V="1">
              <a:off x="2397836" y="1813313"/>
              <a:ext cx="2293320" cy="1137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5714707" y="1824688"/>
              <a:ext cx="229417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239141" y="2202669"/>
              <a:ext cx="2385065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Построение индивидуальной образовательной траектории педагога (40%)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241849" y="2197800"/>
              <a:ext cx="2512744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Диагностика профессиональных затруднений педагогов/ руководителей 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Прямая со стрелкой 9"/>
            <p:cNvCxnSpPr/>
            <p:nvPr/>
          </p:nvCxnSpPr>
          <p:spPr>
            <a:xfrm>
              <a:off x="5216426" y="2989800"/>
              <a:ext cx="1" cy="1788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5613001" y="3473427"/>
              <a:ext cx="23704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19"/>
            <p:cNvCxnSpPr/>
            <p:nvPr/>
          </p:nvCxnSpPr>
          <p:spPr>
            <a:xfrm>
              <a:off x="8063875" y="3473427"/>
              <a:ext cx="3504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8352361" y="3273152"/>
              <a:ext cx="0" cy="200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8343734" y="2992304"/>
              <a:ext cx="1" cy="1830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340183" y="2134367"/>
              <a:ext cx="1" cy="83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2031603" y="4640157"/>
              <a:ext cx="1" cy="1788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015356" y="3791681"/>
              <a:ext cx="2545" cy="71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4234600" y="2197800"/>
              <a:ext cx="2524534" cy="79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Планирование тематики ДПП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134" y="4469661"/>
            <a:ext cx="2209251" cy="1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>
            <a:stCxn id="10" idx="4"/>
          </p:cNvCxnSpPr>
          <p:nvPr/>
        </p:nvCxnSpPr>
        <p:spPr>
          <a:xfrm>
            <a:off x="5451396" y="3783042"/>
            <a:ext cx="0" cy="124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306286" y="289341"/>
            <a:ext cx="10445450" cy="1219950"/>
            <a:chOff x="1306286" y="289341"/>
            <a:chExt cx="10445450" cy="1219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06286" y="429660"/>
              <a:ext cx="8894618" cy="784425"/>
            </a:xfrm>
            <a:prstGeom prst="rect">
              <a:avLst/>
            </a:prstGeom>
            <a:solidFill>
              <a:srgbClr val="E8CECE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Диагностика профессиональных затруднений руководителей и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педагогов образовательных организаций 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470570" y="523403"/>
              <a:ext cx="625642" cy="596938"/>
            </a:xfrm>
            <a:prstGeom prst="ellipse">
              <a:avLst/>
            </a:prstGeom>
            <a:solidFill>
              <a:srgbClr val="E8CEC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http://iro23.ru/sites/all/themes/Plasma/images/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934" y="289341"/>
              <a:ext cx="1217802" cy="121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471090" y="1120341"/>
            <a:ext cx="4824982" cy="461662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Арка 9"/>
          <p:cNvSpPr/>
          <p:nvPr/>
        </p:nvSpPr>
        <p:spPr>
          <a:xfrm>
            <a:off x="-90635" y="758087"/>
            <a:ext cx="6215542" cy="6215542"/>
          </a:xfrm>
          <a:prstGeom prst="blockArc">
            <a:avLst>
              <a:gd name="adj1" fmla="val 18900000"/>
              <a:gd name="adj2" fmla="val 2700000"/>
              <a:gd name="adj3" fmla="val 348"/>
            </a:avLst>
          </a:prstGeom>
          <a:solidFill>
            <a:srgbClr val="7030A0"/>
          </a:solidFill>
        </p:spPr>
        <p:style>
          <a:lnRef idx="2">
            <a:schemeClr val="accent6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3" name="Группа 42"/>
          <p:cNvGrpSpPr/>
          <p:nvPr/>
        </p:nvGrpSpPr>
        <p:grpSpPr>
          <a:xfrm>
            <a:off x="5229406" y="1755263"/>
            <a:ext cx="4937878" cy="4339150"/>
            <a:chOff x="5229406" y="1755263"/>
            <a:chExt cx="4937878" cy="4339150"/>
          </a:xfrm>
        </p:grpSpPr>
        <p:sp>
          <p:nvSpPr>
            <p:cNvPr id="11" name="Полилиния 10"/>
            <p:cNvSpPr/>
            <p:nvPr/>
          </p:nvSpPr>
          <p:spPr>
            <a:xfrm>
              <a:off x="5471090" y="1773987"/>
              <a:ext cx="4680000" cy="576000"/>
            </a:xfrm>
            <a:custGeom>
              <a:avLst/>
              <a:gdLst>
                <a:gd name="connsiteX0" fmla="*/ 0 w 4666307"/>
                <a:gd name="connsiteY0" fmla="*/ 0 h 415635"/>
                <a:gd name="connsiteX1" fmla="*/ 4666307 w 4666307"/>
                <a:gd name="connsiteY1" fmla="*/ 0 h 415635"/>
                <a:gd name="connsiteX2" fmla="*/ 4666307 w 4666307"/>
                <a:gd name="connsiteY2" fmla="*/ 415635 h 415635"/>
                <a:gd name="connsiteX3" fmla="*/ 0 w 4666307"/>
                <a:gd name="connsiteY3" fmla="*/ 415635 h 415635"/>
                <a:gd name="connsiteX4" fmla="*/ 0 w 4666307"/>
                <a:gd name="connsiteY4" fmla="*/ 0 h 4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6307" h="415635">
                  <a:moveTo>
                    <a:pt x="0" y="0"/>
                  </a:moveTo>
                  <a:lnTo>
                    <a:pt x="4666307" y="0"/>
                  </a:lnTo>
                  <a:lnTo>
                    <a:pt x="4666307" y="415635"/>
                  </a:lnTo>
                  <a:lnTo>
                    <a:pt x="0" y="41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marL="265113" lvl="0" indent="-82550" algn="just" defTabSz="533400">
                <a:spcBef>
                  <a:spcPct val="0"/>
                </a:spcBef>
              </a:pPr>
              <a:r>
                <a:rPr lang="ru-RU" sz="1300" kern="1200" dirty="0" smtClean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проверок в рамках контрольно-</a:t>
              </a:r>
            </a:p>
            <a:p>
              <a:pPr marL="265113" lvl="0" indent="-82550" algn="just" defTabSz="533400">
                <a:spcBef>
                  <a:spcPct val="0"/>
                </a:spcBef>
              </a:pPr>
              <a:r>
                <a:rPr lang="ru-RU" sz="1300" kern="1200" dirty="0" smtClean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надзорной деятельности </a:t>
              </a:r>
              <a:endParaRPr lang="ru-RU" sz="1300" kern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818910" y="2404427"/>
              <a:ext cx="4331814" cy="576000"/>
            </a:xfrm>
            <a:custGeom>
              <a:avLst/>
              <a:gdLst>
                <a:gd name="connsiteX0" fmla="*/ 0 w 4137732"/>
                <a:gd name="connsiteY0" fmla="*/ 0 h 419558"/>
                <a:gd name="connsiteX1" fmla="*/ 4137732 w 4137732"/>
                <a:gd name="connsiteY1" fmla="*/ 0 h 419558"/>
                <a:gd name="connsiteX2" fmla="*/ 4137732 w 4137732"/>
                <a:gd name="connsiteY2" fmla="*/ 419558 h 419558"/>
                <a:gd name="connsiteX3" fmla="*/ 0 w 4137732"/>
                <a:gd name="connsiteY3" fmla="*/ 419558 h 419558"/>
                <a:gd name="connsiteX4" fmla="*/ 0 w 4137732"/>
                <a:gd name="connsiteY4" fmla="*/ 0 h 4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7732" h="419558">
                  <a:moveTo>
                    <a:pt x="0" y="0"/>
                  </a:moveTo>
                  <a:lnTo>
                    <a:pt x="4137732" y="0"/>
                  </a:lnTo>
                  <a:lnTo>
                    <a:pt x="4137732" y="419558"/>
                  </a:lnTo>
                  <a:lnTo>
                    <a:pt x="0" y="419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lvl="0" algn="just" defTabSz="533400">
                <a:spcBef>
                  <a:spcPct val="0"/>
                </a:spcBef>
              </a:pPr>
              <a:r>
                <a:rPr lang="ru-RU" sz="1300" kern="1200" dirty="0" smtClean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Результаты мониторинговых исследований</a:t>
              </a:r>
            </a:p>
            <a:p>
              <a:pPr lvl="0" algn="just" defTabSz="533400">
                <a:spcBef>
                  <a:spcPct val="0"/>
                </a:spcBef>
              </a:pPr>
              <a:r>
                <a:rPr lang="ru-RU" sz="1300" kern="1200" dirty="0" smtClean="0">
                  <a:ln w="0"/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текущего года 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58618" y="2400711"/>
              <a:ext cx="576000" cy="576000"/>
            </a:xfrm>
            <a:prstGeom prst="ellipse">
              <a:avLst/>
            </a:prstGeom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212636" y="3654996"/>
              <a:ext cx="3952442" cy="576000"/>
            </a:xfrm>
            <a:custGeom>
              <a:avLst/>
              <a:gdLst>
                <a:gd name="connsiteX0" fmla="*/ 0 w 3784856"/>
                <a:gd name="connsiteY0" fmla="*/ 0 h 421723"/>
                <a:gd name="connsiteX1" fmla="*/ 3784856 w 3784856"/>
                <a:gd name="connsiteY1" fmla="*/ 0 h 421723"/>
                <a:gd name="connsiteX2" fmla="*/ 3784856 w 3784856"/>
                <a:gd name="connsiteY2" fmla="*/ 421723 h 421723"/>
                <a:gd name="connsiteX3" fmla="*/ 0 w 3784856"/>
                <a:gd name="connsiteY3" fmla="*/ 421723 h 421723"/>
                <a:gd name="connsiteX4" fmla="*/ 0 w 3784856"/>
                <a:gd name="connsiteY4" fmla="*/ 0 h 42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856" h="421723">
                  <a:moveTo>
                    <a:pt x="0" y="0"/>
                  </a:moveTo>
                  <a:lnTo>
                    <a:pt x="3784856" y="0"/>
                  </a:lnTo>
                  <a:lnTo>
                    <a:pt x="3784856" y="421723"/>
                  </a:lnTo>
                  <a:lnTo>
                    <a:pt x="0" y="421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ВПР, </a:t>
              </a:r>
              <a:r>
                <a:rPr lang="en-US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PISA</a:t>
              </a: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913913" y="3646181"/>
              <a:ext cx="576000" cy="576000"/>
            </a:xfrm>
            <a:prstGeom prst="ellipse">
              <a:avLst/>
            </a:prstGeom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071770" y="4271468"/>
              <a:ext cx="4090828" cy="576000"/>
            </a:xfrm>
            <a:custGeom>
              <a:avLst/>
              <a:gdLst>
                <a:gd name="connsiteX0" fmla="*/ 0 w 3851335"/>
                <a:gd name="connsiteY0" fmla="*/ 0 h 419558"/>
                <a:gd name="connsiteX1" fmla="*/ 3851335 w 3851335"/>
                <a:gd name="connsiteY1" fmla="*/ 0 h 419558"/>
                <a:gd name="connsiteX2" fmla="*/ 3851335 w 3851335"/>
                <a:gd name="connsiteY2" fmla="*/ 419558 h 419558"/>
                <a:gd name="connsiteX3" fmla="*/ 0 w 3851335"/>
                <a:gd name="connsiteY3" fmla="*/ 419558 h 419558"/>
                <a:gd name="connsiteX4" fmla="*/ 0 w 3851335"/>
                <a:gd name="connsiteY4" fmla="*/ 0 h 4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335" h="419558">
                  <a:moveTo>
                    <a:pt x="0" y="0"/>
                  </a:moveTo>
                  <a:lnTo>
                    <a:pt x="3851335" y="0"/>
                  </a:lnTo>
                  <a:lnTo>
                    <a:pt x="3851335" y="419558"/>
                  </a:lnTo>
                  <a:lnTo>
                    <a:pt x="0" y="419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marL="84138"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изучения образовательных запросов через ТМС, РМО 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 rot="599692">
              <a:off x="5826734" y="4288129"/>
              <a:ext cx="576000" cy="576000"/>
            </a:xfrm>
            <a:prstGeom prst="ellipse">
              <a:avLst/>
            </a:prstGeom>
            <a:ln w="19050">
              <a:solidFill>
                <a:schemeClr val="tx1">
                  <a:lumMod val="95000"/>
                  <a:lumOff val="5000"/>
                  <a:alpha val="63333"/>
                </a:schemeClr>
              </a:solidFill>
            </a:ln>
          </p:spPr>
          <p:style>
            <a:lnRef idx="1">
              <a:schemeClr val="accent6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5913913" y="4892113"/>
              <a:ext cx="4251166" cy="576000"/>
            </a:xfrm>
            <a:custGeom>
              <a:avLst/>
              <a:gdLst>
                <a:gd name="connsiteX0" fmla="*/ 0 w 4059545"/>
                <a:gd name="connsiteY0" fmla="*/ 0 h 419558"/>
                <a:gd name="connsiteX1" fmla="*/ 4059545 w 4059545"/>
                <a:gd name="connsiteY1" fmla="*/ 0 h 419558"/>
                <a:gd name="connsiteX2" fmla="*/ 4059545 w 4059545"/>
                <a:gd name="connsiteY2" fmla="*/ 419558 h 419558"/>
                <a:gd name="connsiteX3" fmla="*/ 0 w 4059545"/>
                <a:gd name="connsiteY3" fmla="*/ 419558 h 419558"/>
                <a:gd name="connsiteX4" fmla="*/ 0 w 4059545"/>
                <a:gd name="connsiteY4" fmla="*/ 0 h 4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545" h="419558">
                  <a:moveTo>
                    <a:pt x="0" y="0"/>
                  </a:moveTo>
                  <a:lnTo>
                    <a:pt x="4059545" y="0"/>
                  </a:lnTo>
                  <a:lnTo>
                    <a:pt x="4059545" y="419558"/>
                  </a:lnTo>
                  <a:lnTo>
                    <a:pt x="0" y="419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Материалы профессиональных конкурсов 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5538734" y="4891909"/>
              <a:ext cx="576000" cy="576000"/>
            </a:xfrm>
            <a:prstGeom prst="ellipse">
              <a:avLst/>
            </a:prstGeom>
            <a:ln w="19050">
              <a:solidFill>
                <a:schemeClr val="tx1">
                  <a:alpha val="56667"/>
                </a:schemeClr>
              </a:solidFill>
            </a:ln>
          </p:spPr>
          <p:style>
            <a:lnRef idx="1">
              <a:schemeClr val="accent6">
                <a:alpha val="90000"/>
                <a:hueOff val="0"/>
                <a:satOff val="0"/>
                <a:lumOff val="0"/>
                <a:alphaOff val="-33333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5532716" y="5512564"/>
              <a:ext cx="4634568" cy="576000"/>
            </a:xfrm>
            <a:custGeom>
              <a:avLst/>
              <a:gdLst>
                <a:gd name="connsiteX0" fmla="*/ 0 w 4439493"/>
                <a:gd name="connsiteY0" fmla="*/ 0 h 419558"/>
                <a:gd name="connsiteX1" fmla="*/ 4439493 w 4439493"/>
                <a:gd name="connsiteY1" fmla="*/ 0 h 419558"/>
                <a:gd name="connsiteX2" fmla="*/ 4439493 w 4439493"/>
                <a:gd name="connsiteY2" fmla="*/ 419558 h 419558"/>
                <a:gd name="connsiteX3" fmla="*/ 0 w 4439493"/>
                <a:gd name="connsiteY3" fmla="*/ 419558 h 419558"/>
                <a:gd name="connsiteX4" fmla="*/ 0 w 4439493"/>
                <a:gd name="connsiteY4" fmla="*/ 0 h 4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493" h="419558">
                  <a:moveTo>
                    <a:pt x="0" y="0"/>
                  </a:moveTo>
                  <a:lnTo>
                    <a:pt x="4439493" y="0"/>
                  </a:lnTo>
                  <a:lnTo>
                    <a:pt x="4439493" y="419558"/>
                  </a:lnTo>
                  <a:lnTo>
                    <a:pt x="0" y="419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marL="180975" lvl="0" indent="-1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66700" algn="l"/>
                </a:tabLs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тестирования профессиональных затруднений 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244716" y="5518413"/>
              <a:ext cx="576000" cy="576000"/>
            </a:xfrm>
            <a:prstGeom prst="ellipse">
              <a:avLst/>
            </a:prstGeom>
            <a:ln w="19050">
              <a:solidFill>
                <a:schemeClr val="bg2">
                  <a:lumMod val="10000"/>
                  <a:alpha val="5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6199272" y="3029913"/>
              <a:ext cx="3965807" cy="576000"/>
            </a:xfrm>
            <a:custGeom>
              <a:avLst/>
              <a:gdLst>
                <a:gd name="connsiteX0" fmla="*/ 0 w 3746618"/>
                <a:gd name="connsiteY0" fmla="*/ 0 h 419558"/>
                <a:gd name="connsiteX1" fmla="*/ 3746618 w 3746618"/>
                <a:gd name="connsiteY1" fmla="*/ 0 h 419558"/>
                <a:gd name="connsiteX2" fmla="*/ 3746618 w 3746618"/>
                <a:gd name="connsiteY2" fmla="*/ 419558 h 419558"/>
                <a:gd name="connsiteX3" fmla="*/ 0 w 3746618"/>
                <a:gd name="connsiteY3" fmla="*/ 419558 h 419558"/>
                <a:gd name="connsiteX4" fmla="*/ 0 w 3746618"/>
                <a:gd name="connsiteY4" fmla="*/ 0 h 4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618" h="419558">
                  <a:moveTo>
                    <a:pt x="0" y="0"/>
                  </a:moveTo>
                  <a:lnTo>
                    <a:pt x="3746618" y="0"/>
                  </a:lnTo>
                  <a:lnTo>
                    <a:pt x="3746618" y="419558"/>
                  </a:lnTo>
                  <a:lnTo>
                    <a:pt x="0" y="419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333025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ГИА текущего года 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837261" y="3029709"/>
              <a:ext cx="576000" cy="576000"/>
            </a:xfrm>
            <a:prstGeom prst="ellipse">
              <a:avLst/>
            </a:prstGeom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Овал 34"/>
            <p:cNvSpPr/>
            <p:nvPr/>
          </p:nvSpPr>
          <p:spPr>
            <a:xfrm>
              <a:off x="5229406" y="1755263"/>
              <a:ext cx="551713" cy="594724"/>
            </a:xfrm>
            <a:prstGeom prst="ellipse">
              <a:avLst/>
            </a:prstGeom>
            <a:ln w="19050">
              <a:solidFill>
                <a:schemeClr val="bg2">
                  <a:lumMod val="25000"/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578" y="2490473"/>
            <a:ext cx="1916105" cy="24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200" y="422915"/>
            <a:ext cx="8833579" cy="784425"/>
          </a:xfrm>
          <a:prstGeom prst="rect">
            <a:avLst/>
          </a:prstGeom>
          <a:solidFill>
            <a:srgbClr val="E8CECE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Планирование тематики дополнительных профессиональных программ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2571399" y="3777441"/>
            <a:ext cx="1005960" cy="91440"/>
          </a:xfrm>
          <a:custGeom>
            <a:avLst/>
            <a:gdLst>
              <a:gd name="connsiteX0" fmla="*/ 0 w 1005960"/>
              <a:gd name="connsiteY0" fmla="*/ 45720 h 91440"/>
              <a:gd name="connsiteX1" fmla="*/ 1005960 w 100596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960" h="91440">
                <a:moveTo>
                  <a:pt x="0" y="45720"/>
                </a:moveTo>
                <a:lnTo>
                  <a:pt x="1005960" y="45720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490531" tIns="20570" rIns="490531" bIns="205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3" name="Овал 2"/>
          <p:cNvSpPr/>
          <p:nvPr/>
        </p:nvSpPr>
        <p:spPr>
          <a:xfrm>
            <a:off x="1427651" y="516658"/>
            <a:ext cx="599626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29261" y="1553709"/>
            <a:ext cx="8713928" cy="4630344"/>
            <a:chOff x="1429261" y="1553709"/>
            <a:chExt cx="8713928" cy="463034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355603" y="2723454"/>
              <a:ext cx="1041597" cy="2199413"/>
              <a:chOff x="2558195" y="2723454"/>
              <a:chExt cx="1041597" cy="2199413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571399" y="3823161"/>
                <a:ext cx="1005960" cy="1099706"/>
              </a:xfrm>
              <a:custGeom>
                <a:avLst/>
                <a:gdLst>
                  <a:gd name="connsiteX0" fmla="*/ 0 w 1005960"/>
                  <a:gd name="connsiteY0" fmla="*/ 0 h 1099706"/>
                  <a:gd name="connsiteX1" fmla="*/ 502980 w 1005960"/>
                  <a:gd name="connsiteY1" fmla="*/ 0 h 1099706"/>
                  <a:gd name="connsiteX2" fmla="*/ 502980 w 1005960"/>
                  <a:gd name="connsiteY2" fmla="*/ 1099706 h 1099706"/>
                  <a:gd name="connsiteX3" fmla="*/ 1005960 w 1005960"/>
                  <a:gd name="connsiteY3" fmla="*/ 1099706 h 109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960" h="1099706">
                    <a:moveTo>
                      <a:pt x="0" y="0"/>
                    </a:moveTo>
                    <a:lnTo>
                      <a:pt x="502980" y="0"/>
                    </a:lnTo>
                    <a:lnTo>
                      <a:pt x="502980" y="1099706"/>
                    </a:lnTo>
                    <a:lnTo>
                      <a:pt x="1005960" y="1099706"/>
                    </a:lnTo>
                  </a:path>
                </a:pathLst>
              </a:custGeom>
              <a:noFill/>
              <a:ln w="19050"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8420" tIns="512593" rIns="478420" bIns="512593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500" kern="120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558195" y="2723454"/>
                <a:ext cx="1041597" cy="1099706"/>
              </a:xfrm>
              <a:custGeom>
                <a:avLst/>
                <a:gdLst>
                  <a:gd name="connsiteX0" fmla="*/ 0 w 1041597"/>
                  <a:gd name="connsiteY0" fmla="*/ 1099706 h 1099706"/>
                  <a:gd name="connsiteX1" fmla="*/ 520798 w 1041597"/>
                  <a:gd name="connsiteY1" fmla="*/ 1099706 h 1099706"/>
                  <a:gd name="connsiteX2" fmla="*/ 520798 w 1041597"/>
                  <a:gd name="connsiteY2" fmla="*/ 0 h 1099706"/>
                  <a:gd name="connsiteX3" fmla="*/ 1041597 w 1041597"/>
                  <a:gd name="connsiteY3" fmla="*/ 0 h 109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597" h="1099706">
                    <a:moveTo>
                      <a:pt x="0" y="1099706"/>
                    </a:moveTo>
                    <a:lnTo>
                      <a:pt x="520798" y="1099706"/>
                    </a:lnTo>
                    <a:lnTo>
                      <a:pt x="520798" y="0"/>
                    </a:lnTo>
                    <a:lnTo>
                      <a:pt x="1041597" y="0"/>
                    </a:lnTo>
                  </a:path>
                </a:pathLst>
              </a:custGeom>
              <a:no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5631" tIns="511986" rIns="495632" bIns="511986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500" kern="1200"/>
              </a:p>
            </p:txBody>
          </p:sp>
        </p:grpSp>
        <p:sp>
          <p:nvSpPr>
            <p:cNvPr id="12" name="Полилиния 11"/>
            <p:cNvSpPr/>
            <p:nvPr/>
          </p:nvSpPr>
          <p:spPr>
            <a:xfrm rot="16200000">
              <a:off x="-414502" y="3397472"/>
              <a:ext cx="4630344" cy="942818"/>
            </a:xfrm>
            <a:custGeom>
              <a:avLst/>
              <a:gdLst>
                <a:gd name="connsiteX0" fmla="*/ 0 w 4630344"/>
                <a:gd name="connsiteY0" fmla="*/ 0 h 942818"/>
                <a:gd name="connsiteX1" fmla="*/ 4630344 w 4630344"/>
                <a:gd name="connsiteY1" fmla="*/ 0 h 942818"/>
                <a:gd name="connsiteX2" fmla="*/ 4630344 w 4630344"/>
                <a:gd name="connsiteY2" fmla="*/ 942818 h 942818"/>
                <a:gd name="connsiteX3" fmla="*/ 0 w 4630344"/>
                <a:gd name="connsiteY3" fmla="*/ 942818 h 942818"/>
                <a:gd name="connsiteX4" fmla="*/ 0 w 4630344"/>
                <a:gd name="connsiteY4" fmla="*/ 0 h 94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344" h="942818">
                  <a:moveTo>
                    <a:pt x="0" y="0"/>
                  </a:moveTo>
                  <a:lnTo>
                    <a:pt x="4630344" y="0"/>
                  </a:lnTo>
                  <a:lnTo>
                    <a:pt x="4630344" y="942818"/>
                  </a:lnTo>
                  <a:lnTo>
                    <a:pt x="0" y="942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CECE"/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79" rIns="17780" bIns="17780" numCol="1" spcCol="1270" anchor="t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</a:pPr>
              <a:r>
                <a:rPr lang="ru-RU" sz="20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ОСНОВАНИЯ</a:t>
              </a:r>
              <a:r>
                <a:rPr lang="ru-RU" sz="5500" kern="1200" dirty="0" smtClean="0"/>
                <a:t> </a:t>
              </a:r>
              <a:endParaRPr lang="ru-RU" sz="55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410405" y="2283571"/>
              <a:ext cx="6732784" cy="879765"/>
            </a:xfrm>
            <a:custGeom>
              <a:avLst/>
              <a:gdLst>
                <a:gd name="connsiteX0" fmla="*/ 0 w 6840011"/>
                <a:gd name="connsiteY0" fmla="*/ 0 h 879765"/>
                <a:gd name="connsiteX1" fmla="*/ 6840011 w 6840011"/>
                <a:gd name="connsiteY1" fmla="*/ 0 h 879765"/>
                <a:gd name="connsiteX2" fmla="*/ 6840011 w 6840011"/>
                <a:gd name="connsiteY2" fmla="*/ 879765 h 879765"/>
                <a:gd name="connsiteX3" fmla="*/ 0 w 6840011"/>
                <a:gd name="connsiteY3" fmla="*/ 879765 h 879765"/>
                <a:gd name="connsiteX4" fmla="*/ 0 w 6840011"/>
                <a:gd name="connsiteY4" fmla="*/ 0 h 8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011" h="879765">
                  <a:moveTo>
                    <a:pt x="0" y="0"/>
                  </a:moveTo>
                  <a:lnTo>
                    <a:pt x="6840011" y="0"/>
                  </a:lnTo>
                  <a:lnTo>
                    <a:pt x="6840011" y="879765"/>
                  </a:lnTo>
                  <a:lnTo>
                    <a:pt x="0" y="879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 государственного задания ГБОУ ИРО Краснодарского края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следующий финансовый год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74767" y="3383278"/>
              <a:ext cx="6768421" cy="879765"/>
            </a:xfrm>
            <a:custGeom>
              <a:avLst/>
              <a:gdLst>
                <a:gd name="connsiteX0" fmla="*/ 0 w 6840011"/>
                <a:gd name="connsiteY0" fmla="*/ 0 h 879765"/>
                <a:gd name="connsiteX1" fmla="*/ 6840011 w 6840011"/>
                <a:gd name="connsiteY1" fmla="*/ 0 h 879765"/>
                <a:gd name="connsiteX2" fmla="*/ 6840011 w 6840011"/>
                <a:gd name="connsiteY2" fmla="*/ 879765 h 879765"/>
                <a:gd name="connsiteX3" fmla="*/ 0 w 6840011"/>
                <a:gd name="connsiteY3" fmla="*/ 879765 h 879765"/>
                <a:gd name="connsiteX4" fmla="*/ 0 w 6840011"/>
                <a:gd name="connsiteY4" fmla="*/ 0 h 8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011" h="879765">
                  <a:moveTo>
                    <a:pt x="0" y="0"/>
                  </a:moveTo>
                  <a:lnTo>
                    <a:pt x="6840011" y="0"/>
                  </a:lnTo>
                  <a:lnTo>
                    <a:pt x="6840011" y="879765"/>
                  </a:lnTo>
                  <a:lnTo>
                    <a:pt x="0" y="879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Приоритетные направления развития системы образования </a:t>
              </a:r>
            </a:p>
            <a:p>
              <a:pPr lvl="0" algn="ctr" defTabSz="2533650">
                <a:spcBef>
                  <a:spcPct val="0"/>
                </a:spcBef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Краснодарского края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374767" y="4482985"/>
              <a:ext cx="6768421" cy="879765"/>
            </a:xfrm>
            <a:custGeom>
              <a:avLst/>
              <a:gdLst>
                <a:gd name="connsiteX0" fmla="*/ 0 w 6840011"/>
                <a:gd name="connsiteY0" fmla="*/ 0 h 879765"/>
                <a:gd name="connsiteX1" fmla="*/ 6840011 w 6840011"/>
                <a:gd name="connsiteY1" fmla="*/ 0 h 879765"/>
                <a:gd name="connsiteX2" fmla="*/ 6840011 w 6840011"/>
                <a:gd name="connsiteY2" fmla="*/ 879765 h 879765"/>
                <a:gd name="connsiteX3" fmla="*/ 0 w 6840011"/>
                <a:gd name="connsiteY3" fmla="*/ 879765 h 879765"/>
                <a:gd name="connsiteX4" fmla="*/ 0 w 6840011"/>
                <a:gd name="connsiteY4" fmla="*/ 0 h 8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0011" h="879765">
                  <a:moveTo>
                    <a:pt x="0" y="0"/>
                  </a:moveTo>
                  <a:lnTo>
                    <a:pt x="6840011" y="0"/>
                  </a:lnTo>
                  <a:lnTo>
                    <a:pt x="6840011" y="879765"/>
                  </a:lnTo>
                  <a:lnTo>
                    <a:pt x="0" y="879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</a:t>
              </a:r>
              <a:r>
                <a:rPr lang="ru-RU" sz="1400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предкурсовой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диагностики и диагностики в период </a:t>
              </a:r>
            </a:p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курсовой подготовки 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6971" y="4482985"/>
            <a:ext cx="1552803" cy="201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9413" y="442941"/>
            <a:ext cx="9150697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81075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Построение индивидуальной образовательной траектории развития    педагога в условиях непрерывного профессионального роста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5003" y="210916"/>
            <a:ext cx="1219306" cy="1219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5008" y="1317103"/>
            <a:ext cx="23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(По А.П.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Тряпицыной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458665" y="522100"/>
            <a:ext cx="625642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7948" y="4796527"/>
            <a:ext cx="846612" cy="1248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478" y="4796527"/>
            <a:ext cx="834296" cy="12480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389413" y="1688021"/>
            <a:ext cx="9126187" cy="3854312"/>
            <a:chOff x="1389413" y="1688021"/>
            <a:chExt cx="9126187" cy="385431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389413" y="3206762"/>
              <a:ext cx="9107763" cy="2335571"/>
              <a:chOff x="1389413" y="3206762"/>
              <a:chExt cx="9107763" cy="233557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1389413" y="3206762"/>
                <a:ext cx="2402112" cy="2335571"/>
                <a:chOff x="1389413" y="3206762"/>
                <a:chExt cx="2402112" cy="2335571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1389413" y="3382663"/>
                  <a:ext cx="316921" cy="2159670"/>
                </a:xfrm>
                <a:prstGeom prst="rect">
                  <a:avLst/>
                </a:prstGeom>
                <a:solidFill>
                  <a:srgbClr val="E8CEC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функция</a:t>
                  </a:r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1674725" y="3206762"/>
                  <a:ext cx="2116800" cy="233557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Прогнозирование и дальнейшее профессиональное определение </a:t>
                  </a:r>
                  <a:endPara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4761340" y="3206762"/>
                <a:ext cx="2431894" cy="2335571"/>
                <a:chOff x="4761340" y="3206762"/>
                <a:chExt cx="2431894" cy="2335571"/>
              </a:xfrm>
            </p:grpSpPr>
            <p:sp>
              <p:nvSpPr>
                <p:cNvPr id="30" name="Прямоугольник 29"/>
                <p:cNvSpPr/>
                <p:nvPr/>
              </p:nvSpPr>
              <p:spPr>
                <a:xfrm>
                  <a:off x="5077446" y="3206762"/>
                  <a:ext cx="2115788" cy="233557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Фиксация образовательных целей. </a:t>
                  </a:r>
                </a:p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Обеспечение восполнения профессиональных дефицитов </a:t>
                  </a:r>
                  <a:endPara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4761340" y="3382663"/>
                  <a:ext cx="316106" cy="2159670"/>
                </a:xfrm>
                <a:prstGeom prst="rect">
                  <a:avLst/>
                </a:prstGeom>
                <a:solidFill>
                  <a:srgbClr val="E8CEC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функция</a:t>
                  </a:r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8065008" y="3206762"/>
                <a:ext cx="2432168" cy="2335571"/>
                <a:chOff x="8065008" y="3206762"/>
                <a:chExt cx="2432168" cy="2335571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8065008" y="3382663"/>
                  <a:ext cx="316800" cy="2159670"/>
                </a:xfrm>
                <a:prstGeom prst="rect">
                  <a:avLst/>
                </a:prstGeom>
                <a:solidFill>
                  <a:srgbClr val="E8CEC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функция</a:t>
                  </a:r>
                  <a:r>
                    <a:rPr lang="ru-RU" dirty="0" smtClean="0"/>
                    <a:t> </a:t>
                  </a:r>
                  <a:endParaRPr lang="ru-RU" dirty="0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8380376" y="3206762"/>
                  <a:ext cx="2116800" cy="233557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72000" rtlCol="0" anchor="ctr"/>
                <a:lstStyle/>
                <a:p>
                  <a:pPr marL="85725" indent="180975">
                    <a:buFont typeface="Wingdings" panose="05000000000000000000" pitchFamily="2" charset="2"/>
                    <a:buChar char="§"/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Нормативная </a:t>
                  </a:r>
                </a:p>
                <a:p>
                  <a:pPr marL="85725" indent="180975">
                    <a:buFont typeface="Wingdings" panose="05000000000000000000" pitchFamily="2" charset="2"/>
                    <a:buChar char="§"/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Информационная</a:t>
                  </a:r>
                </a:p>
                <a:p>
                  <a:pPr marL="85725" indent="180975">
                    <a:buFont typeface="Wingdings" panose="05000000000000000000" pitchFamily="2" charset="2"/>
                    <a:buChar char="§"/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Мотивационная </a:t>
                  </a:r>
                </a:p>
                <a:p>
                  <a:pPr marL="85725" indent="180975">
                    <a:buFont typeface="Wingdings" panose="05000000000000000000" pitchFamily="2" charset="2"/>
                    <a:buChar char="§"/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Организационная </a:t>
                  </a:r>
                </a:p>
                <a:p>
                  <a:pPr marL="85725" indent="180975">
                    <a:buFont typeface="Wingdings" panose="05000000000000000000" pitchFamily="2" charset="2"/>
                    <a:buChar char="§"/>
                  </a:pPr>
                  <a:r>
                    <a:rPr lang="ru-RU" sz="14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Самоопределение</a:t>
                  </a:r>
                </a:p>
              </p:txBody>
            </p:sp>
          </p:grpSp>
        </p:grpSp>
        <p:grpSp>
          <p:nvGrpSpPr>
            <p:cNvPr id="20" name="Группа 19"/>
            <p:cNvGrpSpPr/>
            <p:nvPr/>
          </p:nvGrpSpPr>
          <p:grpSpPr>
            <a:xfrm>
              <a:off x="2186737" y="2511327"/>
              <a:ext cx="7431727" cy="542476"/>
              <a:chOff x="2186737" y="2511327"/>
              <a:chExt cx="7431727" cy="542476"/>
            </a:xfrm>
          </p:grpSpPr>
          <p:sp>
            <p:nvSpPr>
              <p:cNvPr id="62" name="Стрелка вниз 61"/>
              <p:cNvSpPr/>
              <p:nvPr/>
            </p:nvSpPr>
            <p:spPr>
              <a:xfrm>
                <a:off x="2186737" y="2511327"/>
                <a:ext cx="720000" cy="542476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трелка вниз 27"/>
              <p:cNvSpPr/>
              <p:nvPr/>
            </p:nvSpPr>
            <p:spPr>
              <a:xfrm>
                <a:off x="5587660" y="2511327"/>
                <a:ext cx="713588" cy="542476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трелка вниз 28"/>
              <p:cNvSpPr/>
              <p:nvPr/>
            </p:nvSpPr>
            <p:spPr>
              <a:xfrm>
                <a:off x="8898598" y="2511327"/>
                <a:ext cx="719866" cy="542476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1394027" y="1688021"/>
              <a:ext cx="9121573" cy="796066"/>
              <a:chOff x="1394027" y="1688021"/>
              <a:chExt cx="9121573" cy="796066"/>
            </a:xfrm>
          </p:grpSpPr>
          <p:sp>
            <p:nvSpPr>
              <p:cNvPr id="31" name="Стрелка вниз 30"/>
              <p:cNvSpPr/>
              <p:nvPr/>
            </p:nvSpPr>
            <p:spPr>
              <a:xfrm rot="16200000">
                <a:off x="3980196" y="1845552"/>
                <a:ext cx="769470" cy="507600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394027" y="1690554"/>
                <a:ext cx="2443924" cy="72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ИУП</a:t>
                </a:r>
                <a:endParaRPr lang="ru-RU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744560" y="1690554"/>
                <a:ext cx="2448674" cy="72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ИОП</a:t>
                </a:r>
                <a:endParaRPr lang="ru-RU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8065008" y="1688021"/>
                <a:ext cx="2450592" cy="72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ИОМ</a:t>
                </a:r>
                <a:endParaRPr lang="ru-R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Стрелка вниз 34"/>
              <p:cNvSpPr/>
              <p:nvPr/>
            </p:nvSpPr>
            <p:spPr>
              <a:xfrm rot="16200000">
                <a:off x="7249891" y="1845552"/>
                <a:ext cx="769470" cy="507600"/>
              </a:xfrm>
              <a:prstGeom prst="down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5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475" y="428358"/>
            <a:ext cx="8708817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дополнительных профессиональных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17967" y="522101"/>
            <a:ext cx="625642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85599" y="1412170"/>
            <a:ext cx="3668400" cy="44304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Основания: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730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елевые показатели региональных программ (проектов) </a:t>
            </a:r>
          </a:p>
          <a:p>
            <a:pPr marL="355600" indent="-2730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нормативных документов </a:t>
            </a:r>
          </a:p>
          <a:p>
            <a:pPr marL="355600" indent="-2730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предкурсовой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диагностики и диагностики в период курсовой подготовки</a:t>
            </a:r>
          </a:p>
          <a:p>
            <a:pPr marL="82550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5179" y="1412170"/>
            <a:ext cx="3668113" cy="44304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8400" rtlCol="0" anchor="ctr"/>
          <a:lstStyle/>
          <a:p>
            <a:pPr lvl="0" algn="ctr">
              <a:tabLst>
                <a:tab pos="273050" algn="l"/>
              </a:tabLst>
            </a:pPr>
            <a:r>
              <a:rPr lang="ru-RU" sz="1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Приоритеты:</a:t>
            </a:r>
          </a:p>
          <a:p>
            <a:pPr lvl="0" algn="ctr">
              <a:tabLst>
                <a:tab pos="273050" algn="l"/>
              </a:tabLst>
            </a:pPr>
            <a:endParaRPr lang="ru-RU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адресность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практико-ориентированность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одульность построения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проблемность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структурирования содержания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ормирование мягких (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soft)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tabLst>
                <a:tab pos="2730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  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116" y="3588580"/>
            <a:ext cx="1524672" cy="233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084" y="428358"/>
            <a:ext cx="9099124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Модель дифференциации  ДПП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1512463" y="522101"/>
            <a:ext cx="625642" cy="596938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553" y="2528208"/>
            <a:ext cx="1719865" cy="159226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21895" y="1431043"/>
            <a:ext cx="10179336" cy="4445348"/>
            <a:chOff x="721895" y="1431043"/>
            <a:chExt cx="10179336" cy="44453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97866" y="1431043"/>
              <a:ext cx="2553870" cy="50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Традиционные  ДПП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917680" y="1436753"/>
              <a:ext cx="2553870" cy="50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Нетрадиционные  ДПП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52257" y="2387118"/>
              <a:ext cx="2206992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основе ИОМ (40%)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08134" y="2352012"/>
              <a:ext cx="2206992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учета ИОМ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41585" y="3266898"/>
              <a:ext cx="3559646" cy="8535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применения неформального образования (эксклюзивная тематика) 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21895" y="4760383"/>
              <a:ext cx="2553870" cy="111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участием педагогов и руководителей в деятельности сетевого сообщества КРЦ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88864" y="4760375"/>
              <a:ext cx="2458303" cy="1116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в методических мероприятиях ИРО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952070" y="4363268"/>
              <a:ext cx="6185023" cy="415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952070" y="4404783"/>
              <a:ext cx="0" cy="355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8131760" y="4364116"/>
              <a:ext cx="3556" cy="392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5248679" y="2059039"/>
              <a:ext cx="3655876" cy="134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248679" y="2067660"/>
              <a:ext cx="7075" cy="293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8904555" y="2069058"/>
              <a:ext cx="7075" cy="293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100968" y="1944753"/>
              <a:ext cx="650" cy="10593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5226951" y="2991382"/>
              <a:ext cx="3670011" cy="153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234487" y="2999066"/>
              <a:ext cx="7118" cy="293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8889845" y="2983918"/>
              <a:ext cx="7118" cy="2935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861489" y="1685043"/>
              <a:ext cx="92857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039561" y="4023043"/>
              <a:ext cx="0" cy="745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3805380" y="4760383"/>
              <a:ext cx="2553870" cy="111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участием педагогов/руководителей в деятельности сетевых сообществ, ассоциаций педагогов/руководителей  </a:t>
              </a:r>
              <a:endPara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04648" y="3276312"/>
              <a:ext cx="3592035" cy="8574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накопительной системе с применением неформального образования («горизонтальное обучение»)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725" y="463360"/>
            <a:ext cx="9077884" cy="784425"/>
          </a:xfrm>
          <a:prstGeom prst="rect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Реализация дополнительных  профессиональных программ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97354" y="522572"/>
            <a:ext cx="667515" cy="666000"/>
          </a:xfrm>
          <a:prstGeom prst="ellipse">
            <a:avLst/>
          </a:prstGeom>
          <a:solidFill>
            <a:srgbClr val="E8CE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472" y="288039"/>
            <a:ext cx="1217802" cy="1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олилиния 61"/>
          <p:cNvSpPr/>
          <p:nvPr/>
        </p:nvSpPr>
        <p:spPr>
          <a:xfrm>
            <a:off x="5838123" y="1727469"/>
            <a:ext cx="91336" cy="4990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99020"/>
                </a:lnTo>
              </a:path>
            </a:pathLst>
          </a:custGeom>
          <a:noFill/>
          <a:ln w="28575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333725" y="1273823"/>
            <a:ext cx="9089008" cy="4948962"/>
            <a:chOff x="1333725" y="1273823"/>
            <a:chExt cx="9089008" cy="494896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55144" y="3116995"/>
              <a:ext cx="9067589" cy="1260000"/>
              <a:chOff x="1323416" y="3108206"/>
              <a:chExt cx="9067589" cy="1260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23416" y="3108206"/>
                <a:ext cx="9067589" cy="1260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3571915" y="3214145"/>
                <a:ext cx="4650320" cy="886881"/>
                <a:chOff x="6915170" y="3625163"/>
                <a:chExt cx="4655600" cy="886881"/>
              </a:xfrm>
            </p:grpSpPr>
            <p:grpSp>
              <p:nvGrpSpPr>
                <p:cNvPr id="41" name="Группа 40"/>
                <p:cNvGrpSpPr/>
                <p:nvPr/>
              </p:nvGrpSpPr>
              <p:grpSpPr>
                <a:xfrm>
                  <a:off x="8340713" y="3909821"/>
                  <a:ext cx="1758001" cy="379976"/>
                  <a:chOff x="8290776" y="3638087"/>
                  <a:chExt cx="1828800" cy="720000"/>
                </a:xfrm>
              </p:grpSpPr>
              <p:cxnSp>
                <p:nvCxnSpPr>
                  <p:cNvPr id="45" name="Соединительная линия уступом 44"/>
                  <p:cNvCxnSpPr/>
                  <p:nvPr/>
                </p:nvCxnSpPr>
                <p:spPr>
                  <a:xfrm rot="16200000">
                    <a:off x="8387976" y="3540887"/>
                    <a:ext cx="720000" cy="914400"/>
                  </a:xfrm>
                  <a:prstGeom prst="bentConnector3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Соединительная линия уступом 45"/>
                  <p:cNvCxnSpPr/>
                  <p:nvPr/>
                </p:nvCxnSpPr>
                <p:spPr>
                  <a:xfrm rot="16200000" flipV="1">
                    <a:off x="9302376" y="3540887"/>
                    <a:ext cx="720000" cy="914400"/>
                  </a:xfrm>
                  <a:prstGeom prst="bentConnector3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Полилиния 41"/>
                <p:cNvSpPr/>
                <p:nvPr/>
              </p:nvSpPr>
              <p:spPr>
                <a:xfrm>
                  <a:off x="8164538" y="3625163"/>
                  <a:ext cx="2160000" cy="360000"/>
                </a:xfrm>
                <a:custGeom>
                  <a:avLst/>
                  <a:gdLst>
                    <a:gd name="connsiteX0" fmla="*/ 0 w 3676054"/>
                    <a:gd name="connsiteY0" fmla="*/ 0 h 431991"/>
                    <a:gd name="connsiteX1" fmla="*/ 3676054 w 3676054"/>
                    <a:gd name="connsiteY1" fmla="*/ 0 h 431991"/>
                    <a:gd name="connsiteX2" fmla="*/ 3676054 w 3676054"/>
                    <a:gd name="connsiteY2" fmla="*/ 431991 h 431991"/>
                    <a:gd name="connsiteX3" fmla="*/ 0 w 3676054"/>
                    <a:gd name="connsiteY3" fmla="*/ 431991 h 431991"/>
                    <a:gd name="connsiteX4" fmla="*/ 0 w 3676054"/>
                    <a:gd name="connsiteY4" fmla="*/ 0 h 4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054" h="431991">
                      <a:moveTo>
                        <a:pt x="0" y="0"/>
                      </a:moveTo>
                      <a:lnTo>
                        <a:pt x="3676054" y="0"/>
                      </a:lnTo>
                      <a:lnTo>
                        <a:pt x="3676054" y="431991"/>
                      </a:lnTo>
                      <a:lnTo>
                        <a:pt x="0" y="4319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300" kern="1200" dirty="0" smtClean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БАЗА</a:t>
                  </a:r>
                  <a:r>
                    <a:rPr lang="ru-RU" sz="1300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300" kern="1200" dirty="0" smtClean="0">
                      <a:ln w="0"/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ЗАНЯТИЙ</a:t>
                  </a:r>
                  <a:r>
                    <a:rPr lang="ru-RU" sz="1300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</a:t>
                  </a:r>
                  <a:endParaRPr lang="ru-RU" sz="13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6915170" y="4188044"/>
                  <a:ext cx="2160000" cy="324000"/>
                </a:xfrm>
                <a:custGeom>
                  <a:avLst/>
                  <a:gdLst>
                    <a:gd name="connsiteX0" fmla="*/ 0 w 3676054"/>
                    <a:gd name="connsiteY0" fmla="*/ 0 h 431991"/>
                    <a:gd name="connsiteX1" fmla="*/ 3676054 w 3676054"/>
                    <a:gd name="connsiteY1" fmla="*/ 0 h 431991"/>
                    <a:gd name="connsiteX2" fmla="*/ 3676054 w 3676054"/>
                    <a:gd name="connsiteY2" fmla="*/ 431991 h 431991"/>
                    <a:gd name="connsiteX3" fmla="*/ 0 w 3676054"/>
                    <a:gd name="connsiteY3" fmla="*/ 431991 h 431991"/>
                    <a:gd name="connsiteX4" fmla="*/ 0 w 3676054"/>
                    <a:gd name="connsiteY4" fmla="*/ 0 h 4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054" h="431991">
                      <a:moveTo>
                        <a:pt x="0" y="0"/>
                      </a:moveTo>
                      <a:lnTo>
                        <a:pt x="3676054" y="0"/>
                      </a:lnTo>
                      <a:lnTo>
                        <a:pt x="3676054" y="431991"/>
                      </a:lnTo>
                      <a:lnTo>
                        <a:pt x="0" y="4319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30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ИРО  </a:t>
                  </a:r>
                  <a:r>
                    <a:rPr lang="ru-RU" sz="1400" kern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                        </a:t>
                  </a:r>
                  <a:endParaRPr lang="ru-RU" sz="1400" kern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>
                  <a:off x="9410770" y="4188044"/>
                  <a:ext cx="2160000" cy="324000"/>
                </a:xfrm>
                <a:custGeom>
                  <a:avLst/>
                  <a:gdLst>
                    <a:gd name="connsiteX0" fmla="*/ 0 w 3676054"/>
                    <a:gd name="connsiteY0" fmla="*/ 0 h 431991"/>
                    <a:gd name="connsiteX1" fmla="*/ 3676054 w 3676054"/>
                    <a:gd name="connsiteY1" fmla="*/ 0 h 431991"/>
                    <a:gd name="connsiteX2" fmla="*/ 3676054 w 3676054"/>
                    <a:gd name="connsiteY2" fmla="*/ 431991 h 431991"/>
                    <a:gd name="connsiteX3" fmla="*/ 0 w 3676054"/>
                    <a:gd name="connsiteY3" fmla="*/ 431991 h 431991"/>
                    <a:gd name="connsiteX4" fmla="*/ 0 w 3676054"/>
                    <a:gd name="connsiteY4" fmla="*/ 0 h 4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054" h="431991">
                      <a:moveTo>
                        <a:pt x="0" y="0"/>
                      </a:moveTo>
                      <a:lnTo>
                        <a:pt x="3676054" y="0"/>
                      </a:lnTo>
                      <a:lnTo>
                        <a:pt x="3676054" y="431991"/>
                      </a:lnTo>
                      <a:lnTo>
                        <a:pt x="0" y="4319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3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Стажировочные</a:t>
                  </a:r>
                  <a:r>
                    <a:rPr lang="ru-RU" sz="1300" kern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3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площадки</a:t>
                  </a:r>
                  <a:r>
                    <a:rPr lang="ru-RU" sz="1300" kern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300" kern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1333725" y="4710785"/>
              <a:ext cx="9077884" cy="1512000"/>
              <a:chOff x="1313121" y="4681302"/>
              <a:chExt cx="9077884" cy="1512000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1313121" y="4681302"/>
                <a:ext cx="9077884" cy="1512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9" name="Группа 48"/>
              <p:cNvGrpSpPr/>
              <p:nvPr/>
            </p:nvGrpSpPr>
            <p:grpSpPr>
              <a:xfrm>
                <a:off x="1596316" y="4817536"/>
                <a:ext cx="8542404" cy="1275878"/>
                <a:chOff x="1819790" y="1416756"/>
                <a:chExt cx="8552103" cy="1275878"/>
              </a:xfrm>
            </p:grpSpPr>
            <p:sp>
              <p:nvSpPr>
                <p:cNvPr id="50" name="Полилиния 49"/>
                <p:cNvSpPr/>
                <p:nvPr/>
              </p:nvSpPr>
              <p:spPr>
                <a:xfrm>
                  <a:off x="6066413" y="1815142"/>
                  <a:ext cx="91440" cy="4990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45720" y="0"/>
                      </a:moveTo>
                      <a:lnTo>
                        <a:pt x="45720" y="499020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51" name="Группа 50"/>
                <p:cNvGrpSpPr/>
                <p:nvPr/>
              </p:nvGrpSpPr>
              <p:grpSpPr>
                <a:xfrm>
                  <a:off x="1819790" y="1416756"/>
                  <a:ext cx="8552103" cy="1275878"/>
                  <a:chOff x="1819790" y="1416756"/>
                  <a:chExt cx="8552103" cy="1275878"/>
                </a:xfrm>
              </p:grpSpPr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4923988" y="1416756"/>
                    <a:ext cx="2376289" cy="396000"/>
                  </a:xfrm>
                  <a:custGeom>
                    <a:avLst/>
                    <a:gdLst>
                      <a:gd name="connsiteX0" fmla="*/ 0 w 2376289"/>
                      <a:gd name="connsiteY0" fmla="*/ 0 h 720003"/>
                      <a:gd name="connsiteX1" fmla="*/ 2376289 w 2376289"/>
                      <a:gd name="connsiteY1" fmla="*/ 0 h 720003"/>
                      <a:gd name="connsiteX2" fmla="*/ 2376289 w 2376289"/>
                      <a:gd name="connsiteY2" fmla="*/ 720003 h 720003"/>
                      <a:gd name="connsiteX3" fmla="*/ 0 w 2376289"/>
                      <a:gd name="connsiteY3" fmla="*/ 720003 h 720003"/>
                      <a:gd name="connsiteX4" fmla="*/ 0 w 2376289"/>
                      <a:gd name="connsiteY4" fmla="*/ 0 h 720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6289" h="720003">
                        <a:moveTo>
                          <a:pt x="0" y="0"/>
                        </a:moveTo>
                        <a:lnTo>
                          <a:pt x="2376289" y="0"/>
                        </a:lnTo>
                        <a:lnTo>
                          <a:pt x="2376289" y="720003"/>
                        </a:lnTo>
                        <a:lnTo>
                          <a:pt x="0" y="720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60000"/>
                      <a:lumOff val="40000"/>
                    </a:schemeClr>
                  </a:solidFill>
                  <a:ln w="28575"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300" kern="1200" baseline="0" dirty="0" smtClean="0">
                        <a:ln w="0"/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ДИСТАНЦИОННАЯ</a:t>
                    </a:r>
                    <a:r>
                      <a:rPr lang="ru-RU" sz="1300" kern="120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300" kern="1200" baseline="0" dirty="0" smtClean="0">
                        <a:ln w="0"/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ПОДДЕРЖКА</a:t>
                    </a:r>
                    <a:r>
                      <a:rPr lang="ru-RU" sz="1300" kern="120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ru-RU" sz="1300" kern="120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3" name="Группа 52"/>
                  <p:cNvGrpSpPr/>
                  <p:nvPr/>
                </p:nvGrpSpPr>
                <p:grpSpPr>
                  <a:xfrm>
                    <a:off x="1819790" y="2314150"/>
                    <a:ext cx="8552103" cy="378484"/>
                    <a:chOff x="1962294" y="3678500"/>
                    <a:chExt cx="8552103" cy="378484"/>
                  </a:xfrm>
                </p:grpSpPr>
                <p:sp>
                  <p:nvSpPr>
                    <p:cNvPr id="57" name="Полилиния 56"/>
                    <p:cNvSpPr/>
                    <p:nvPr/>
                  </p:nvSpPr>
                  <p:spPr>
                    <a:xfrm>
                      <a:off x="1962294" y="3678500"/>
                      <a:ext cx="2376289" cy="360000"/>
                    </a:xfrm>
                    <a:custGeom>
                      <a:avLst/>
                      <a:gdLst>
                        <a:gd name="connsiteX0" fmla="*/ 0 w 2376289"/>
                        <a:gd name="connsiteY0" fmla="*/ 0 h 720003"/>
                        <a:gd name="connsiteX1" fmla="*/ 2376289 w 2376289"/>
                        <a:gd name="connsiteY1" fmla="*/ 0 h 720003"/>
                        <a:gd name="connsiteX2" fmla="*/ 2376289 w 2376289"/>
                        <a:gd name="connsiteY2" fmla="*/ 720003 h 720003"/>
                        <a:gd name="connsiteX3" fmla="*/ 0 w 2376289"/>
                        <a:gd name="connsiteY3" fmla="*/ 720003 h 720003"/>
                        <a:gd name="connsiteX4" fmla="*/ 0 w 2376289"/>
                        <a:gd name="connsiteY4" fmla="*/ 0 h 720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76289" h="720003">
                          <a:moveTo>
                            <a:pt x="0" y="0"/>
                          </a:moveTo>
                          <a:lnTo>
                            <a:pt x="2376289" y="0"/>
                          </a:lnTo>
                          <a:lnTo>
                            <a:pt x="2376289" y="720003"/>
                          </a:lnTo>
                          <a:lnTo>
                            <a:pt x="0" y="7200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2700" tIns="12700" rIns="12700" bIns="12700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300" dirty="0" smtClean="0">
                          <a:ln w="0"/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Сайты ИРО</a:t>
                      </a:r>
                      <a:endParaRPr lang="ru-RU" sz="13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Полилиния 57"/>
                    <p:cNvSpPr/>
                    <p:nvPr/>
                  </p:nvSpPr>
                  <p:spPr>
                    <a:xfrm>
                      <a:off x="5066492" y="3678500"/>
                      <a:ext cx="2376289" cy="360000"/>
                    </a:xfrm>
                    <a:custGeom>
                      <a:avLst/>
                      <a:gdLst>
                        <a:gd name="connsiteX0" fmla="*/ 0 w 2376289"/>
                        <a:gd name="connsiteY0" fmla="*/ 0 h 720003"/>
                        <a:gd name="connsiteX1" fmla="*/ 2376289 w 2376289"/>
                        <a:gd name="connsiteY1" fmla="*/ 0 h 720003"/>
                        <a:gd name="connsiteX2" fmla="*/ 2376289 w 2376289"/>
                        <a:gd name="connsiteY2" fmla="*/ 720003 h 720003"/>
                        <a:gd name="connsiteX3" fmla="*/ 0 w 2376289"/>
                        <a:gd name="connsiteY3" fmla="*/ 720003 h 720003"/>
                        <a:gd name="connsiteX4" fmla="*/ 0 w 2376289"/>
                        <a:gd name="connsiteY4" fmla="*/ 0 h 720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76289" h="720003">
                          <a:moveTo>
                            <a:pt x="0" y="0"/>
                          </a:moveTo>
                          <a:lnTo>
                            <a:pt x="2376289" y="0"/>
                          </a:lnTo>
                          <a:lnTo>
                            <a:pt x="2376289" y="720003"/>
                          </a:lnTo>
                          <a:lnTo>
                            <a:pt x="0" y="7200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/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2700" tIns="12700" rIns="12700" bIns="12700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3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Тьюторское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сопровождение </a:t>
                      </a:r>
                      <a:endParaRPr lang="ru-RU" sz="13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Полилиния 58"/>
                    <p:cNvSpPr/>
                    <p:nvPr/>
                  </p:nvSpPr>
                  <p:spPr>
                    <a:xfrm>
                      <a:off x="8138108" y="3696984"/>
                      <a:ext cx="2376289" cy="360000"/>
                    </a:xfrm>
                    <a:custGeom>
                      <a:avLst/>
                      <a:gdLst>
                        <a:gd name="connsiteX0" fmla="*/ 0 w 2376289"/>
                        <a:gd name="connsiteY0" fmla="*/ 0 h 720003"/>
                        <a:gd name="connsiteX1" fmla="*/ 2376289 w 2376289"/>
                        <a:gd name="connsiteY1" fmla="*/ 0 h 720003"/>
                        <a:gd name="connsiteX2" fmla="*/ 2376289 w 2376289"/>
                        <a:gd name="connsiteY2" fmla="*/ 720003 h 720003"/>
                        <a:gd name="connsiteX3" fmla="*/ 0 w 2376289"/>
                        <a:gd name="connsiteY3" fmla="*/ 720003 h 720003"/>
                        <a:gd name="connsiteX4" fmla="*/ 0 w 2376289"/>
                        <a:gd name="connsiteY4" fmla="*/ 0 h 720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76289" h="720003">
                          <a:moveTo>
                            <a:pt x="0" y="0"/>
                          </a:moveTo>
                          <a:lnTo>
                            <a:pt x="2376289" y="0"/>
                          </a:lnTo>
                          <a:lnTo>
                            <a:pt x="2376289" y="720003"/>
                          </a:lnTo>
                          <a:lnTo>
                            <a:pt x="0" y="72000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2700" tIns="12700" rIns="12700" bIns="12700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Сайты сетевых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сообществ 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0" name="Группа 59"/>
                    <p:cNvGrpSpPr/>
                    <p:nvPr/>
                  </p:nvGrpSpPr>
                  <p:grpSpPr>
                    <a:xfrm>
                      <a:off x="4338583" y="3908006"/>
                      <a:ext cx="3799525" cy="4978"/>
                      <a:chOff x="4338583" y="4061336"/>
                      <a:chExt cx="3799525" cy="4978"/>
                    </a:xfrm>
                  </p:grpSpPr>
                  <p:cxnSp>
                    <p:nvCxnSpPr>
                      <p:cNvPr id="75" name="Прямая со стрелкой 74"/>
                      <p:cNvCxnSpPr/>
                      <p:nvPr/>
                    </p:nvCxnSpPr>
                    <p:spPr>
                      <a:xfrm flipV="1">
                        <a:off x="4338583" y="4061336"/>
                        <a:ext cx="727909" cy="497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Прямая со стрелкой 75"/>
                      <p:cNvCxnSpPr/>
                      <p:nvPr/>
                    </p:nvCxnSpPr>
                    <p:spPr>
                      <a:xfrm flipV="1">
                        <a:off x="7442781" y="4061336"/>
                        <a:ext cx="695327" cy="497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4" name="Группа 53"/>
                  <p:cNvGrpSpPr/>
                  <p:nvPr/>
                </p:nvGrpSpPr>
                <p:grpSpPr>
                  <a:xfrm>
                    <a:off x="3240779" y="1815141"/>
                    <a:ext cx="5746662" cy="499018"/>
                    <a:chOff x="3240779" y="1815141"/>
                    <a:chExt cx="5746662" cy="499018"/>
                  </a:xfrm>
                </p:grpSpPr>
                <p:sp>
                  <p:nvSpPr>
                    <p:cNvPr id="55" name="Полилиния 54"/>
                    <p:cNvSpPr/>
                    <p:nvPr/>
                  </p:nvSpPr>
                  <p:spPr>
                    <a:xfrm>
                      <a:off x="6112133" y="1815142"/>
                      <a:ext cx="2875308" cy="4990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>
                          <a:moveTo>
                            <a:pt x="0" y="0"/>
                          </a:moveTo>
                          <a:lnTo>
                            <a:pt x="0" y="249510"/>
                          </a:lnTo>
                          <a:lnTo>
                            <a:pt x="2875309" y="249510"/>
                          </a:lnTo>
                          <a:lnTo>
                            <a:pt x="2875309" y="499020"/>
                          </a:lnTo>
                        </a:path>
                      </a:pathLst>
                    </a:custGeom>
                    <a:noFill/>
                    <a:ln w="28575"/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56" name="Полилиния 55"/>
                    <p:cNvSpPr/>
                    <p:nvPr/>
                  </p:nvSpPr>
                  <p:spPr>
                    <a:xfrm>
                      <a:off x="3240779" y="1815141"/>
                      <a:ext cx="2855220" cy="499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>
                          <a:moveTo>
                            <a:pt x="2875309" y="0"/>
                          </a:moveTo>
                          <a:lnTo>
                            <a:pt x="2875309" y="249510"/>
                          </a:lnTo>
                          <a:lnTo>
                            <a:pt x="0" y="249510"/>
                          </a:lnTo>
                          <a:lnTo>
                            <a:pt x="0" y="499020"/>
                          </a:ln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          </a:t>
                      </a:r>
                      <a:endParaRPr lang="ru-RU" dirty="0"/>
                    </a:p>
                  </p:txBody>
                </p:sp>
              </p:grpSp>
            </p:grpSp>
          </p:grpSp>
        </p:grpSp>
        <p:sp>
          <p:nvSpPr>
            <p:cNvPr id="10" name="Прямоугольник 9"/>
            <p:cNvSpPr/>
            <p:nvPr/>
          </p:nvSpPr>
          <p:spPr>
            <a:xfrm>
              <a:off x="1355144" y="2759631"/>
              <a:ext cx="9067589" cy="3504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333725" y="4374907"/>
              <a:ext cx="9067589" cy="3504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344848" y="1273823"/>
              <a:ext cx="9077885" cy="1500463"/>
              <a:chOff x="1323417" y="1263374"/>
              <a:chExt cx="9077885" cy="150046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1323417" y="1263374"/>
                <a:ext cx="9077885" cy="150046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Группа 64"/>
              <p:cNvGrpSpPr/>
              <p:nvPr/>
            </p:nvGrpSpPr>
            <p:grpSpPr>
              <a:xfrm>
                <a:off x="1596316" y="2226477"/>
                <a:ext cx="8542404" cy="378484"/>
                <a:chOff x="1962294" y="3678500"/>
                <a:chExt cx="8552103" cy="378484"/>
              </a:xfrm>
            </p:grpSpPr>
            <p:sp>
              <p:nvSpPr>
                <p:cNvPr id="69" name="Полилиния 68"/>
                <p:cNvSpPr/>
                <p:nvPr/>
              </p:nvSpPr>
              <p:spPr>
                <a:xfrm>
                  <a:off x="1962294" y="3678500"/>
                  <a:ext cx="2376289" cy="360000"/>
                </a:xfrm>
                <a:custGeom>
                  <a:avLst/>
                  <a:gdLst>
                    <a:gd name="connsiteX0" fmla="*/ 0 w 2376289"/>
                    <a:gd name="connsiteY0" fmla="*/ 0 h 720003"/>
                    <a:gd name="connsiteX1" fmla="*/ 2376289 w 2376289"/>
                    <a:gd name="connsiteY1" fmla="*/ 0 h 720003"/>
                    <a:gd name="connsiteX2" fmla="*/ 2376289 w 2376289"/>
                    <a:gd name="connsiteY2" fmla="*/ 720003 h 720003"/>
                    <a:gd name="connsiteX3" fmla="*/ 0 w 2376289"/>
                    <a:gd name="connsiteY3" fmla="*/ 720003 h 720003"/>
                    <a:gd name="connsiteX4" fmla="*/ 0 w 2376289"/>
                    <a:gd name="connsiteY4" fmla="*/ 0 h 720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89" h="720003">
                      <a:moveTo>
                        <a:pt x="0" y="0"/>
                      </a:moveTo>
                      <a:lnTo>
                        <a:pt x="2376289" y="0"/>
                      </a:lnTo>
                      <a:lnTo>
                        <a:pt x="2376289" y="720003"/>
                      </a:lnTo>
                      <a:lnTo>
                        <a:pt x="0" y="720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300" b="0" kern="1200" cap="none" spc="0" baseline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На «</a:t>
                  </a:r>
                  <a:r>
                    <a:rPr lang="ru-RU" sz="1300" b="0" i="0" u="none" kern="1200" cap="none" spc="0" baseline="0" dirty="0" smtClean="0">
                      <a:ln w="0"/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входе</a:t>
                  </a:r>
                  <a:r>
                    <a:rPr lang="ru-RU" sz="1300" b="0" kern="1200" cap="none" spc="0" baseline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»</a:t>
                  </a:r>
                  <a:endParaRPr lang="ru-RU" sz="1300" kern="1200" baseline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5066492" y="3678500"/>
                  <a:ext cx="2376289" cy="360000"/>
                </a:xfrm>
                <a:custGeom>
                  <a:avLst/>
                  <a:gdLst>
                    <a:gd name="connsiteX0" fmla="*/ 0 w 2376289"/>
                    <a:gd name="connsiteY0" fmla="*/ 0 h 720003"/>
                    <a:gd name="connsiteX1" fmla="*/ 2376289 w 2376289"/>
                    <a:gd name="connsiteY1" fmla="*/ 0 h 720003"/>
                    <a:gd name="connsiteX2" fmla="*/ 2376289 w 2376289"/>
                    <a:gd name="connsiteY2" fmla="*/ 720003 h 720003"/>
                    <a:gd name="connsiteX3" fmla="*/ 0 w 2376289"/>
                    <a:gd name="connsiteY3" fmla="*/ 720003 h 720003"/>
                    <a:gd name="connsiteX4" fmla="*/ 0 w 2376289"/>
                    <a:gd name="connsiteY4" fmla="*/ 0 h 720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89" h="720003">
                      <a:moveTo>
                        <a:pt x="0" y="0"/>
                      </a:moveTo>
                      <a:lnTo>
                        <a:pt x="2376289" y="0"/>
                      </a:lnTo>
                      <a:lnTo>
                        <a:pt x="2376289" y="720003"/>
                      </a:lnTo>
                      <a:lnTo>
                        <a:pt x="0" y="720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300" kern="1200" baseline="0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Текущая</a:t>
                  </a:r>
                  <a:r>
                    <a:rPr lang="ru-RU" sz="1400" kern="1200" baseline="0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lang="ru-RU" sz="1400" kern="120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Полилиния 70"/>
                <p:cNvSpPr/>
                <p:nvPr/>
              </p:nvSpPr>
              <p:spPr>
                <a:xfrm>
                  <a:off x="8138108" y="3696984"/>
                  <a:ext cx="2376289" cy="360000"/>
                </a:xfrm>
                <a:custGeom>
                  <a:avLst/>
                  <a:gdLst>
                    <a:gd name="connsiteX0" fmla="*/ 0 w 2376289"/>
                    <a:gd name="connsiteY0" fmla="*/ 0 h 720003"/>
                    <a:gd name="connsiteX1" fmla="*/ 2376289 w 2376289"/>
                    <a:gd name="connsiteY1" fmla="*/ 0 h 720003"/>
                    <a:gd name="connsiteX2" fmla="*/ 2376289 w 2376289"/>
                    <a:gd name="connsiteY2" fmla="*/ 720003 h 720003"/>
                    <a:gd name="connsiteX3" fmla="*/ 0 w 2376289"/>
                    <a:gd name="connsiteY3" fmla="*/ 720003 h 720003"/>
                    <a:gd name="connsiteX4" fmla="*/ 0 w 2376289"/>
                    <a:gd name="connsiteY4" fmla="*/ 0 h 720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89" h="720003">
                      <a:moveTo>
                        <a:pt x="0" y="0"/>
                      </a:moveTo>
                      <a:lnTo>
                        <a:pt x="2376289" y="0"/>
                      </a:lnTo>
                      <a:lnTo>
                        <a:pt x="2376289" y="720003"/>
                      </a:lnTo>
                      <a:lnTo>
                        <a:pt x="0" y="720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kern="1200" baseline="0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На «</a:t>
                  </a:r>
                  <a:r>
                    <a:rPr lang="ru-RU" sz="1300" kern="1200" baseline="0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выходе</a:t>
                  </a:r>
                  <a:r>
                    <a:rPr lang="ru-RU" sz="1400" kern="1200" baseline="0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»</a:t>
                  </a:r>
                  <a:endParaRPr lang="ru-RU" sz="1400" kern="1200" baseline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2" name="Группа 71"/>
                <p:cNvGrpSpPr/>
                <p:nvPr/>
              </p:nvGrpSpPr>
              <p:grpSpPr>
                <a:xfrm>
                  <a:off x="4338583" y="3908006"/>
                  <a:ext cx="3799525" cy="4978"/>
                  <a:chOff x="4338583" y="4061336"/>
                  <a:chExt cx="3799525" cy="4978"/>
                </a:xfrm>
              </p:grpSpPr>
              <p:cxnSp>
                <p:nvCxnSpPr>
                  <p:cNvPr id="73" name="Прямая со стрелкой 72"/>
                  <p:cNvCxnSpPr/>
                  <p:nvPr/>
                </p:nvCxnSpPr>
                <p:spPr>
                  <a:xfrm flipV="1">
                    <a:off x="4338583" y="4061336"/>
                    <a:ext cx="727909" cy="497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Прямая со стрелкой 73"/>
                  <p:cNvCxnSpPr/>
                  <p:nvPr/>
                </p:nvCxnSpPr>
                <p:spPr>
                  <a:xfrm flipV="1">
                    <a:off x="7442781" y="4061336"/>
                    <a:ext cx="695327" cy="497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Группа 65"/>
              <p:cNvGrpSpPr/>
              <p:nvPr/>
            </p:nvGrpSpPr>
            <p:grpSpPr>
              <a:xfrm>
                <a:off x="3015693" y="1727468"/>
                <a:ext cx="5740145" cy="499018"/>
                <a:chOff x="3240779" y="1815141"/>
                <a:chExt cx="5746662" cy="499018"/>
              </a:xfrm>
            </p:grpSpPr>
            <p:sp>
              <p:nvSpPr>
                <p:cNvPr id="67" name="Полилиния 66"/>
                <p:cNvSpPr/>
                <p:nvPr/>
              </p:nvSpPr>
              <p:spPr>
                <a:xfrm>
                  <a:off x="6112133" y="1815142"/>
                  <a:ext cx="2875308" cy="4990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49510"/>
                      </a:lnTo>
                      <a:lnTo>
                        <a:pt x="2875309" y="249510"/>
                      </a:lnTo>
                      <a:lnTo>
                        <a:pt x="2875309" y="499020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8" name="Полилиния 67"/>
                <p:cNvSpPr/>
                <p:nvPr/>
              </p:nvSpPr>
              <p:spPr>
                <a:xfrm>
                  <a:off x="3240779" y="1815141"/>
                  <a:ext cx="2855220" cy="49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2875309" y="0"/>
                      </a:moveTo>
                      <a:lnTo>
                        <a:pt x="2875309" y="249510"/>
                      </a:lnTo>
                      <a:lnTo>
                        <a:pt x="0" y="249510"/>
                      </a:lnTo>
                      <a:lnTo>
                        <a:pt x="0" y="49902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rgbClr r="0" g="0" b="0"/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r>
                    <a:rPr lang="ru-RU" dirty="0" smtClean="0"/>
                    <a:t>                                                                                     </a:t>
                  </a:r>
                  <a:endParaRPr lang="ru-RU" dirty="0"/>
                </a:p>
              </p:txBody>
            </p:sp>
          </p:grpSp>
          <p:sp>
            <p:nvSpPr>
              <p:cNvPr id="78" name="Полилиния 77"/>
              <p:cNvSpPr/>
              <p:nvPr/>
            </p:nvSpPr>
            <p:spPr>
              <a:xfrm>
                <a:off x="4696994" y="1388978"/>
                <a:ext cx="2373594" cy="360000"/>
              </a:xfrm>
              <a:custGeom>
                <a:avLst/>
                <a:gdLst>
                  <a:gd name="connsiteX0" fmla="*/ 0 w 2376289"/>
                  <a:gd name="connsiteY0" fmla="*/ 0 h 720003"/>
                  <a:gd name="connsiteX1" fmla="*/ 2376289 w 2376289"/>
                  <a:gd name="connsiteY1" fmla="*/ 0 h 720003"/>
                  <a:gd name="connsiteX2" fmla="*/ 2376289 w 2376289"/>
                  <a:gd name="connsiteY2" fmla="*/ 720003 h 720003"/>
                  <a:gd name="connsiteX3" fmla="*/ 0 w 2376289"/>
                  <a:gd name="connsiteY3" fmla="*/ 720003 h 720003"/>
                  <a:gd name="connsiteX4" fmla="*/ 0 w 2376289"/>
                  <a:gd name="connsiteY4" fmla="*/ 0 h 72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89" h="720003">
                    <a:moveTo>
                      <a:pt x="0" y="0"/>
                    </a:moveTo>
                    <a:lnTo>
                      <a:pt x="2376289" y="0"/>
                    </a:lnTo>
                    <a:lnTo>
                      <a:pt x="2376289" y="720003"/>
                    </a:lnTo>
                    <a:lnTo>
                      <a:pt x="0" y="720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baseline="0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300" b="0" kern="1200" cap="none" spc="0" baseline="0" dirty="0" smtClean="0">
                    <a:ln w="0"/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  <a:r>
                  <a:rPr lang="ru-RU" sz="1400" kern="1200" baseline="0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kern="1200" baseline="0" dirty="0">
                  <a:ln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6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2659</TotalTime>
  <Words>630</Words>
  <Application>Microsoft Office PowerPoint</Application>
  <PresentationFormat>Широкоэкранный</PresentationFormat>
  <Paragraphs>211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Н. Фильчакова</dc:creator>
  <cp:lastModifiedBy>Светлана Н. Фильчакова</cp:lastModifiedBy>
  <cp:revision>276</cp:revision>
  <cp:lastPrinted>2020-09-17T15:00:01Z</cp:lastPrinted>
  <dcterms:created xsi:type="dcterms:W3CDTF">2020-09-11T11:29:41Z</dcterms:created>
  <dcterms:modified xsi:type="dcterms:W3CDTF">2020-09-18T12:26:41Z</dcterms:modified>
</cp:coreProperties>
</file>