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sz="1000">
                <a:latin typeface="Times New Roman" pitchFamily="18" charset="0"/>
                <a:cs typeface="Times New Roman" pitchFamily="18" charset="0"/>
              </a:rPr>
              <a:t>Участие в мероприятиях различного уровня</a:t>
            </a:r>
            <a:r>
              <a:rPr sz="1000" baseline="0">
                <a:latin typeface="Times New Roman" pitchFamily="18" charset="0"/>
                <a:cs typeface="Times New Roman" pitchFamily="18" charset="0"/>
              </a:rPr>
              <a:t> в течении 2018-2019 учебного года (по кварталам)</a:t>
            </a:r>
            <a:endParaRPr sz="10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347517730496456"/>
          <c:y val="0"/>
        </c:manualLayout>
      </c:layout>
    </c:title>
    <c:plotArea>
      <c:layout>
        <c:manualLayout>
          <c:layoutTarget val="inner"/>
          <c:xMode val="edge"/>
          <c:yMode val="edge"/>
          <c:x val="0.23186033824331698"/>
          <c:y val="0.15356568133901294"/>
          <c:w val="0.61378180427937734"/>
          <c:h val="0.397701475840110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мероприятий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19</c:v>
                </c:pt>
                <c:pt idx="2">
                  <c:v>7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участников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</c:v>
                </c:pt>
                <c:pt idx="1">
                  <c:v>119</c:v>
                </c:pt>
                <c:pt idx="2">
                  <c:v>39</c:v>
                </c:pt>
                <c:pt idx="3">
                  <c:v>153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победителей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67</c:v>
                </c:pt>
                <c:pt idx="1">
                  <c:v>52</c:v>
                </c:pt>
                <c:pt idx="2">
                  <c:v>15</c:v>
                </c:pt>
                <c:pt idx="3">
                  <c:v>80</c:v>
                </c:pt>
              </c:numCache>
            </c:numRef>
          </c:val>
        </c:ser>
        <c:dLbls>
          <c:showVal val="1"/>
        </c:dLbls>
        <c:axId val="81301888"/>
        <c:axId val="81303808"/>
      </c:barChart>
      <c:catAx>
        <c:axId val="81301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t>Кварталы</a:t>
                </a:r>
              </a:p>
            </c:rich>
          </c:tx>
          <c:layout>
            <c:manualLayout>
              <c:xMode val="edge"/>
              <c:yMode val="edge"/>
              <c:x val="0.13928549175255556"/>
              <c:y val="0.54736076595076577"/>
            </c:manualLayout>
          </c:layout>
        </c:title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03808"/>
        <c:crosses val="autoZero"/>
        <c:auto val="1"/>
        <c:lblAlgn val="ctr"/>
        <c:lblOffset val="100"/>
      </c:catAx>
      <c:valAx>
        <c:axId val="81303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t>Доля участников %</a:t>
                </a:r>
              </a:p>
            </c:rich>
          </c:tx>
          <c:layout>
            <c:manualLayout>
              <c:xMode val="edge"/>
              <c:yMode val="edge"/>
              <c:x val="0.10406504065040664"/>
              <c:y val="0.13741073063541501"/>
            </c:manualLayout>
          </c:layout>
        </c:title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018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effectLst/>
      </c:spPr>
    </c:plotArea>
    <c:plotVisOnly val="1"/>
    <c:dispBlanksAs val="gap"/>
  </c:chart>
  <c:txPr>
    <a:bodyPr/>
    <a:lstStyle/>
    <a:p>
      <a:pPr>
        <a:defRPr lang="ru-RU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u="none" strike="noStrike" baseline="0">
                <a:latin typeface="Times New Roman" pitchFamily="18" charset="0"/>
                <a:cs typeface="Times New Roman" pitchFamily="18" charset="0"/>
              </a:rPr>
              <a:t>Кол-во учащихся, принявших участие в экологических мероприятиях  за отчетный 2019 </a:t>
            </a:r>
            <a:r>
              <a:rPr lang="ru-RU" sz="1000" b="0" i="0" u="none" strike="noStrike" baseline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000" b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258176423599226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3381864363728704"/>
          <c:y val="0.190851836951038"/>
          <c:w val="0.75152197104394203"/>
          <c:h val="0.445199452109301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Конкурсы, акции, конференции</c:v>
                </c:pt>
                <c:pt idx="1">
                  <c:v>Выставки, мастер-классы </c:v>
                </c:pt>
                <c:pt idx="2">
                  <c:v>Праздники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250</c:v>
                </c:pt>
                <c:pt idx="1">
                  <c:v>140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кв. 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Конкурсы, акции, конференции</c:v>
                </c:pt>
                <c:pt idx="1">
                  <c:v>Выставки, мастер-классы </c:v>
                </c:pt>
                <c:pt idx="2">
                  <c:v>Праздники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345</c:v>
                </c:pt>
                <c:pt idx="1">
                  <c:v>164</c:v>
                </c:pt>
                <c:pt idx="2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кв. 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Конкурсы, акции, конференции</c:v>
                </c:pt>
                <c:pt idx="1">
                  <c:v>Выставки, мастер-классы </c:v>
                </c:pt>
                <c:pt idx="2">
                  <c:v>Праздники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185</c:v>
                </c:pt>
                <c:pt idx="1">
                  <c:v>120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кв. 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Конкурсы, акции, конференции</c:v>
                </c:pt>
                <c:pt idx="1">
                  <c:v>Выставки, мастер-классы </c:v>
                </c:pt>
                <c:pt idx="2">
                  <c:v>Праздники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376</c:v>
                </c:pt>
                <c:pt idx="1">
                  <c:v>180</c:v>
                </c:pt>
                <c:pt idx="2">
                  <c:v>75</c:v>
                </c:pt>
              </c:numCache>
            </c:numRef>
          </c:val>
        </c:ser>
        <c:dLbls>
          <c:showVal val="1"/>
        </c:dLbls>
        <c:axId val="91932544"/>
        <c:axId val="91934080"/>
      </c:barChart>
      <c:catAx>
        <c:axId val="91932544"/>
        <c:scaling>
          <c:orientation val="minMax"/>
        </c:scaling>
        <c:delete val="1"/>
        <c:axPos val="b"/>
        <c:tickLblPos val="none"/>
        <c:crossAx val="91934080"/>
        <c:crosses val="autoZero"/>
        <c:auto val="1"/>
        <c:lblAlgn val="ctr"/>
        <c:lblOffset val="100"/>
      </c:catAx>
      <c:valAx>
        <c:axId val="919340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t>Кол-во участников, %</a:t>
                </a:r>
              </a:p>
            </c:rich>
          </c:tx>
          <c:layout>
            <c:manualLayout>
              <c:xMode val="edge"/>
              <c:yMode val="edge"/>
              <c:x val="1.7805568421594361E-2"/>
              <c:y val="3.2904559496434636E-2"/>
            </c:manualLayout>
          </c:layout>
        </c:title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325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</c:chart>
  <c:txPr>
    <a:bodyPr/>
    <a:lstStyle/>
    <a:p>
      <a:pPr>
        <a:defRPr lang="ru-RU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DE8C-2318-4C6C-9230-BED932C0D34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84F26-B518-46E1-81FB-FBDCF96F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1296537"/>
            <a:ext cx="9144000" cy="5561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1296537"/>
            <a:ext cx="9144000" cy="5561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1296537"/>
            <a:ext cx="9144000" cy="5561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1296537"/>
            <a:ext cx="9144000" cy="5561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bc@edu.sochi.ru" TargetMode="External"/><Relationship Id="rId2" Type="http://schemas.openxmlformats.org/officeDocument/2006/relationships/hyperlink" Target="mailto:ebc_sochi@mail.ru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ebc.sochi-schools.ru/innovatsionnaya-deyatelnost/kraevaya-innovatsionnaya-ploshhadka/" TargetMode="External"/><Relationship Id="rId4" Type="http://schemas.openxmlformats.org/officeDocument/2006/relationships/hyperlink" Target="http://ebc.sochi-schools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9708" y="465364"/>
            <a:ext cx="709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МУНИЦИПАЛЬНОЕ БЮДЖЕТНОЕ УЧРЕЖДЕНИЕ ДОПОЛНИТЕЛЬНОГО ОБРАЗОВАНИЯ «ЭКОЛОГО-БИОЛОГИЧЕСКИЙ ЦЕНТР ИМЕНИ С. Ю. СОКОЛОВА» г. СОЧИ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6" name="Picture 2" descr="D:\Users\user\Desktop\к проекту\логотип эбц сочи цветн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656184" cy="18502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184482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ИННОВАЦИОННЫЙ ПРОЕКТ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62418" y="2351802"/>
            <a:ext cx="77048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экологической культуры учащихся в системе  дополнительного образования детей г. Сочи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современном этапе обновления содержания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естественно-научной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направленности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2018-2019 учебный год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реализации проекта в этом году: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219200" y="914400"/>
            <a:ext cx="7543185" cy="1097411"/>
            <a:chOff x="1326" y="2379"/>
            <a:chExt cx="2946" cy="302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3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gray">
            <a:xfrm>
              <a:off x="1326" y="2388"/>
              <a:ext cx="267" cy="188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56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</a:rPr>
                <a:t>Учащимися проведены опытные работы, результаты которых оформляются для представления на научно-практических конференциях различных уровней;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85800" y="2133600"/>
            <a:ext cx="8230624" cy="1046539"/>
            <a:chOff x="1323" y="2907"/>
            <a:chExt cx="2949" cy="297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gray">
            <a:xfrm>
              <a:off x="1323" y="2950"/>
              <a:ext cx="245" cy="194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5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r>
                <a:rPr lang="ru-RU" b="1" dirty="0" smtClean="0">
                  <a:solidFill>
                    <a:srgbClr val="000000"/>
                  </a:solidFill>
                </a:rPr>
                <a:t>Опытные работы учащихся и экспозиция выращенных культур, представлена на краевом фестивале учебно-опытных  участков в октябре 2019г, заняла 1 место.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074" name="Picture 2" descr="D:\Users\user\Desktop\сжат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1524000" cy="2032000"/>
          </a:xfrm>
          <a:prstGeom prst="rect">
            <a:avLst/>
          </a:prstGeom>
          <a:noFill/>
        </p:spPr>
      </p:pic>
      <p:pic>
        <p:nvPicPr>
          <p:cNvPr id="3075" name="Picture 3" descr="D:\Users\user\Desktop\сжать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76600"/>
            <a:ext cx="1981200" cy="1485900"/>
          </a:xfrm>
          <a:prstGeom prst="rect">
            <a:avLst/>
          </a:prstGeom>
          <a:noFill/>
        </p:spPr>
      </p:pic>
      <p:pic>
        <p:nvPicPr>
          <p:cNvPr id="3076" name="Picture 4" descr="D:\Users\user\Desktop\сжать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1930400" cy="1447800"/>
          </a:xfrm>
          <a:prstGeom prst="rect">
            <a:avLst/>
          </a:prstGeom>
          <a:noFill/>
        </p:spPr>
      </p:pic>
      <p:pic>
        <p:nvPicPr>
          <p:cNvPr id="3077" name="Picture 5" descr="D:\Users\user\Desktop\сжать\IMG_20191011_112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181600"/>
            <a:ext cx="1930400" cy="1447800"/>
          </a:xfrm>
          <a:prstGeom prst="rect">
            <a:avLst/>
          </a:prstGeom>
          <a:noFill/>
        </p:spPr>
      </p:pic>
      <p:pic>
        <p:nvPicPr>
          <p:cNvPr id="3078" name="Picture 6" descr="D:\Users\user\Desktop\сжать\IMG_20191011_1124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851400"/>
            <a:ext cx="1447800" cy="1930400"/>
          </a:xfrm>
          <a:prstGeom prst="rect">
            <a:avLst/>
          </a:prstGeom>
          <a:noFill/>
        </p:spPr>
      </p:pic>
      <p:pic>
        <p:nvPicPr>
          <p:cNvPr id="3079" name="Picture 7" descr="D:\Users\user\Desktop\сжать\IMG_20191011_1145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851400"/>
            <a:ext cx="1447800" cy="1930400"/>
          </a:xfrm>
          <a:prstGeom prst="rect">
            <a:avLst/>
          </a:prstGeom>
          <a:noFill/>
        </p:spPr>
      </p:pic>
      <p:pic>
        <p:nvPicPr>
          <p:cNvPr id="3080" name="Picture 8" descr="D:\Users\user\Desktop\сжать\IMG_20191011_1157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3733800"/>
            <a:ext cx="154305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3316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Направление - поддержка развития школьных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агропарков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2805" y="1371600"/>
            <a:ext cx="7009785" cy="1980751"/>
            <a:chOff x="1127" y="2386"/>
            <a:chExt cx="3111" cy="277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330" y="2386"/>
              <a:ext cx="2905" cy="2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27" y="2471"/>
              <a:ext cx="304" cy="96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465" y="2414"/>
              <a:ext cx="277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</a:rPr>
                <a:t>Привлечены социальные партнеры: </a:t>
              </a:r>
            </a:p>
            <a:p>
              <a:pPr algn="just">
                <a:buFontTx/>
                <a:buChar char="-"/>
              </a:pPr>
              <a:r>
                <a:rPr lang="ru-RU" b="1" dirty="0" smtClean="0">
                  <a:solidFill>
                    <a:srgbClr val="000000"/>
                  </a:solidFill>
                </a:rPr>
                <a:t>Департамент по охране окружающей среды, лесопаркового, сельского хозяйства и промышленности администрации города Сочи, </a:t>
              </a:r>
            </a:p>
            <a:p>
              <a:pPr algn="just">
                <a:buFontTx/>
                <a:buChar char="-"/>
              </a:pPr>
              <a:r>
                <a:rPr lang="ru-RU" b="1" dirty="0" smtClean="0">
                  <a:solidFill>
                    <a:srgbClr val="000000"/>
                  </a:solidFill>
                </a:rPr>
                <a:t>- ФГБНУ </a:t>
              </a:r>
              <a:r>
                <a:rPr lang="ru-RU" b="1" dirty="0" err="1" smtClean="0">
                  <a:solidFill>
                    <a:srgbClr val="000000"/>
                  </a:solidFill>
                </a:rPr>
                <a:t>ВНИИЦиСК</a:t>
              </a:r>
              <a:r>
                <a:rPr lang="ru-RU" b="1" dirty="0" smtClean="0">
                  <a:solidFill>
                    <a:srgbClr val="000000"/>
                  </a:solidFill>
                </a:rPr>
                <a:t>, </a:t>
              </a:r>
            </a:p>
            <a:p>
              <a:pPr algn="just">
                <a:buFontTx/>
                <a:buChar char="-"/>
              </a:pPr>
              <a:r>
                <a:rPr lang="ru-RU" b="1" dirty="0" smtClean="0">
                  <a:solidFill>
                    <a:srgbClr val="000000"/>
                  </a:solidFill>
                </a:rPr>
                <a:t>- ФГБНУ «Сочинский национальный парк».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829005" y="3505200"/>
            <a:ext cx="7009785" cy="1109963"/>
            <a:chOff x="1161" y="2907"/>
            <a:chExt cx="3111" cy="288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431" y="2907"/>
              <a:ext cx="284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161" y="2947"/>
              <a:ext cx="304" cy="178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499" y="2942"/>
              <a:ext cx="270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000000"/>
                  </a:solidFill>
                </a:rPr>
                <a:t>Проведен зональный семинар «Решение вопросов экологического воспитания и образования в рамках проекта «Школьный </a:t>
              </a:r>
              <a:r>
                <a:rPr lang="ru-RU" b="1" dirty="0" err="1" smtClean="0">
                  <a:solidFill>
                    <a:srgbClr val="000000"/>
                  </a:solidFill>
                </a:rPr>
                <a:t>агропарк</a:t>
              </a:r>
              <a:r>
                <a:rPr lang="ru-RU" b="1" dirty="0" smtClean="0">
                  <a:solidFill>
                    <a:srgbClr val="000000"/>
                  </a:solidFill>
                </a:rPr>
                <a:t>»;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098" name="Picture 2" descr="D:\Users\user\Desktop\сжать\IMG_20190828_10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029200"/>
            <a:ext cx="2030400" cy="1522800"/>
          </a:xfrm>
          <a:prstGeom prst="rect">
            <a:avLst/>
          </a:prstGeom>
          <a:noFill/>
        </p:spPr>
      </p:pic>
      <p:pic>
        <p:nvPicPr>
          <p:cNvPr id="4099" name="Picture 3" descr="D:\Users\user\Desktop\сжать\IMG_20190828_10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029200"/>
            <a:ext cx="2030400" cy="1522800"/>
          </a:xfrm>
          <a:prstGeom prst="rect">
            <a:avLst/>
          </a:prstGeom>
          <a:noFill/>
        </p:spPr>
      </p:pic>
      <p:pic>
        <p:nvPicPr>
          <p:cNvPr id="4100" name="Picture 4" descr="D:\Users\user\Desktop\сжать\IMG_20190828_113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029200"/>
            <a:ext cx="2030400" cy="152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0331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Целевые критерии и показатели.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0" y="1135483"/>
            <a:ext cx="6400800" cy="848959"/>
            <a:chOff x="1296" y="1419"/>
            <a:chExt cx="2976" cy="288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447"/>
              <a:ext cx="321" cy="234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52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</a:rPr>
                <a:t>  Расширение образовательных возможностей центра;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23104" y="2351442"/>
            <a:ext cx="7239896" cy="848958"/>
            <a:chOff x="1357" y="1899"/>
            <a:chExt cx="2915" cy="288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357" y="1920"/>
              <a:ext cx="278" cy="234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50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</a:rPr>
                <a:t> Повышение интереса как к отдельным программам так и к центру в целом;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915245" y="3570642"/>
            <a:ext cx="7847755" cy="848958"/>
            <a:chOff x="1353" y="2379"/>
            <a:chExt cx="2919" cy="288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353" y="2407"/>
              <a:ext cx="257" cy="234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47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  Интерес детей к опытническим работам в области растениеводства, увеличение количества участников конкурсов;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2362175" y="4756090"/>
            <a:ext cx="6400826" cy="806510"/>
            <a:chOff x="1331" y="2907"/>
            <a:chExt cx="2941" cy="288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331" y="2914"/>
              <a:ext cx="318" cy="247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  Развитие сетевых образовательных проектов и социального партнерства;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2204884" y="5881161"/>
            <a:ext cx="6558116" cy="748239"/>
            <a:chOff x="1328" y="3420"/>
            <a:chExt cx="2944" cy="303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328" y="3420"/>
              <a:ext cx="310" cy="280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680" y="3470"/>
              <a:ext cx="248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r>
                <a:rPr lang="ru-RU" b="1" dirty="0" smtClean="0">
                  <a:solidFill>
                    <a:srgbClr val="000000"/>
                  </a:solidFill>
                </a:rPr>
                <a:t>Развитие  школьных </a:t>
              </a:r>
              <a:r>
                <a:rPr lang="ru-RU" b="1" dirty="0" err="1" smtClean="0">
                  <a:solidFill>
                    <a:srgbClr val="000000"/>
                  </a:solidFill>
                </a:rPr>
                <a:t>агропарков</a:t>
              </a:r>
              <a:r>
                <a:rPr lang="ru-RU" b="1" dirty="0" smtClean="0">
                  <a:solidFill>
                    <a:srgbClr val="000000"/>
                  </a:solidFill>
                </a:rPr>
                <a:t> на территориях ОО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609600" y="2590800"/>
            <a:ext cx="8229600" cy="103316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внимание.</a:t>
            </a: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Паспортная информация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Юридическое название учреждения (организации): 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«Эколого-биологический центр имени С.Ю. Соколова» г. Сочи.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Учредитель Управление по образованию и науке администрации г. Сочи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Юридический адрес 354000, город Сочи, улица Альпийская, дом 5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ФИО руководителя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Телефон, факс,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8(862)262-22-17,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ebc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sochi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ebc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sochi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Сайт учреждения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ebc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sochi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schools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Активная ссылка на  раздел на сайте, посвященный проекту: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http://ebc.sochi-schools.ru/innovatsionnaya-deyatelnost/kraevaya-innovatsionnaya-ploshhadka/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Официальные статусы организации в сфере образования, имевшиеся ранее (за последние 5 лет) и действующие на данный момент: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муниципальная инновационная площадка,  2015-2018 год;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краевая инновационная площадка, с 2017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3568" y="476672"/>
            <a:ext cx="3240360" cy="1584176"/>
            <a:chOff x="471" y="272"/>
            <a:chExt cx="1161" cy="1539"/>
          </a:xfrm>
        </p:grpSpPr>
        <p:sp>
          <p:nvSpPr>
            <p:cNvPr id="3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4283968" y="548680"/>
            <a:ext cx="4356000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AB6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Формирование экологической культуры учащихся в условиях обновления содержания естественно-научной направленности дополнительного образования г. Сочи.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06512" y="1124744"/>
            <a:ext cx="360040" cy="360040"/>
          </a:xfrm>
          <a:prstGeom prst="rightArrow">
            <a:avLst/>
          </a:prstGeom>
          <a:solidFill>
            <a:srgbClr val="973F3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8746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00"/>
                </a:solidFill>
              </a:rPr>
              <a:t>Цель проекта</a:t>
            </a:r>
            <a:endParaRPr lang="ru-RU" dirty="0">
              <a:solidFill>
                <a:srgbClr val="333300"/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683568" y="2492896"/>
            <a:ext cx="3240360" cy="1584176"/>
            <a:chOff x="471" y="272"/>
            <a:chExt cx="1161" cy="1539"/>
          </a:xfrm>
        </p:grpSpPr>
        <p:sp>
          <p:nvSpPr>
            <p:cNvPr id="9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754082" y="4460448"/>
            <a:ext cx="3240360" cy="1584176"/>
            <a:chOff x="471" y="272"/>
            <a:chExt cx="1161" cy="1539"/>
          </a:xfrm>
        </p:grpSpPr>
        <p:sp>
          <p:nvSpPr>
            <p:cNvPr id="12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283968" y="2564904"/>
            <a:ext cx="4356000" cy="14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AB6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3968" y="4509120"/>
            <a:ext cx="4356000" cy="14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AB6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Формирование экологической культуры учащихся естественно-научной направленности в системе дополнительного образования детей</a:t>
            </a:r>
          </a:p>
          <a:p>
            <a:pPr algn="ctr"/>
            <a:r>
              <a:rPr lang="ru-RU" sz="1600" b="1" dirty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г. Сочи.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283968" y="2996952"/>
            <a:ext cx="4320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33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Экологическая культура учащихся </a:t>
            </a:r>
          </a:p>
          <a:p>
            <a:pPr algn="ctr"/>
            <a:r>
              <a:rPr lang="ru-RU" sz="1600" b="1" dirty="0">
                <a:solidFill>
                  <a:srgbClr val="33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г. Сочи. </a:t>
            </a:r>
            <a:endParaRPr lang="ru-RU" sz="1600" b="1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08786" y="3105944"/>
            <a:ext cx="360040" cy="360040"/>
          </a:xfrm>
          <a:prstGeom prst="rightArrow">
            <a:avLst/>
          </a:prstGeom>
          <a:solidFill>
            <a:srgbClr val="973F3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65652" y="5114440"/>
            <a:ext cx="360040" cy="360040"/>
          </a:xfrm>
          <a:prstGeom prst="rightArrow">
            <a:avLst/>
          </a:prstGeom>
          <a:solidFill>
            <a:srgbClr val="973F3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3142709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00"/>
                </a:solidFill>
              </a:rPr>
              <a:t>Объект</a:t>
            </a:r>
          </a:p>
          <a:p>
            <a:pPr algn="ctr"/>
            <a:r>
              <a:rPr lang="ru-RU" b="1" dirty="0">
                <a:solidFill>
                  <a:srgbClr val="333300"/>
                </a:solidFill>
              </a:rPr>
              <a:t>исследования</a:t>
            </a:r>
            <a:endParaRPr lang="ru-RU" dirty="0">
              <a:solidFill>
                <a:srgbClr val="3333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5158933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00"/>
                </a:solidFill>
              </a:rPr>
              <a:t>Предмет </a:t>
            </a:r>
          </a:p>
          <a:p>
            <a:pPr algn="ctr"/>
            <a:r>
              <a:rPr lang="ru-RU" b="1" dirty="0">
                <a:solidFill>
                  <a:srgbClr val="333300"/>
                </a:solidFill>
              </a:rPr>
              <a:t>исследования</a:t>
            </a:r>
            <a:endParaRPr lang="ru-RU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16632"/>
            <a:ext cx="72008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Результативность за отчетный период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68760"/>
            <a:ext cx="842348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видно из диаграммы и таблицы численность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участников творческих конкурсах, научно-практических конференциях и т. п. увеличивается (таб.2).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в процентном соотношении, доля количества участников и победителей в 4 квартале увеличилось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сравнению с другими кварталами, что свидетельствует о том, что в конкурсных мероприятиях участвуют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обучающиеся, зачисленные на первый год обучения в 2019-2020 учебном году.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2852936"/>
          <a:ext cx="70567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5877272"/>
            <a:ext cx="7488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Участие в мероприятиях различного уровня в течение 2018-2019 учебного года (по кварталам).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16632"/>
            <a:ext cx="72008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Результативность за отчетный период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-1" y="1020887"/>
            <a:ext cx="882047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экологически ответственного поведения у подрастающего поколения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происходит не только через образовательную деятельность,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и посредствам участия детей в массовых социально-значимых мероприятий естественнонаучной направленности.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детей, принявших участие в вышеуказанных мероприятиях представлены в следующей диаграмме (рис.2).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71600" y="2636912"/>
          <a:ext cx="66967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58772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2. Участие учащихся в экологических мероприятиях в 2019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16632"/>
            <a:ext cx="72008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79513" y="142808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образовательных организациях Краснодарского края на основе сетевого взаимодействия.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Организована  работа профильного лагеря с дневным пребыванием детей и лагеря труда и отдыха</a:t>
            </a:r>
          </a:p>
        </p:txBody>
      </p:sp>
      <p:pic>
        <p:nvPicPr>
          <p:cNvPr id="57346" name="Picture 2" descr="20190603_102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736304" cy="205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0622-WA0008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141277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90604_120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573016"/>
            <a:ext cx="2275706" cy="303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0613_103137-768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645024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Опытническая работа на УОУ в течение года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«</a:t>
            </a:r>
            <a:r>
              <a:rPr lang="ru-RU" dirty="0" err="1"/>
              <a:t>Агропарк</a:t>
            </a:r>
            <a:r>
              <a:rPr lang="ru-RU" dirty="0"/>
              <a:t>» как универсальная площадка практического освоения современных экологических </a:t>
            </a:r>
            <a:r>
              <a:rPr lang="ru-RU" dirty="0" err="1"/>
              <a:t>агротехнологий</a:t>
            </a:r>
            <a:r>
              <a:rPr lang="ru-RU" dirty="0"/>
              <a:t>» разработан в эколого-биологическом центре в рамках городского проекта «Школьный </a:t>
            </a:r>
            <a:r>
              <a:rPr lang="ru-RU" dirty="0" err="1"/>
              <a:t>агропарк</a:t>
            </a:r>
            <a:r>
              <a:rPr lang="ru-RU" dirty="0"/>
              <a:t>». </a:t>
            </a:r>
          </a:p>
        </p:txBody>
      </p:sp>
      <p:pic>
        <p:nvPicPr>
          <p:cNvPr id="70658" name="Picture 2" descr="D:\ФОТОГРАФИИ\ФОТО 2019 года\Фото для МИП И КИП\Фото УОУ\Гряды\IMG_5471-01-10-19-02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420889"/>
            <a:ext cx="43204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0" name="Picture 4" descr="D:\ФОТОГРАФИИ\ФОТО 2019 года\Фото для МИП И КИП\Фото УОУ\Гряды\IMG_20190614_100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5"/>
            <a:ext cx="3940887" cy="335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116632"/>
            <a:ext cx="72008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сетевых партнеров в проекте «Школьный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агропарк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1400" dirty="0" smtClean="0"/>
              <a:t>СОШ №№ 24, 29, 31, 43, 66, 77, 78, 83, 85, 86, 92, 93, 94)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682" name="Picture 2" descr="D:\Школьный агропарк\Фотографии\Открытие ШАП в гимназии 44 2.09.19г\Открытие ШАП в гимназии 44 (2.09.19г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581128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Открытие ШАП в гимназии 44  </a:t>
            </a:r>
            <a:endParaRPr lang="ru-RU" dirty="0"/>
          </a:p>
        </p:txBody>
      </p:sp>
      <p:pic>
        <p:nvPicPr>
          <p:cNvPr id="71683" name="Picture 3" descr="D:\Школьный агропарк\Фотографии\ШАП сош 93 2019г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20072" y="4581128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ШАП в СОШ 93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661248"/>
            <a:ext cx="181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МОУ ООШ № 43</a:t>
            </a:r>
            <a:endParaRPr lang="ru-RU" dirty="0"/>
          </a:p>
        </p:txBody>
      </p:sp>
      <p:pic>
        <p:nvPicPr>
          <p:cNvPr id="72706" name="Picture 2" descr="D:\Школьный агропарк\отчеты на шап оо\Отчет_по_ШАП_и_фото\Открытие агропарка\Открытие агропарка\IMG-20191123-WA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13384"/>
            <a:ext cx="21602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6632"/>
            <a:ext cx="72008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сетевых партнеров в проекте «Школьный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агропарк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1400" dirty="0" smtClean="0"/>
              <a:t>СОШ №№ 24, 29, 31, 43, 66, 77, 78, 83, 85, 86, 92, 93, 94)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2707" name="Picture 3" descr="D:\Школьный агропарк\отчеты на шап оо\Сообщение_(без_названия) (3)\СОШ 94 фотоотчет школьный агропарк\СОШ 94 фото школьный агропарк\IMG-20200110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661233" cy="354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44208" y="5445224"/>
            <a:ext cx="178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МОУ </a:t>
            </a:r>
            <a:r>
              <a:rPr lang="ru-RU" b="1" dirty="0" smtClean="0"/>
              <a:t>СОШ </a:t>
            </a:r>
            <a:r>
              <a:rPr lang="ru-RU" b="1" dirty="0"/>
              <a:t>№ </a:t>
            </a:r>
            <a:r>
              <a:rPr lang="ru-RU" b="1" dirty="0" smtClean="0"/>
              <a:t>94</a:t>
            </a:r>
            <a:endParaRPr lang="ru-RU" dirty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63888" y="5733256"/>
            <a:ext cx="178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МОУ </a:t>
            </a:r>
            <a:r>
              <a:rPr lang="ru-RU" b="1" dirty="0" smtClean="0"/>
              <a:t>СОШ </a:t>
            </a:r>
            <a:r>
              <a:rPr lang="ru-RU" b="1" dirty="0"/>
              <a:t>№ </a:t>
            </a:r>
            <a:r>
              <a:rPr lang="ru-RU" b="1" dirty="0" smtClean="0"/>
              <a:t>92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741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4_Тема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Для реализации проекта в этом году:  </vt:lpstr>
      <vt:lpstr>Направление - поддержка развития школьных агропарков:</vt:lpstr>
      <vt:lpstr>Целевые критерии и показатели. </vt:lpstr>
      <vt:lpstr>Слайд 13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проекта краевой инновационной площадки за 2019 год</dc:title>
  <dc:creator>Admin</dc:creator>
  <cp:lastModifiedBy>Admin</cp:lastModifiedBy>
  <cp:revision>16</cp:revision>
  <dcterms:created xsi:type="dcterms:W3CDTF">2020-01-16T14:05:05Z</dcterms:created>
  <dcterms:modified xsi:type="dcterms:W3CDTF">2020-01-16T16:58:29Z</dcterms:modified>
</cp:coreProperties>
</file>