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59" r:id="rId10"/>
    <p:sldId id="266" r:id="rId11"/>
    <p:sldId id="267" r:id="rId12"/>
    <p:sldId id="264" r:id="rId13"/>
    <p:sldId id="265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7853B-5704-41BE-A8AC-8ECB2BF5C4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0E36529-12AF-4325-906B-7DEF9B3BAE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ЭТАПЫ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ТЕХНОЛОГИИ</a:t>
          </a:r>
        </a:p>
      </dgm:t>
    </dgm:pt>
    <dgm:pt modelId="{70FE00FA-4AE1-4FF3-86A7-AD8CF4A8DC28}" type="parTrans" cxnId="{182CD4E8-17E9-4D00-BE25-26B405312889}">
      <dgm:prSet/>
      <dgm:spPr/>
    </dgm:pt>
    <dgm:pt modelId="{BA353B69-A5ED-4509-B71D-79283C9F3704}" type="sibTrans" cxnId="{182CD4E8-17E9-4D00-BE25-26B405312889}">
      <dgm:prSet/>
      <dgm:spPr/>
    </dgm:pt>
    <dgm:pt modelId="{DFE5ACFC-03DD-4D65-85B6-FC11A287EA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ВЫЗОВ</a:t>
          </a:r>
        </a:p>
      </dgm:t>
    </dgm:pt>
    <dgm:pt modelId="{4424A8FB-8CB9-44D4-9DD0-2205DE879754}" type="parTrans" cxnId="{CFF34A98-3204-4B25-A302-07D472538DAF}">
      <dgm:prSet/>
      <dgm:spPr/>
    </dgm:pt>
    <dgm:pt modelId="{C24C69CD-4889-4450-8D29-40A66EBA6F43}" type="sibTrans" cxnId="{CFF34A98-3204-4B25-A302-07D472538DAF}">
      <dgm:prSet/>
      <dgm:spPr/>
    </dgm:pt>
    <dgm:pt modelId="{94A4EE74-C08D-4CF7-9943-1D1E894727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ОСМЫСЛЕНИЕ</a:t>
          </a:r>
        </a:p>
      </dgm:t>
    </dgm:pt>
    <dgm:pt modelId="{437A2B6A-5BBB-436D-AD6F-506DB2DAD22D}" type="parTrans" cxnId="{7E077CDB-F421-4F00-A108-859535B71F1E}">
      <dgm:prSet/>
      <dgm:spPr/>
    </dgm:pt>
    <dgm:pt modelId="{87CC303E-5DC0-4F8C-8BEC-B654471F68B3}" type="sibTrans" cxnId="{7E077CDB-F421-4F00-A108-859535B71F1E}">
      <dgm:prSet/>
      <dgm:spPr/>
    </dgm:pt>
    <dgm:pt modelId="{B9A591AF-0157-476B-AACC-0A27E83971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РЕФЛЕКСИЯ</a:t>
          </a:r>
        </a:p>
      </dgm:t>
    </dgm:pt>
    <dgm:pt modelId="{3619C71B-C345-4CE4-8297-79EB3FB2E748}" type="parTrans" cxnId="{A09AF173-9636-4DE0-997F-73480B1C87A2}">
      <dgm:prSet/>
      <dgm:spPr/>
    </dgm:pt>
    <dgm:pt modelId="{303002FA-AB90-4823-9A15-11DD90D15E35}" type="sibTrans" cxnId="{A09AF173-9636-4DE0-997F-73480B1C87A2}">
      <dgm:prSet/>
      <dgm:spPr/>
    </dgm:pt>
    <dgm:pt modelId="{CED60123-D706-47CB-A0C8-C195072C6F9A}" type="pres">
      <dgm:prSet presAssocID="{8447853B-5704-41BE-A8AC-8ECB2BF5C4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8564B4-D59D-4D62-AE30-A0F92478EBE6}" type="pres">
      <dgm:prSet presAssocID="{C0E36529-12AF-4325-906B-7DEF9B3BAE62}" presName="hierRoot1" presStyleCnt="0">
        <dgm:presLayoutVars>
          <dgm:hierBranch/>
        </dgm:presLayoutVars>
      </dgm:prSet>
      <dgm:spPr/>
    </dgm:pt>
    <dgm:pt modelId="{793F51E5-B043-425D-9F2D-8229782938A5}" type="pres">
      <dgm:prSet presAssocID="{C0E36529-12AF-4325-906B-7DEF9B3BAE62}" presName="rootComposite1" presStyleCnt="0"/>
      <dgm:spPr/>
    </dgm:pt>
    <dgm:pt modelId="{428DB5EB-84B2-4898-B377-AA797B1FD4B3}" type="pres">
      <dgm:prSet presAssocID="{C0E36529-12AF-4325-906B-7DEF9B3BAE6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1C11C9-9FCA-4249-AADE-DE246E21656F}" type="pres">
      <dgm:prSet presAssocID="{C0E36529-12AF-4325-906B-7DEF9B3BAE6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320C1C7-4722-4C49-A7B7-4D83874D2C8C}" type="pres">
      <dgm:prSet presAssocID="{C0E36529-12AF-4325-906B-7DEF9B3BAE62}" presName="hierChild2" presStyleCnt="0"/>
      <dgm:spPr/>
    </dgm:pt>
    <dgm:pt modelId="{2A163FFF-2B4B-4900-91CD-170AAEDEDEF1}" type="pres">
      <dgm:prSet presAssocID="{4424A8FB-8CB9-44D4-9DD0-2205DE879754}" presName="Name35" presStyleLbl="parChTrans1D2" presStyleIdx="0" presStyleCnt="3"/>
      <dgm:spPr/>
    </dgm:pt>
    <dgm:pt modelId="{2678FDE7-6E9E-4BBF-8C7E-6770FB7305CB}" type="pres">
      <dgm:prSet presAssocID="{DFE5ACFC-03DD-4D65-85B6-FC11A287EA69}" presName="hierRoot2" presStyleCnt="0">
        <dgm:presLayoutVars>
          <dgm:hierBranch/>
        </dgm:presLayoutVars>
      </dgm:prSet>
      <dgm:spPr/>
    </dgm:pt>
    <dgm:pt modelId="{8814D4FD-9964-4300-8951-403D2413E3AA}" type="pres">
      <dgm:prSet presAssocID="{DFE5ACFC-03DD-4D65-85B6-FC11A287EA69}" presName="rootComposite" presStyleCnt="0"/>
      <dgm:spPr/>
    </dgm:pt>
    <dgm:pt modelId="{FCE58101-A997-4043-97AC-52A8862997C3}" type="pres">
      <dgm:prSet presAssocID="{DFE5ACFC-03DD-4D65-85B6-FC11A287EA6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AB1C64-4E00-4A0A-93CE-D40D02E22972}" type="pres">
      <dgm:prSet presAssocID="{DFE5ACFC-03DD-4D65-85B6-FC11A287EA69}" presName="rootConnector" presStyleLbl="node2" presStyleIdx="0" presStyleCnt="3"/>
      <dgm:spPr/>
      <dgm:t>
        <a:bodyPr/>
        <a:lstStyle/>
        <a:p>
          <a:endParaRPr lang="ru-RU"/>
        </a:p>
      </dgm:t>
    </dgm:pt>
    <dgm:pt modelId="{1C982A78-D796-4A55-BE04-A89D99433346}" type="pres">
      <dgm:prSet presAssocID="{DFE5ACFC-03DD-4D65-85B6-FC11A287EA69}" presName="hierChild4" presStyleCnt="0"/>
      <dgm:spPr/>
    </dgm:pt>
    <dgm:pt modelId="{F0CEF443-E83A-4606-8B12-CF9208DA61AD}" type="pres">
      <dgm:prSet presAssocID="{DFE5ACFC-03DD-4D65-85B6-FC11A287EA69}" presName="hierChild5" presStyleCnt="0"/>
      <dgm:spPr/>
    </dgm:pt>
    <dgm:pt modelId="{EC3C1D3E-1F43-4E8B-914E-E193EF147DC8}" type="pres">
      <dgm:prSet presAssocID="{437A2B6A-5BBB-436D-AD6F-506DB2DAD22D}" presName="Name35" presStyleLbl="parChTrans1D2" presStyleIdx="1" presStyleCnt="3"/>
      <dgm:spPr/>
    </dgm:pt>
    <dgm:pt modelId="{31503C34-44C0-4943-8035-84F5708CFFAB}" type="pres">
      <dgm:prSet presAssocID="{94A4EE74-C08D-4CF7-9943-1D1E894727CD}" presName="hierRoot2" presStyleCnt="0">
        <dgm:presLayoutVars>
          <dgm:hierBranch/>
        </dgm:presLayoutVars>
      </dgm:prSet>
      <dgm:spPr/>
    </dgm:pt>
    <dgm:pt modelId="{310AF5E0-8A91-4395-A73A-6B824A786659}" type="pres">
      <dgm:prSet presAssocID="{94A4EE74-C08D-4CF7-9943-1D1E894727CD}" presName="rootComposite" presStyleCnt="0"/>
      <dgm:spPr/>
    </dgm:pt>
    <dgm:pt modelId="{8D9DABE9-CAFD-47E7-B34E-1DA2E850C375}" type="pres">
      <dgm:prSet presAssocID="{94A4EE74-C08D-4CF7-9943-1D1E894727C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0A24FE-8C44-491B-9436-82A3380DE6C0}" type="pres">
      <dgm:prSet presAssocID="{94A4EE74-C08D-4CF7-9943-1D1E894727CD}" presName="rootConnector" presStyleLbl="node2" presStyleIdx="1" presStyleCnt="3"/>
      <dgm:spPr/>
      <dgm:t>
        <a:bodyPr/>
        <a:lstStyle/>
        <a:p>
          <a:endParaRPr lang="ru-RU"/>
        </a:p>
      </dgm:t>
    </dgm:pt>
    <dgm:pt modelId="{42C6C315-BDEE-4884-B62D-47DE7CFA15C8}" type="pres">
      <dgm:prSet presAssocID="{94A4EE74-C08D-4CF7-9943-1D1E894727CD}" presName="hierChild4" presStyleCnt="0"/>
      <dgm:spPr/>
    </dgm:pt>
    <dgm:pt modelId="{6988776D-3C47-4113-B20C-690BB5FE9438}" type="pres">
      <dgm:prSet presAssocID="{94A4EE74-C08D-4CF7-9943-1D1E894727CD}" presName="hierChild5" presStyleCnt="0"/>
      <dgm:spPr/>
    </dgm:pt>
    <dgm:pt modelId="{18939A88-E354-41F2-9557-536EC6A7FCB0}" type="pres">
      <dgm:prSet presAssocID="{3619C71B-C345-4CE4-8297-79EB3FB2E748}" presName="Name35" presStyleLbl="parChTrans1D2" presStyleIdx="2" presStyleCnt="3"/>
      <dgm:spPr/>
    </dgm:pt>
    <dgm:pt modelId="{4D5A52A3-8BE4-4FCE-9D16-EAEE44B4CDF6}" type="pres">
      <dgm:prSet presAssocID="{B9A591AF-0157-476B-AACC-0A27E839719D}" presName="hierRoot2" presStyleCnt="0">
        <dgm:presLayoutVars>
          <dgm:hierBranch/>
        </dgm:presLayoutVars>
      </dgm:prSet>
      <dgm:spPr/>
    </dgm:pt>
    <dgm:pt modelId="{7ED84B9F-76F6-4F89-B7D3-4BEBC7303863}" type="pres">
      <dgm:prSet presAssocID="{B9A591AF-0157-476B-AACC-0A27E839719D}" presName="rootComposite" presStyleCnt="0"/>
      <dgm:spPr/>
    </dgm:pt>
    <dgm:pt modelId="{3A9C6405-CCED-4DCC-88E6-19D61B4B2D79}" type="pres">
      <dgm:prSet presAssocID="{B9A591AF-0157-476B-AACC-0A27E83971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F2BA7D-9A5A-4CAB-9CF5-67667F07F177}" type="pres">
      <dgm:prSet presAssocID="{B9A591AF-0157-476B-AACC-0A27E839719D}" presName="rootConnector" presStyleLbl="node2" presStyleIdx="2" presStyleCnt="3"/>
      <dgm:spPr/>
      <dgm:t>
        <a:bodyPr/>
        <a:lstStyle/>
        <a:p>
          <a:endParaRPr lang="ru-RU"/>
        </a:p>
      </dgm:t>
    </dgm:pt>
    <dgm:pt modelId="{04B4B114-AC67-44DA-9709-1FBE3BD1699E}" type="pres">
      <dgm:prSet presAssocID="{B9A591AF-0157-476B-AACC-0A27E839719D}" presName="hierChild4" presStyleCnt="0"/>
      <dgm:spPr/>
    </dgm:pt>
    <dgm:pt modelId="{2D46254A-879A-4E29-8C31-B5F5A7C29643}" type="pres">
      <dgm:prSet presAssocID="{B9A591AF-0157-476B-AACC-0A27E839719D}" presName="hierChild5" presStyleCnt="0"/>
      <dgm:spPr/>
    </dgm:pt>
    <dgm:pt modelId="{5BA4A435-7C85-4EBE-B94E-F49AE80455E0}" type="pres">
      <dgm:prSet presAssocID="{C0E36529-12AF-4325-906B-7DEF9B3BAE62}" presName="hierChild3" presStyleCnt="0"/>
      <dgm:spPr/>
    </dgm:pt>
  </dgm:ptLst>
  <dgm:cxnLst>
    <dgm:cxn modelId="{51BD50F4-32F7-4153-8FC7-F8B643CBAF59}" type="presOf" srcId="{DFE5ACFC-03DD-4D65-85B6-FC11A287EA69}" destId="{30AB1C64-4E00-4A0A-93CE-D40D02E22972}" srcOrd="1" destOrd="0" presId="urn:microsoft.com/office/officeart/2005/8/layout/orgChart1"/>
    <dgm:cxn modelId="{182CD4E8-17E9-4D00-BE25-26B405312889}" srcId="{8447853B-5704-41BE-A8AC-8ECB2BF5C401}" destId="{C0E36529-12AF-4325-906B-7DEF9B3BAE62}" srcOrd="0" destOrd="0" parTransId="{70FE00FA-4AE1-4FF3-86A7-AD8CF4A8DC28}" sibTransId="{BA353B69-A5ED-4509-B71D-79283C9F3704}"/>
    <dgm:cxn modelId="{42850C1B-C032-45BD-BCFD-6300BBE7FDDE}" type="presOf" srcId="{94A4EE74-C08D-4CF7-9943-1D1E894727CD}" destId="{C20A24FE-8C44-491B-9436-82A3380DE6C0}" srcOrd="1" destOrd="0" presId="urn:microsoft.com/office/officeart/2005/8/layout/orgChart1"/>
    <dgm:cxn modelId="{2FAF2929-D046-450D-ABD1-DFCAA4929E0F}" type="presOf" srcId="{4424A8FB-8CB9-44D4-9DD0-2205DE879754}" destId="{2A163FFF-2B4B-4900-91CD-170AAEDEDEF1}" srcOrd="0" destOrd="0" presId="urn:microsoft.com/office/officeart/2005/8/layout/orgChart1"/>
    <dgm:cxn modelId="{16DF66DC-F1A1-40B8-9EED-CB38F8E73FD4}" type="presOf" srcId="{B9A591AF-0157-476B-AACC-0A27E839719D}" destId="{E6F2BA7D-9A5A-4CAB-9CF5-67667F07F177}" srcOrd="1" destOrd="0" presId="urn:microsoft.com/office/officeart/2005/8/layout/orgChart1"/>
    <dgm:cxn modelId="{6D5E2613-2221-4734-AA56-A1D31A670D4C}" type="presOf" srcId="{DFE5ACFC-03DD-4D65-85B6-FC11A287EA69}" destId="{FCE58101-A997-4043-97AC-52A8862997C3}" srcOrd="0" destOrd="0" presId="urn:microsoft.com/office/officeart/2005/8/layout/orgChart1"/>
    <dgm:cxn modelId="{CFF34A98-3204-4B25-A302-07D472538DAF}" srcId="{C0E36529-12AF-4325-906B-7DEF9B3BAE62}" destId="{DFE5ACFC-03DD-4D65-85B6-FC11A287EA69}" srcOrd="0" destOrd="0" parTransId="{4424A8FB-8CB9-44D4-9DD0-2205DE879754}" sibTransId="{C24C69CD-4889-4450-8D29-40A66EBA6F43}"/>
    <dgm:cxn modelId="{C6724CC3-C351-489F-9CB6-6C6EC5222D61}" type="presOf" srcId="{B9A591AF-0157-476B-AACC-0A27E839719D}" destId="{3A9C6405-CCED-4DCC-88E6-19D61B4B2D79}" srcOrd="0" destOrd="0" presId="urn:microsoft.com/office/officeart/2005/8/layout/orgChart1"/>
    <dgm:cxn modelId="{6DC197C0-AD76-4E51-B521-4952DA6544E3}" type="presOf" srcId="{94A4EE74-C08D-4CF7-9943-1D1E894727CD}" destId="{8D9DABE9-CAFD-47E7-B34E-1DA2E850C375}" srcOrd="0" destOrd="0" presId="urn:microsoft.com/office/officeart/2005/8/layout/orgChart1"/>
    <dgm:cxn modelId="{7E077CDB-F421-4F00-A108-859535B71F1E}" srcId="{C0E36529-12AF-4325-906B-7DEF9B3BAE62}" destId="{94A4EE74-C08D-4CF7-9943-1D1E894727CD}" srcOrd="1" destOrd="0" parTransId="{437A2B6A-5BBB-436D-AD6F-506DB2DAD22D}" sibTransId="{87CC303E-5DC0-4F8C-8BEC-B654471F68B3}"/>
    <dgm:cxn modelId="{BA7BED83-A282-4193-8EC0-F3A4332E364A}" type="presOf" srcId="{3619C71B-C345-4CE4-8297-79EB3FB2E748}" destId="{18939A88-E354-41F2-9557-536EC6A7FCB0}" srcOrd="0" destOrd="0" presId="urn:microsoft.com/office/officeart/2005/8/layout/orgChart1"/>
    <dgm:cxn modelId="{D73A6C93-FA9D-431B-B95A-1F0CD1885BB8}" type="presOf" srcId="{8447853B-5704-41BE-A8AC-8ECB2BF5C401}" destId="{CED60123-D706-47CB-A0C8-C195072C6F9A}" srcOrd="0" destOrd="0" presId="urn:microsoft.com/office/officeart/2005/8/layout/orgChart1"/>
    <dgm:cxn modelId="{A09AF173-9636-4DE0-997F-73480B1C87A2}" srcId="{C0E36529-12AF-4325-906B-7DEF9B3BAE62}" destId="{B9A591AF-0157-476B-AACC-0A27E839719D}" srcOrd="2" destOrd="0" parTransId="{3619C71B-C345-4CE4-8297-79EB3FB2E748}" sibTransId="{303002FA-AB90-4823-9A15-11DD90D15E35}"/>
    <dgm:cxn modelId="{E345B969-FFE9-4859-BEA3-56C3F497705F}" type="presOf" srcId="{C0E36529-12AF-4325-906B-7DEF9B3BAE62}" destId="{428DB5EB-84B2-4898-B377-AA797B1FD4B3}" srcOrd="0" destOrd="0" presId="urn:microsoft.com/office/officeart/2005/8/layout/orgChart1"/>
    <dgm:cxn modelId="{9739BF68-4A4B-4E8C-89B3-79137C043FC9}" type="presOf" srcId="{437A2B6A-5BBB-436D-AD6F-506DB2DAD22D}" destId="{EC3C1D3E-1F43-4E8B-914E-E193EF147DC8}" srcOrd="0" destOrd="0" presId="urn:microsoft.com/office/officeart/2005/8/layout/orgChart1"/>
    <dgm:cxn modelId="{42408DD3-D7F2-471D-9FF7-AD12EB4245B4}" type="presOf" srcId="{C0E36529-12AF-4325-906B-7DEF9B3BAE62}" destId="{771C11C9-9FCA-4249-AADE-DE246E21656F}" srcOrd="1" destOrd="0" presId="urn:microsoft.com/office/officeart/2005/8/layout/orgChart1"/>
    <dgm:cxn modelId="{18C680EF-7E88-447A-8D8E-84ECEDC6D61D}" type="presParOf" srcId="{CED60123-D706-47CB-A0C8-C195072C6F9A}" destId="{E88564B4-D59D-4D62-AE30-A0F92478EBE6}" srcOrd="0" destOrd="0" presId="urn:microsoft.com/office/officeart/2005/8/layout/orgChart1"/>
    <dgm:cxn modelId="{E336BFEF-D73E-44DC-A372-F9E485899D6C}" type="presParOf" srcId="{E88564B4-D59D-4D62-AE30-A0F92478EBE6}" destId="{793F51E5-B043-425D-9F2D-8229782938A5}" srcOrd="0" destOrd="0" presId="urn:microsoft.com/office/officeart/2005/8/layout/orgChart1"/>
    <dgm:cxn modelId="{4C27A5EA-AB13-4167-9932-B0898A30F228}" type="presParOf" srcId="{793F51E5-B043-425D-9F2D-8229782938A5}" destId="{428DB5EB-84B2-4898-B377-AA797B1FD4B3}" srcOrd="0" destOrd="0" presId="urn:microsoft.com/office/officeart/2005/8/layout/orgChart1"/>
    <dgm:cxn modelId="{BA7E1CE9-92F0-4FA3-9735-ECD871243393}" type="presParOf" srcId="{793F51E5-B043-425D-9F2D-8229782938A5}" destId="{771C11C9-9FCA-4249-AADE-DE246E21656F}" srcOrd="1" destOrd="0" presId="urn:microsoft.com/office/officeart/2005/8/layout/orgChart1"/>
    <dgm:cxn modelId="{E714C1ED-70D5-4FFB-A051-AE7F697D362A}" type="presParOf" srcId="{E88564B4-D59D-4D62-AE30-A0F92478EBE6}" destId="{6320C1C7-4722-4C49-A7B7-4D83874D2C8C}" srcOrd="1" destOrd="0" presId="urn:microsoft.com/office/officeart/2005/8/layout/orgChart1"/>
    <dgm:cxn modelId="{56107B62-ADB3-4F62-AD6F-629A626A78D1}" type="presParOf" srcId="{6320C1C7-4722-4C49-A7B7-4D83874D2C8C}" destId="{2A163FFF-2B4B-4900-91CD-170AAEDEDEF1}" srcOrd="0" destOrd="0" presId="urn:microsoft.com/office/officeart/2005/8/layout/orgChart1"/>
    <dgm:cxn modelId="{7913B914-F6AF-40BB-9C84-74038AD02600}" type="presParOf" srcId="{6320C1C7-4722-4C49-A7B7-4D83874D2C8C}" destId="{2678FDE7-6E9E-4BBF-8C7E-6770FB7305CB}" srcOrd="1" destOrd="0" presId="urn:microsoft.com/office/officeart/2005/8/layout/orgChart1"/>
    <dgm:cxn modelId="{93056417-B372-46C9-B8CF-BCA9007FE85C}" type="presParOf" srcId="{2678FDE7-6E9E-4BBF-8C7E-6770FB7305CB}" destId="{8814D4FD-9964-4300-8951-403D2413E3AA}" srcOrd="0" destOrd="0" presId="urn:microsoft.com/office/officeart/2005/8/layout/orgChart1"/>
    <dgm:cxn modelId="{835AC7A5-65F4-4765-A79E-A4D0D3910C8A}" type="presParOf" srcId="{8814D4FD-9964-4300-8951-403D2413E3AA}" destId="{FCE58101-A997-4043-97AC-52A8862997C3}" srcOrd="0" destOrd="0" presId="urn:microsoft.com/office/officeart/2005/8/layout/orgChart1"/>
    <dgm:cxn modelId="{16D13E38-51D3-42E5-92FB-2B8D093F980F}" type="presParOf" srcId="{8814D4FD-9964-4300-8951-403D2413E3AA}" destId="{30AB1C64-4E00-4A0A-93CE-D40D02E22972}" srcOrd="1" destOrd="0" presId="urn:microsoft.com/office/officeart/2005/8/layout/orgChart1"/>
    <dgm:cxn modelId="{64BADEBB-687B-43A2-B219-8265F46CE5D0}" type="presParOf" srcId="{2678FDE7-6E9E-4BBF-8C7E-6770FB7305CB}" destId="{1C982A78-D796-4A55-BE04-A89D99433346}" srcOrd="1" destOrd="0" presId="urn:microsoft.com/office/officeart/2005/8/layout/orgChart1"/>
    <dgm:cxn modelId="{0E7040B4-C2A0-461E-9448-85CE68E77D0A}" type="presParOf" srcId="{2678FDE7-6E9E-4BBF-8C7E-6770FB7305CB}" destId="{F0CEF443-E83A-4606-8B12-CF9208DA61AD}" srcOrd="2" destOrd="0" presId="urn:microsoft.com/office/officeart/2005/8/layout/orgChart1"/>
    <dgm:cxn modelId="{C1C91F04-D373-42D6-9B40-8A8C8C674841}" type="presParOf" srcId="{6320C1C7-4722-4C49-A7B7-4D83874D2C8C}" destId="{EC3C1D3E-1F43-4E8B-914E-E193EF147DC8}" srcOrd="2" destOrd="0" presId="urn:microsoft.com/office/officeart/2005/8/layout/orgChart1"/>
    <dgm:cxn modelId="{87A8F9D0-EFD8-45B9-8E61-B5C26E9257EF}" type="presParOf" srcId="{6320C1C7-4722-4C49-A7B7-4D83874D2C8C}" destId="{31503C34-44C0-4943-8035-84F5708CFFAB}" srcOrd="3" destOrd="0" presId="urn:microsoft.com/office/officeart/2005/8/layout/orgChart1"/>
    <dgm:cxn modelId="{AA6E9397-1CED-421E-987C-F407D60E3E80}" type="presParOf" srcId="{31503C34-44C0-4943-8035-84F5708CFFAB}" destId="{310AF5E0-8A91-4395-A73A-6B824A786659}" srcOrd="0" destOrd="0" presId="urn:microsoft.com/office/officeart/2005/8/layout/orgChart1"/>
    <dgm:cxn modelId="{6FB72318-2F3A-4BB6-B615-B5D887295FFB}" type="presParOf" srcId="{310AF5E0-8A91-4395-A73A-6B824A786659}" destId="{8D9DABE9-CAFD-47E7-B34E-1DA2E850C375}" srcOrd="0" destOrd="0" presId="urn:microsoft.com/office/officeart/2005/8/layout/orgChart1"/>
    <dgm:cxn modelId="{2E8FE968-F03D-4277-8531-4ADA3D6963F9}" type="presParOf" srcId="{310AF5E0-8A91-4395-A73A-6B824A786659}" destId="{C20A24FE-8C44-491B-9436-82A3380DE6C0}" srcOrd="1" destOrd="0" presId="urn:microsoft.com/office/officeart/2005/8/layout/orgChart1"/>
    <dgm:cxn modelId="{32F29A5D-BDB8-4A8A-8DD4-7E17C9766F77}" type="presParOf" srcId="{31503C34-44C0-4943-8035-84F5708CFFAB}" destId="{42C6C315-BDEE-4884-B62D-47DE7CFA15C8}" srcOrd="1" destOrd="0" presId="urn:microsoft.com/office/officeart/2005/8/layout/orgChart1"/>
    <dgm:cxn modelId="{31107729-EE24-442B-8A07-0BF3CD0D58F6}" type="presParOf" srcId="{31503C34-44C0-4943-8035-84F5708CFFAB}" destId="{6988776D-3C47-4113-B20C-690BB5FE9438}" srcOrd="2" destOrd="0" presId="urn:microsoft.com/office/officeart/2005/8/layout/orgChart1"/>
    <dgm:cxn modelId="{03BCFB0F-7966-4765-948E-1C0443239C98}" type="presParOf" srcId="{6320C1C7-4722-4C49-A7B7-4D83874D2C8C}" destId="{18939A88-E354-41F2-9557-536EC6A7FCB0}" srcOrd="4" destOrd="0" presId="urn:microsoft.com/office/officeart/2005/8/layout/orgChart1"/>
    <dgm:cxn modelId="{34C9B8FB-6227-47E0-8A24-89DA859A1EDD}" type="presParOf" srcId="{6320C1C7-4722-4C49-A7B7-4D83874D2C8C}" destId="{4D5A52A3-8BE4-4FCE-9D16-EAEE44B4CDF6}" srcOrd="5" destOrd="0" presId="urn:microsoft.com/office/officeart/2005/8/layout/orgChart1"/>
    <dgm:cxn modelId="{A07647B8-41B0-457C-85DD-5DB948821217}" type="presParOf" srcId="{4D5A52A3-8BE4-4FCE-9D16-EAEE44B4CDF6}" destId="{7ED84B9F-76F6-4F89-B7D3-4BEBC7303863}" srcOrd="0" destOrd="0" presId="urn:microsoft.com/office/officeart/2005/8/layout/orgChart1"/>
    <dgm:cxn modelId="{BE09DC41-397E-40FA-8A99-77E9AA7B5CBF}" type="presParOf" srcId="{7ED84B9F-76F6-4F89-B7D3-4BEBC7303863}" destId="{3A9C6405-CCED-4DCC-88E6-19D61B4B2D79}" srcOrd="0" destOrd="0" presId="urn:microsoft.com/office/officeart/2005/8/layout/orgChart1"/>
    <dgm:cxn modelId="{9C9D1A6F-72EE-42D0-B347-F942B647BD4E}" type="presParOf" srcId="{7ED84B9F-76F6-4F89-B7D3-4BEBC7303863}" destId="{E6F2BA7D-9A5A-4CAB-9CF5-67667F07F177}" srcOrd="1" destOrd="0" presId="urn:microsoft.com/office/officeart/2005/8/layout/orgChart1"/>
    <dgm:cxn modelId="{EBE44AD5-B94D-48BE-82C7-BDA37A9C3728}" type="presParOf" srcId="{4D5A52A3-8BE4-4FCE-9D16-EAEE44B4CDF6}" destId="{04B4B114-AC67-44DA-9709-1FBE3BD1699E}" srcOrd="1" destOrd="0" presId="urn:microsoft.com/office/officeart/2005/8/layout/orgChart1"/>
    <dgm:cxn modelId="{F5431DA4-67B5-465A-B873-ED9EBF2B2F79}" type="presParOf" srcId="{4D5A52A3-8BE4-4FCE-9D16-EAEE44B4CDF6}" destId="{2D46254A-879A-4E29-8C31-B5F5A7C29643}" srcOrd="2" destOrd="0" presId="urn:microsoft.com/office/officeart/2005/8/layout/orgChart1"/>
    <dgm:cxn modelId="{A8BA63D8-E794-4388-A9DE-52089558E12E}" type="presParOf" srcId="{E88564B4-D59D-4D62-AE30-A0F92478EBE6}" destId="{5BA4A435-7C85-4EBE-B94E-F49AE80455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39A88-E354-41F2-9557-536EC6A7FCB0}">
      <dsp:nvSpPr>
        <dsp:cNvPr id="0" name=""/>
        <dsp:cNvSpPr/>
      </dsp:nvSpPr>
      <dsp:spPr>
        <a:xfrm>
          <a:off x="5313218" y="2635203"/>
          <a:ext cx="3759140" cy="652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06"/>
              </a:lnTo>
              <a:lnTo>
                <a:pt x="3759140" y="326206"/>
              </a:lnTo>
              <a:lnTo>
                <a:pt x="3759140" y="6524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C1D3E-1F43-4E8B-914E-E193EF147DC8}">
      <dsp:nvSpPr>
        <dsp:cNvPr id="0" name=""/>
        <dsp:cNvSpPr/>
      </dsp:nvSpPr>
      <dsp:spPr>
        <a:xfrm>
          <a:off x="5267497" y="2635203"/>
          <a:ext cx="91440" cy="652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24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63FFF-2B4B-4900-91CD-170AAEDEDEF1}">
      <dsp:nvSpPr>
        <dsp:cNvPr id="0" name=""/>
        <dsp:cNvSpPr/>
      </dsp:nvSpPr>
      <dsp:spPr>
        <a:xfrm>
          <a:off x="1554077" y="2635203"/>
          <a:ext cx="3759140" cy="652412"/>
        </a:xfrm>
        <a:custGeom>
          <a:avLst/>
          <a:gdLst/>
          <a:ahLst/>
          <a:cxnLst/>
          <a:rect l="0" t="0" r="0" b="0"/>
          <a:pathLst>
            <a:path>
              <a:moveTo>
                <a:pt x="3759140" y="0"/>
              </a:moveTo>
              <a:lnTo>
                <a:pt x="3759140" y="326206"/>
              </a:lnTo>
              <a:lnTo>
                <a:pt x="0" y="326206"/>
              </a:lnTo>
              <a:lnTo>
                <a:pt x="0" y="6524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DB5EB-84B2-4898-B377-AA797B1FD4B3}">
      <dsp:nvSpPr>
        <dsp:cNvPr id="0" name=""/>
        <dsp:cNvSpPr/>
      </dsp:nvSpPr>
      <dsp:spPr>
        <a:xfrm>
          <a:off x="3759854" y="1081839"/>
          <a:ext cx="3106727" cy="1553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ЭТАПЫ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ТЕХНОЛОГИИ</a:t>
          </a:r>
        </a:p>
      </dsp:txBody>
      <dsp:txXfrm>
        <a:off x="3759854" y="1081839"/>
        <a:ext cx="3106727" cy="1553363"/>
      </dsp:txXfrm>
    </dsp:sp>
    <dsp:sp modelId="{FCE58101-A997-4043-97AC-52A8862997C3}">
      <dsp:nvSpPr>
        <dsp:cNvPr id="0" name=""/>
        <dsp:cNvSpPr/>
      </dsp:nvSpPr>
      <dsp:spPr>
        <a:xfrm>
          <a:off x="713" y="3287615"/>
          <a:ext cx="3106727" cy="1553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ВЫЗОВ</a:t>
          </a:r>
        </a:p>
      </dsp:txBody>
      <dsp:txXfrm>
        <a:off x="713" y="3287615"/>
        <a:ext cx="3106727" cy="1553363"/>
      </dsp:txXfrm>
    </dsp:sp>
    <dsp:sp modelId="{8D9DABE9-CAFD-47E7-B34E-1DA2E850C375}">
      <dsp:nvSpPr>
        <dsp:cNvPr id="0" name=""/>
        <dsp:cNvSpPr/>
      </dsp:nvSpPr>
      <dsp:spPr>
        <a:xfrm>
          <a:off x="3759854" y="3287615"/>
          <a:ext cx="3106727" cy="1553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ОСМЫСЛЕНИЕ</a:t>
          </a:r>
        </a:p>
      </dsp:txBody>
      <dsp:txXfrm>
        <a:off x="3759854" y="3287615"/>
        <a:ext cx="3106727" cy="1553363"/>
      </dsp:txXfrm>
    </dsp:sp>
    <dsp:sp modelId="{3A9C6405-CCED-4DCC-88E6-19D61B4B2D79}">
      <dsp:nvSpPr>
        <dsp:cNvPr id="0" name=""/>
        <dsp:cNvSpPr/>
      </dsp:nvSpPr>
      <dsp:spPr>
        <a:xfrm>
          <a:off x="7518994" y="3287615"/>
          <a:ext cx="3106727" cy="1553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РЕФЛЕКСИЯ</a:t>
          </a:r>
        </a:p>
      </dsp:txBody>
      <dsp:txXfrm>
        <a:off x="7518994" y="3287615"/>
        <a:ext cx="3106727" cy="1553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E1BF8-8F2B-40A1-AD92-80EA366733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2299387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0" y="648548"/>
            <a:ext cx="8574622" cy="26161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Формирование читательской грамотности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84395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Прием  : «Вопрос к тексту»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877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76646"/>
            <a:ext cx="10018713" cy="11637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Приём  «Толстые и тонкие вопросы</a:t>
            </a:r>
            <a:r>
              <a:rPr lang="ru-RU" b="1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1937" y="1184563"/>
            <a:ext cx="10900063" cy="4197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Поэтому </a:t>
            </a:r>
            <a:r>
              <a:rPr lang="ru-RU" sz="3200" dirty="0"/>
              <a:t>для более успешной адаптации во взрослой жизни детей необходимо учить различать те вопросы, на которые можно дать однозначный ответ (тонкие вопросы), и те, на которые ответить столь определенно не возможно (Толстые вопросы). </a:t>
            </a: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Толстые </a:t>
            </a:r>
            <a:r>
              <a:rPr lang="ru-RU" sz="3200" dirty="0"/>
              <a:t>вопросы – это проблемные вопросы, предполагающие неоднозначные ответы.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1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393" y="83851"/>
            <a:ext cx="10018713" cy="105640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00B0F0"/>
                </a:solidFill>
              </a:rPr>
              <a:t>Приём  «Толстые и тонкие вопросы»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911" y="1140259"/>
            <a:ext cx="9291062" cy="2610859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 smtClean="0"/>
              <a:t>Детей </a:t>
            </a:r>
            <a:r>
              <a:rPr lang="ru-RU" sz="2800" dirty="0"/>
              <a:t>необходимо </a:t>
            </a:r>
            <a:r>
              <a:rPr lang="ru-RU" sz="2800" dirty="0" smtClean="0"/>
              <a:t>научить</a:t>
            </a:r>
            <a:r>
              <a:rPr lang="ru-RU" sz="2800" dirty="0"/>
              <a:t> различать те вопросы, на которые можно дать однозначный ответ (тонкие вопросы), и те, на которые ответить  определенно невозможно, проблемные (толстые) вопросы.</a:t>
            </a:r>
          </a:p>
          <a:p>
            <a:pPr marL="0" indent="0" algn="ctr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r>
              <a:rPr lang="ru-RU" sz="3000" b="1" dirty="0" smtClean="0">
                <a:solidFill>
                  <a:srgbClr val="00B0F0"/>
                </a:solidFill>
              </a:rPr>
              <a:t>Примеры </a:t>
            </a:r>
            <a:r>
              <a:rPr lang="ru-RU" sz="3000" b="1" dirty="0">
                <a:solidFill>
                  <a:srgbClr val="00B0F0"/>
                </a:solidFill>
              </a:rPr>
              <a:t>ключевых слов толстых и тонких </a:t>
            </a:r>
            <a:r>
              <a:rPr lang="ru-RU" sz="3000" b="1" dirty="0" smtClean="0">
                <a:solidFill>
                  <a:srgbClr val="00B0F0"/>
                </a:solidFill>
              </a:rPr>
              <a:t>вопросов</a:t>
            </a:r>
            <a:endParaRPr lang="ru-RU" sz="3000" b="1" dirty="0">
              <a:solidFill>
                <a:srgbClr val="00B0F0"/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ru-RU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7594"/>
              </p:ext>
            </p:extLst>
          </p:nvPr>
        </p:nvGraphicFramePr>
        <p:xfrm>
          <a:off x="2150918" y="3624118"/>
          <a:ext cx="9279082" cy="2947988"/>
        </p:xfrm>
        <a:graphic>
          <a:graphicData uri="http://schemas.openxmlformats.org/drawingml/2006/table">
            <a:tbl>
              <a:tblPr/>
              <a:tblGrid>
                <a:gridCol w="4929452"/>
                <a:gridCol w="4349630"/>
              </a:tblGrid>
              <a:tr h="40640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Толстые вопросы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Тонкие вопросы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4158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Дайте несколько объяснений, почему...?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Вы считаете (думаете) …?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чем различие…?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Предположите, что будет, если…?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Что, если…?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Кто…?               Что…?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Когда…?           Может…?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Будет…?           Мог ли …?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 ли …?     Было ли …?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звали …?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Согласны ли Вы…?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9471" name="Picture 4" descr="Картинки по запросу знак вопрос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0658">
            <a:off x="10754592" y="209984"/>
            <a:ext cx="11207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6000" b="1" dirty="0" smtClean="0">
                <a:solidFill>
                  <a:srgbClr val="00B0F0"/>
                </a:solidFill>
              </a:rPr>
              <a:t>Толстые и тонкие вопросы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0" y="1558636"/>
            <a:ext cx="10486017" cy="454082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b="1" dirty="0" smtClean="0">
              <a:solidFill>
                <a:srgbClr val="FF00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4000" b="1" dirty="0" smtClean="0">
                <a:solidFill>
                  <a:srgbClr val="FF0066"/>
                </a:solidFill>
              </a:rPr>
              <a:t>Тонкие вопросы:</a:t>
            </a:r>
            <a:r>
              <a:rPr lang="ru-RU" altLang="ru-RU" sz="4000" b="1" dirty="0" smtClean="0"/>
              <a:t> кто, где, когда, что, согласны ли, было ли, будет ли и т.д.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4000" b="1" dirty="0" smtClean="0">
              <a:solidFill>
                <a:srgbClr val="FF00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4000" b="1" dirty="0" smtClean="0">
                <a:solidFill>
                  <a:srgbClr val="FF0066"/>
                </a:solidFill>
              </a:rPr>
              <a:t>Толстые вопросы:</a:t>
            </a:r>
            <a:r>
              <a:rPr lang="ru-RU" altLang="ru-RU" sz="4000" b="1" dirty="0" smtClean="0"/>
              <a:t> Почему вы, так думаете? В чем разница? Что, если? Объясните, почему и т.д.</a:t>
            </a:r>
          </a:p>
        </p:txBody>
      </p:sp>
    </p:spTree>
    <p:extLst>
      <p:ext uri="{BB962C8B-B14F-4D97-AF65-F5344CB8AC3E}">
        <p14:creationId xmlns:p14="http://schemas.microsoft.com/office/powerpoint/2010/main" val="366583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45473"/>
            <a:ext cx="10018713" cy="1153391"/>
          </a:xfrm>
        </p:spPr>
        <p:txBody>
          <a:bodyPr/>
          <a:lstStyle/>
          <a:p>
            <a:r>
              <a:rPr lang="ru-RU" b="1" dirty="0">
                <a:solidFill>
                  <a:srgbClr val="00B0F0"/>
                </a:solidFill>
              </a:rPr>
              <a:t>Приём  «Толстые и тонкие вопросы»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01880"/>
            <a:ext cx="10427274" cy="4150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/>
              <a:t>Таблица "Толстых" и "Тонких" вопросов может быть использована на любой из трех стадий урока: </a:t>
            </a:r>
            <a:endParaRPr lang="ru-RU" sz="3600" dirty="0" smtClean="0"/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на </a:t>
            </a:r>
            <a:r>
              <a:rPr lang="ru-RU" sz="3600" dirty="0">
                <a:solidFill>
                  <a:srgbClr val="00B0F0"/>
                </a:solidFill>
              </a:rPr>
              <a:t>стадии вызова</a:t>
            </a:r>
            <a:r>
              <a:rPr lang="ru-RU" sz="3600" dirty="0"/>
              <a:t> – это вопросы до </a:t>
            </a:r>
            <a:r>
              <a:rPr lang="ru-RU" sz="3600"/>
              <a:t>изучения </a:t>
            </a:r>
            <a:r>
              <a:rPr lang="ru-RU" sz="3600" smtClean="0"/>
              <a:t>темы;</a:t>
            </a:r>
            <a:r>
              <a:rPr lang="ru-RU" sz="3600" smtClean="0">
                <a:solidFill>
                  <a:srgbClr val="00B0F0"/>
                </a:solidFill>
              </a:rPr>
              <a:t> </a:t>
            </a:r>
            <a:r>
              <a:rPr lang="ru-RU" sz="3600" dirty="0">
                <a:solidFill>
                  <a:srgbClr val="00B0F0"/>
                </a:solidFill>
              </a:rPr>
              <a:t>на стадии осмысления</a:t>
            </a:r>
            <a:r>
              <a:rPr lang="ru-RU" sz="3600" dirty="0"/>
              <a:t> – способ активной фиксации вопросов по ходу чтения, слушания</a:t>
            </a:r>
            <a:r>
              <a:rPr lang="ru-RU" sz="3600"/>
              <a:t>; </a:t>
            </a:r>
            <a:endParaRPr lang="ru-RU" sz="3600" smtClean="0"/>
          </a:p>
          <a:p>
            <a:pPr marL="0" indent="0" algn="just">
              <a:buNone/>
            </a:pPr>
            <a:r>
              <a:rPr lang="ru-RU" sz="3600" smtClean="0">
                <a:solidFill>
                  <a:srgbClr val="00B0F0"/>
                </a:solidFill>
              </a:rPr>
              <a:t>при </a:t>
            </a:r>
            <a:r>
              <a:rPr lang="ru-RU" sz="3600" dirty="0">
                <a:solidFill>
                  <a:srgbClr val="00B0F0"/>
                </a:solidFill>
              </a:rPr>
              <a:t>размышлении</a:t>
            </a:r>
            <a:r>
              <a:rPr lang="ru-RU" sz="3600" dirty="0"/>
              <a:t> – демонстрация пройденного.</a:t>
            </a:r>
          </a:p>
        </p:txBody>
      </p:sp>
    </p:spTree>
    <p:extLst>
      <p:ext uri="{BB962C8B-B14F-4D97-AF65-F5344CB8AC3E}">
        <p14:creationId xmlns:p14="http://schemas.microsoft.com/office/powerpoint/2010/main" val="24020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3910"/>
            <a:ext cx="10018713" cy="11183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Использование приёма </a:t>
            </a:r>
            <a:r>
              <a:rPr lang="ru-RU" b="1" dirty="0">
                <a:solidFill>
                  <a:srgbClr val="00B0F0"/>
                </a:solidFill>
              </a:rPr>
              <a:t> «Толстые и тонкие вопросы</a:t>
            </a:r>
            <a:r>
              <a:rPr lang="ru-RU" b="1" dirty="0" smtClean="0">
                <a:solidFill>
                  <a:srgbClr val="00B0F0"/>
                </a:solidFill>
              </a:rPr>
              <a:t>» на стадии </a:t>
            </a:r>
            <a:r>
              <a:rPr lang="ru-RU" b="1" dirty="0">
                <a:solidFill>
                  <a:srgbClr val="00B0F0"/>
                </a:solidFill>
              </a:rPr>
              <a:t>осмысления</a:t>
            </a:r>
            <a:r>
              <a:rPr lang="ru-RU" b="1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7568" y="1222251"/>
            <a:ext cx="10018713" cy="423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начала </a:t>
            </a:r>
            <a:r>
              <a:rPr lang="ru-RU" dirty="0"/>
              <a:t>выразительно прочитаем текст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560832" y="1645922"/>
            <a:ext cx="11631167" cy="490035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87296" y="1645921"/>
            <a:ext cx="93878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Сети Интернет</a:t>
            </a:r>
          </a:p>
          <a:p>
            <a:r>
              <a:rPr lang="ru-RU" b="1" dirty="0" smtClean="0"/>
              <a:t>1</a:t>
            </a:r>
            <a:r>
              <a:rPr lang="ru-RU" b="1" dirty="0"/>
              <a:t>. Возникновение сети Интернет</a:t>
            </a:r>
          </a:p>
          <a:p>
            <a:r>
              <a:rPr lang="ru-RU" sz="1400" dirty="0"/>
              <a:t>В 1962 г. Д. </a:t>
            </a:r>
            <a:r>
              <a:rPr lang="ru-RU" sz="1400" dirty="0" err="1"/>
              <a:t>Ликлайдер</a:t>
            </a:r>
            <a:r>
              <a:rPr lang="ru-RU" sz="1400" dirty="0"/>
              <a:t>, первый руководитель исследовательского компьютерного проекта экспериментальной сети, целью которого была передача пакетов в Управление перспективных исследований и разработок Министерства обороны США (</a:t>
            </a:r>
            <a:r>
              <a:rPr lang="ru-RU" sz="1400" dirty="0" err="1"/>
              <a:t>Defense</a:t>
            </a:r>
            <a:r>
              <a:rPr lang="ru-RU" sz="1400" dirty="0"/>
              <a:t> </a:t>
            </a:r>
            <a:r>
              <a:rPr lang="ru-RU" sz="1400" dirty="0" err="1"/>
              <a:t>Advanced</a:t>
            </a:r>
            <a:r>
              <a:rPr lang="ru-RU" sz="1400" dirty="0"/>
              <a:t> </a:t>
            </a:r>
            <a:r>
              <a:rPr lang="ru-RU" sz="1400" dirty="0" err="1"/>
              <a:t>Research</a:t>
            </a:r>
            <a:r>
              <a:rPr lang="ru-RU" sz="1400" dirty="0"/>
              <a:t> </a:t>
            </a:r>
            <a:r>
              <a:rPr lang="ru-RU" sz="1400" dirty="0" err="1"/>
              <a:t>Projects</a:t>
            </a:r>
            <a:r>
              <a:rPr lang="ru-RU" sz="1400" dirty="0"/>
              <a:t> </a:t>
            </a:r>
            <a:r>
              <a:rPr lang="ru-RU" sz="1400" dirty="0" err="1"/>
              <a:t>Agency</a:t>
            </a:r>
            <a:r>
              <a:rPr lang="ru-RU" sz="1400" dirty="0"/>
              <a:t>, DARPA), опубликовал серию заметок, в которых обсуждалась концепция «галактической сети» (</a:t>
            </a:r>
            <a:r>
              <a:rPr lang="ru-RU" sz="1400" dirty="0" err="1"/>
              <a:t>Galactic</a:t>
            </a:r>
            <a:r>
              <a:rPr lang="ru-RU" sz="1400" dirty="0"/>
              <a:t> </a:t>
            </a:r>
            <a:r>
              <a:rPr lang="ru-RU" sz="1400" dirty="0" err="1"/>
              <a:t>Network</a:t>
            </a:r>
            <a:r>
              <a:rPr lang="ru-RU" sz="1400" dirty="0"/>
              <a:t>). Ее основу составляло утверждение, что в недалеком будущем будет разработана глобальная сеть взаимосвязанных компьютеров, позволяющая каждому пользователю быстро получать доступ к данным и программам, расположенным на любом компьютере. Данная идея была началом развития сети Интернет.</a:t>
            </a:r>
          </a:p>
          <a:p>
            <a:r>
              <a:rPr lang="ru-RU" sz="1400" dirty="0"/>
              <a:t>В1966 г. в DARPA Л. Роберте приступил </a:t>
            </a:r>
            <a:r>
              <a:rPr lang="ru-RU" sz="1400" dirty="0" err="1"/>
              <a:t>кработе</a:t>
            </a:r>
            <a:r>
              <a:rPr lang="ru-RU" sz="1400" dirty="0"/>
              <a:t> над концепцией компьютерной сети, и скоро появился план ARPANET. В это же время были созданы основные протоколы передачи данных в сети – TCP/IP. Множество государственных и частных организаций хотели использовать сеть ARPANET для ежедневной передачи данных. Из-за этого в 1975 г. ARPANET превратилась из экспериментальной в рабочую сеть.</a:t>
            </a:r>
          </a:p>
          <a:p>
            <a:r>
              <a:rPr lang="ru-RU" sz="1400" dirty="0"/>
              <a:t>В 1983 г. был разработан и официально внедрен первый стандарт для протоколов TCP/IP, который вошел в </a:t>
            </a:r>
            <a:r>
              <a:rPr lang="ru-RU" sz="1400" dirty="0" err="1"/>
              <a:t>Military</a:t>
            </a:r>
            <a:r>
              <a:rPr lang="ru-RU" sz="1400" dirty="0"/>
              <a:t> </a:t>
            </a:r>
            <a:r>
              <a:rPr lang="ru-RU" sz="1400" dirty="0" err="1"/>
              <a:t>Standards</a:t>
            </a:r>
            <a:r>
              <a:rPr lang="ru-RU" sz="1400" dirty="0"/>
              <a:t> (MIL STD). С целью облегчения перехода на новые стандарты DARPA выдвинула предложение руководителям фирмы </a:t>
            </a:r>
            <a:r>
              <a:rPr lang="ru-RU" sz="1400" i="1" dirty="0" err="1"/>
              <a:t>Berkley</a:t>
            </a:r>
            <a:r>
              <a:rPr lang="ru-RU" sz="1400" i="1" dirty="0"/>
              <a:t> </a:t>
            </a:r>
            <a:r>
              <a:rPr lang="ru-RU" sz="1400" i="1" dirty="0" err="1"/>
              <a:t>Software</a:t>
            </a:r>
            <a:r>
              <a:rPr lang="ru-RU" sz="1400" i="1" dirty="0"/>
              <a:t> </a:t>
            </a:r>
            <a:r>
              <a:rPr lang="ru-RU" sz="1400" i="1" dirty="0" err="1"/>
              <a:t>Design</a:t>
            </a:r>
            <a:r>
              <a:rPr lang="ru-RU" sz="1400" i="1" dirty="0"/>
              <a:t> </a:t>
            </a:r>
            <a:r>
              <a:rPr lang="ru-RU" sz="1400" dirty="0"/>
              <a:t>о внедрении протоколов TCP/IP в </a:t>
            </a:r>
            <a:r>
              <a:rPr lang="ru-RU" sz="1400" dirty="0" err="1"/>
              <a:t>Berkeley</a:t>
            </a:r>
            <a:r>
              <a:rPr lang="ru-RU" sz="1400" dirty="0"/>
              <a:t> (BSD) UNIX. Через некоторое время протокол TCP/IP переработали в обычный (общедоступный) стандарт, и начал использоваться термин «Интернет». Параллельно произошло выделение MILNET из ARPANET, после чего MILNET стала относиться к </a:t>
            </a:r>
            <a:r>
              <a:rPr lang="ru-RU" sz="1400" dirty="0" err="1"/>
              <a:t>Defense</a:t>
            </a:r>
            <a:r>
              <a:rPr lang="ru-RU" sz="1400" dirty="0"/>
              <a:t> </a:t>
            </a:r>
            <a:r>
              <a:rPr lang="ru-RU" sz="1400" dirty="0" err="1"/>
              <a:t>Data</a:t>
            </a:r>
            <a:r>
              <a:rPr lang="ru-RU" sz="1400" dirty="0"/>
              <a:t> </a:t>
            </a:r>
            <a:r>
              <a:rPr lang="ru-RU" sz="1400" dirty="0" err="1"/>
              <a:t>Network</a:t>
            </a:r>
            <a:r>
              <a:rPr lang="ru-RU" sz="1400" dirty="0"/>
              <a:t> (DDN) Министерства обороны США. После этого термин «Интернет» стали использовать для обозначения единой сети: MILNET плюс ARPANET.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921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3909"/>
            <a:ext cx="10018713" cy="1752599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Использование приёма </a:t>
            </a:r>
            <a:r>
              <a:rPr lang="ru-RU" b="1" dirty="0">
                <a:solidFill>
                  <a:srgbClr val="00B0F0"/>
                </a:solidFill>
              </a:rPr>
              <a:t> «Толстые и тонкие вопросы</a:t>
            </a:r>
            <a:r>
              <a:rPr lang="ru-RU" b="1" dirty="0" smtClean="0">
                <a:solidFill>
                  <a:srgbClr val="00B0F0"/>
                </a:solidFill>
              </a:rPr>
              <a:t>» на стадии </a:t>
            </a:r>
            <a:r>
              <a:rPr lang="ru-RU" b="1" dirty="0">
                <a:solidFill>
                  <a:srgbClr val="00B0F0"/>
                </a:solidFill>
              </a:rPr>
              <a:t>осмысления</a:t>
            </a:r>
            <a:r>
              <a:rPr lang="ru-RU" b="1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9783" y="1683328"/>
            <a:ext cx="10293993" cy="1281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Сначала </a:t>
            </a:r>
            <a:r>
              <a:rPr lang="ru-RU" sz="3600" dirty="0"/>
              <a:t>выразительно прочитаем текст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84310" y="2964873"/>
            <a:ext cx="10585770" cy="1281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 smtClean="0"/>
              <a:t>2. Заполнение </a:t>
            </a:r>
            <a:r>
              <a:rPr lang="ru-RU" sz="3600" dirty="0"/>
              <a:t>таблицы «толстых» и «тонких» вопросов.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59039"/>
              </p:ext>
            </p:extLst>
          </p:nvPr>
        </p:nvGraphicFramePr>
        <p:xfrm>
          <a:off x="1865067" y="4073238"/>
          <a:ext cx="8453106" cy="2438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24006"/>
                <a:gridCol w="42291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«Тонкие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«Толстые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каком году появилась сеть Интернет?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Какие услуги предоставляет сеть Интернет?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Где это произошло? Как?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Какой вред наносит Интернет человеку?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Можно ли Интернет использовать для общения?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чём польза сети Интернет?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2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61545"/>
            <a:ext cx="10018713" cy="132588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</a:rPr>
              <a:t>Вывод</a:t>
            </a:r>
            <a:endParaRPr lang="ru-RU" sz="5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87425"/>
            <a:ext cx="10018713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Данная </a:t>
            </a:r>
            <a:r>
              <a:rPr lang="ru-RU" sz="3600" dirty="0" smtClean="0"/>
              <a:t>прием </a:t>
            </a:r>
            <a:r>
              <a:rPr lang="ru-RU" sz="3600" dirty="0"/>
              <a:t>способствует развитию мышления и вниманию учащихся, а также развивается умение задавать ''умные'' вопросы. Классификация вопросов помогает в поиске ответов, заставляет вдумываться в текст и помогает лучше усвоить содержание текста.</a:t>
            </a:r>
          </a:p>
        </p:txBody>
      </p:sp>
    </p:spTree>
    <p:extLst>
      <p:ext uri="{BB962C8B-B14F-4D97-AF65-F5344CB8AC3E}">
        <p14:creationId xmlns:p14="http://schemas.microsoft.com/office/powerpoint/2010/main" val="5520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7047" y="3117273"/>
            <a:ext cx="10018713" cy="175259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Спасибо за внимание!!!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 bwMode="auto">
          <a:xfrm>
            <a:off x="1525875" y="1246910"/>
            <a:ext cx="10350934" cy="280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5400" dirty="0" smtClean="0"/>
              <a:t>  «Лучше иногда задавать вопросы, чем знать наперёд все ответы»</a:t>
            </a:r>
          </a:p>
          <a:p>
            <a:pPr marL="0" indent="0" algn="r" eaLnBrk="1" hangingPunct="1">
              <a:buFont typeface="Wingdings" panose="05000000000000000000" pitchFamily="2" charset="2"/>
              <a:buNone/>
            </a:pPr>
            <a:r>
              <a:rPr lang="ru-RU" altLang="ru-RU" dirty="0" smtClean="0"/>
              <a:t>                                                </a:t>
            </a:r>
          </a:p>
        </p:txBody>
      </p:sp>
      <p:pic>
        <p:nvPicPr>
          <p:cNvPr id="10242" name="Picture 2" descr="Картинки по запросу вопрос дети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863" y="3561017"/>
            <a:ext cx="4896779" cy="275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2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238" y="2069591"/>
            <a:ext cx="10597962" cy="4136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Практика показывает, что слишком малый процент </a:t>
            </a:r>
            <a:r>
              <a:rPr lang="ru-RU" sz="3600" dirty="0" smtClean="0"/>
              <a:t>учащихся реально </a:t>
            </a:r>
            <a:r>
              <a:rPr lang="ru-RU" sz="3600" dirty="0"/>
              <a:t>владеют информационной культурой, поэтому привлекательность данной технологии </a:t>
            </a:r>
            <a:r>
              <a:rPr lang="ru-RU" sz="3600" dirty="0" smtClean="0"/>
              <a:t>заключается </a:t>
            </a:r>
            <a:r>
              <a:rPr lang="ru-RU" sz="3600" dirty="0"/>
              <a:t>в возможности развивать у </a:t>
            </a:r>
            <a:r>
              <a:rPr lang="ru-RU" sz="3600" dirty="0" smtClean="0"/>
              <a:t>детей </a:t>
            </a:r>
            <a:r>
              <a:rPr lang="ru-RU" sz="3600" dirty="0"/>
              <a:t>критическое мышление через чтение </a:t>
            </a:r>
            <a:r>
              <a:rPr lang="ru-RU" sz="3600" dirty="0" smtClean="0"/>
              <a:t>через </a:t>
            </a:r>
            <a:r>
              <a:rPr lang="ru-RU" sz="3600" dirty="0"/>
              <a:t>развитие культуры работы с текстом.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836718" y="1163638"/>
            <a:ext cx="5166663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0" y="135082"/>
            <a:ext cx="10488234" cy="1388918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5300" dirty="0" smtClean="0">
                <a:solidFill>
                  <a:srgbClr val="00B0F0"/>
                </a:solidFill>
              </a:rPr>
              <a:t>Технологии  </a:t>
            </a:r>
            <a:r>
              <a:rPr lang="ru-RU" altLang="ru-RU" sz="5300" dirty="0">
                <a:solidFill>
                  <a:srgbClr val="00B0F0"/>
                </a:solidFill>
              </a:rPr>
              <a:t>развития   критического мышления</a:t>
            </a:r>
            <a:endParaRPr lang="ru-RU" altLang="ru-RU" sz="53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97281"/>
            <a:ext cx="10018713" cy="4730496"/>
          </a:xfrm>
        </p:spPr>
        <p:txBody>
          <a:bodyPr>
            <a:noAutofit/>
          </a:bodyPr>
          <a:lstStyle/>
          <a:p>
            <a:r>
              <a:rPr lang="ru-RU" sz="3600" b="1" dirty="0"/>
              <a:t>Критическое мышление</a:t>
            </a:r>
            <a:r>
              <a:rPr lang="ru-RU" sz="3600" dirty="0"/>
              <a:t> (англ. </a:t>
            </a:r>
            <a:r>
              <a:rPr lang="ru-RU" sz="3600" dirty="0" err="1"/>
              <a:t>critical</a:t>
            </a:r>
            <a:r>
              <a:rPr lang="ru-RU" sz="3600" dirty="0"/>
              <a:t> </a:t>
            </a:r>
            <a:r>
              <a:rPr lang="ru-RU" sz="3600" dirty="0" err="1"/>
              <a:t>thinking</a:t>
            </a:r>
            <a:r>
              <a:rPr lang="ru-RU" sz="3600" dirty="0"/>
              <a:t>) — система суждений, которая используется для анализа вещей и событий с формулированием обоснованных выводов и позволяет выносить обоснованные оценки, интерпретации, а также корректно применять полученные результаты к ситуациям и проблемам.</a:t>
            </a:r>
          </a:p>
        </p:txBody>
      </p:sp>
    </p:spTree>
    <p:extLst>
      <p:ext uri="{BB962C8B-B14F-4D97-AF65-F5344CB8AC3E}">
        <p14:creationId xmlns:p14="http://schemas.microsoft.com/office/powerpoint/2010/main" val="5368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1" y="1600201"/>
            <a:ext cx="3814763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219200" y="529936"/>
          <a:ext cx="10626436" cy="5922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02693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0" y="135082"/>
            <a:ext cx="10018713" cy="924791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b="1" dirty="0" smtClean="0"/>
              <a:t>              </a:t>
            </a:r>
            <a:r>
              <a:rPr lang="ru-RU" altLang="ru-RU" sz="6600" b="1" dirty="0" smtClean="0">
                <a:solidFill>
                  <a:srgbClr val="00B0F0"/>
                </a:solidFill>
              </a:rPr>
              <a:t>ВЫЗОВ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4028" y="1163781"/>
            <a:ext cx="10537972" cy="444731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6000" b="1" dirty="0" smtClean="0"/>
              <a:t>Функции </a:t>
            </a:r>
            <a:r>
              <a:rPr lang="ru-RU" altLang="ru-RU" sz="6000" b="1" dirty="0"/>
              <a:t>этапа:</a:t>
            </a:r>
          </a:p>
          <a:p>
            <a:pPr eaLnBrk="1" hangingPunct="1">
              <a:buFontTx/>
              <a:buChar char="-"/>
            </a:pPr>
            <a:r>
              <a:rPr lang="ru-RU" altLang="ru-RU" sz="3600" b="1" dirty="0" smtClean="0"/>
              <a:t>актуализировать и обобщить имеющиеся знания по данной теме или проблеме;</a:t>
            </a:r>
          </a:p>
          <a:p>
            <a:pPr eaLnBrk="1" hangingPunct="1">
              <a:buFontTx/>
              <a:buChar char="-"/>
            </a:pPr>
            <a:r>
              <a:rPr lang="ru-RU" altLang="ru-RU" sz="3600" b="1" dirty="0" smtClean="0"/>
              <a:t>вызвать устойчивый интерес к теме, мотивировать ученика к учебной деятельности;</a:t>
            </a:r>
          </a:p>
          <a:p>
            <a:pPr eaLnBrk="1" hangingPunct="1">
              <a:buFontTx/>
              <a:buChar char="-"/>
            </a:pPr>
            <a:r>
              <a:rPr lang="ru-RU" altLang="ru-RU" sz="3600" b="1" dirty="0" smtClean="0"/>
              <a:t>побудить ученика к активной работе.</a:t>
            </a:r>
          </a:p>
        </p:txBody>
      </p:sp>
    </p:spTree>
    <p:extLst>
      <p:ext uri="{BB962C8B-B14F-4D97-AF65-F5344CB8AC3E}">
        <p14:creationId xmlns:p14="http://schemas.microsoft.com/office/powerpoint/2010/main" val="97646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09" y="155865"/>
            <a:ext cx="10018713" cy="8416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/>
              <a:t>          </a:t>
            </a:r>
            <a:r>
              <a:rPr lang="ru-RU" altLang="ru-RU" sz="6700" b="1" dirty="0" smtClean="0">
                <a:solidFill>
                  <a:srgbClr val="00B0F0"/>
                </a:solidFill>
              </a:rPr>
              <a:t>ОСМЫСЛЕНИЕ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8838" y="1731817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30ACEC">
                  <a:lumMod val="75000"/>
                </a:srgbClr>
              </a:buClr>
              <a:buNone/>
            </a:pPr>
            <a:r>
              <a:rPr lang="ru-RU" altLang="ru-RU" dirty="0" smtClean="0"/>
              <a:t> </a:t>
            </a:r>
            <a:r>
              <a:rPr lang="ru-RU" altLang="ru-RU" sz="6000" b="1" dirty="0">
                <a:solidFill>
                  <a:prstClr val="black"/>
                </a:solidFill>
              </a:rPr>
              <a:t>Функции этапа:</a:t>
            </a:r>
          </a:p>
          <a:p>
            <a:pPr eaLnBrk="1" hangingPunct="1">
              <a:buFontTx/>
              <a:buChar char="-"/>
            </a:pPr>
            <a:r>
              <a:rPr lang="ru-RU" altLang="ru-RU" sz="4000" b="1" dirty="0" smtClean="0"/>
              <a:t>получить новую информацию;</a:t>
            </a:r>
          </a:p>
          <a:p>
            <a:pPr eaLnBrk="1" hangingPunct="1">
              <a:buFontTx/>
              <a:buChar char="-"/>
            </a:pPr>
            <a:r>
              <a:rPr lang="ru-RU" altLang="ru-RU" sz="4000" b="1" dirty="0" smtClean="0"/>
              <a:t>осмыслить её;</a:t>
            </a:r>
          </a:p>
          <a:p>
            <a:pPr eaLnBrk="1" hangingPunct="1">
              <a:buFontTx/>
              <a:buChar char="-"/>
            </a:pPr>
            <a:r>
              <a:rPr lang="ru-RU" altLang="ru-RU" sz="4000" b="1" dirty="0" smtClean="0"/>
              <a:t>соотнести с уже имеющимися знаниями.</a:t>
            </a:r>
          </a:p>
        </p:txBody>
      </p:sp>
    </p:spTree>
    <p:extLst>
      <p:ext uri="{BB962C8B-B14F-4D97-AF65-F5344CB8AC3E}">
        <p14:creationId xmlns:p14="http://schemas.microsoft.com/office/powerpoint/2010/main" val="377706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           </a:t>
            </a:r>
            <a:r>
              <a:rPr lang="ru-RU" altLang="ru-RU" sz="6000" b="1" dirty="0" smtClean="0">
                <a:solidFill>
                  <a:srgbClr val="00B0F0"/>
                </a:solidFill>
              </a:rPr>
              <a:t>РЕФЛЕКСИЯ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0" y="1513608"/>
            <a:ext cx="10350935" cy="4887192"/>
          </a:xfrm>
        </p:spPr>
        <p:txBody>
          <a:bodyPr>
            <a:normAutofit fontScale="92500"/>
          </a:bodyPr>
          <a:lstStyle/>
          <a:p>
            <a:pPr lvl="0">
              <a:buClr>
                <a:srgbClr val="30ACEC">
                  <a:lumMod val="75000"/>
                </a:srgbClr>
              </a:buClr>
              <a:buNone/>
            </a:pPr>
            <a:r>
              <a:rPr lang="ru-RU" altLang="ru-RU" sz="6000" b="1" dirty="0">
                <a:solidFill>
                  <a:prstClr val="black"/>
                </a:solidFill>
              </a:rPr>
              <a:t>Функции этапа:</a:t>
            </a:r>
          </a:p>
          <a:p>
            <a:pPr eaLnBrk="1" hangingPunct="1">
              <a:buFontTx/>
              <a:buChar char="-"/>
            </a:pPr>
            <a:r>
              <a:rPr lang="ru-RU" altLang="ru-RU" sz="3600" b="1" dirty="0" smtClean="0"/>
              <a:t>целостное осмысление, обобщение полученной информации;</a:t>
            </a:r>
          </a:p>
          <a:p>
            <a:pPr eaLnBrk="1" hangingPunct="1">
              <a:buFontTx/>
              <a:buChar char="-"/>
            </a:pPr>
            <a:r>
              <a:rPr lang="ru-RU" altLang="ru-RU" sz="3600" b="1" dirty="0" smtClean="0"/>
              <a:t>анализ всего процесса изучения материала;</a:t>
            </a:r>
          </a:p>
          <a:p>
            <a:pPr eaLnBrk="1" hangingPunct="1">
              <a:buFontTx/>
              <a:buChar char="-"/>
            </a:pPr>
            <a:r>
              <a:rPr lang="ru-RU" altLang="ru-RU" sz="3600" b="1" dirty="0" smtClean="0"/>
              <a:t>формирование у каждого из учащихся собственного отношения к изучаемому материалу и его повторная </a:t>
            </a:r>
            <a:r>
              <a:rPr lang="ru-RU" altLang="ru-RU" sz="3600" b="1" dirty="0" err="1" smtClean="0"/>
              <a:t>проблематизация</a:t>
            </a:r>
            <a:r>
              <a:rPr lang="ru-RU" altLang="ru-RU" sz="3600" b="1" dirty="0" smtClean="0"/>
              <a:t> (новый «вызов»)</a:t>
            </a:r>
          </a:p>
        </p:txBody>
      </p:sp>
    </p:spTree>
    <p:extLst>
      <p:ext uri="{BB962C8B-B14F-4D97-AF65-F5344CB8AC3E}">
        <p14:creationId xmlns:p14="http://schemas.microsoft.com/office/powerpoint/2010/main" val="234481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-62485"/>
            <a:ext cx="10018713" cy="94030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Приём  «Толстые и тонкие вопросы</a:t>
            </a:r>
            <a:r>
              <a:rPr lang="ru-RU" b="1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024127"/>
            <a:ext cx="5769929" cy="2277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Из </a:t>
            </a:r>
            <a:r>
              <a:rPr lang="ru-RU" sz="2800" dirty="0"/>
              <a:t>жизненного опыта </a:t>
            </a:r>
            <a:r>
              <a:rPr lang="ru-RU" sz="2800" dirty="0" smtClean="0"/>
              <a:t>известно, </a:t>
            </a:r>
            <a:r>
              <a:rPr lang="ru-RU" sz="2800" dirty="0"/>
              <a:t>что есть вопросы, на которые легко ответить "да" или "нет", но гораздо чаще встречаются вопросы, на которые нельзя ответить однозначно. </a:t>
            </a:r>
            <a:endParaRPr lang="ru-RU" sz="2800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16087" y="4096512"/>
            <a:ext cx="5769930" cy="2535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Однако, часто возникают ситуации, когда человек, задающий вопросы, требует от него однозначного ответа.</a:t>
            </a:r>
          </a:p>
        </p:txBody>
      </p:sp>
      <p:pic>
        <p:nvPicPr>
          <p:cNvPr id="11268" name="Picture 4" descr="Картинки по запросу вопрос дети карти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729532"/>
            <a:ext cx="48101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Картинки по запросу вопрос дети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4072435"/>
            <a:ext cx="4717989" cy="256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9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105</TotalTime>
  <Words>523</Words>
  <Application>Microsoft Office PowerPoint</Application>
  <PresentationFormat>Широкоэкранный</PresentationFormat>
  <Paragraphs>85</Paragraphs>
  <Slides>17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Times New Roman</vt:lpstr>
      <vt:lpstr>Wingdings</vt:lpstr>
      <vt:lpstr>Wingdings 3</vt:lpstr>
      <vt:lpstr>Параллакс</vt:lpstr>
      <vt:lpstr>Формирование читательской грамотности</vt:lpstr>
      <vt:lpstr>  «Лучше иногда задавать вопросы, чем знать наперёд все ответы»                                                 </vt:lpstr>
      <vt:lpstr>Технологии  развития   критического мышления</vt:lpstr>
      <vt:lpstr>Презентация PowerPoint</vt:lpstr>
      <vt:lpstr>Презентация PowerPoint</vt:lpstr>
      <vt:lpstr>              ВЫЗОВ</vt:lpstr>
      <vt:lpstr>          ОСМЫСЛЕНИЕ  </vt:lpstr>
      <vt:lpstr>           РЕФЛЕКСИЯ</vt:lpstr>
      <vt:lpstr>Приём  «Толстые и тонкие вопросы»</vt:lpstr>
      <vt:lpstr>Приём  «Толстые и тонкие вопросы»</vt:lpstr>
      <vt:lpstr>Приём  «Толстые и тонкие вопросы»</vt:lpstr>
      <vt:lpstr>Толстые и тонкие вопросы</vt:lpstr>
      <vt:lpstr>Приём  «Толстые и тонкие вопросы»</vt:lpstr>
      <vt:lpstr>Использование приёма  «Толстые и тонкие вопросы» на стадии осмысления.</vt:lpstr>
      <vt:lpstr>Использование приёма  «Толстые и тонкие вопросы» на стадии осмысления.</vt:lpstr>
      <vt:lpstr>Вывод</vt:lpstr>
      <vt:lpstr>Спасибо за внимание!!!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формирования читательской грамотности</dc:title>
  <dc:creator>Слушатель</dc:creator>
  <cp:lastModifiedBy>Слушатель</cp:lastModifiedBy>
  <cp:revision>12</cp:revision>
  <dcterms:created xsi:type="dcterms:W3CDTF">2018-01-25T06:12:02Z</dcterms:created>
  <dcterms:modified xsi:type="dcterms:W3CDTF">2018-01-25T07:58:18Z</dcterms:modified>
</cp:coreProperties>
</file>