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61" r:id="rId5"/>
    <p:sldId id="285" r:id="rId6"/>
    <p:sldId id="286" r:id="rId7"/>
    <p:sldId id="300" r:id="rId8"/>
    <p:sldId id="287" r:id="rId9"/>
    <p:sldId id="292" r:id="rId10"/>
    <p:sldId id="309" r:id="rId11"/>
    <p:sldId id="310" r:id="rId12"/>
    <p:sldId id="302" r:id="rId13"/>
    <p:sldId id="288" r:id="rId14"/>
    <p:sldId id="265" r:id="rId15"/>
    <p:sldId id="283" r:id="rId16"/>
    <p:sldId id="271" r:id="rId17"/>
    <p:sldId id="272" r:id="rId18"/>
    <p:sldId id="295" r:id="rId19"/>
    <p:sldId id="303" r:id="rId20"/>
    <p:sldId id="273" r:id="rId21"/>
    <p:sldId id="282" r:id="rId22"/>
    <p:sldId id="294" r:id="rId23"/>
    <p:sldId id="296" r:id="rId24"/>
    <p:sldId id="311" r:id="rId25"/>
  </p:sldIdLst>
  <p:sldSz cx="12192000" cy="6858000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7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145" autoAdjust="0"/>
    <p:restoredTop sz="94660"/>
  </p:normalViewPr>
  <p:slideViewPr>
    <p:cSldViewPr snapToGrid="0">
      <p:cViewPr>
        <p:scale>
          <a:sx n="110" d="100"/>
          <a:sy n="110" d="100"/>
        </p:scale>
        <p:origin x="-80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tags" Target="tags/tag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slide" Target="slides/slide2.xml" /><Relationship Id="rId30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0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B98A-427C-AADB-D998E78CC1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0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3-B98A-427C-AADB-D998E78CC1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0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4-B98A-427C-AADB-D998E78CC1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0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5-B98A-427C-AADB-D998E78CC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97364608"/>
        <c:axId val="97915264"/>
        <c:axId val="0"/>
      </c:bar3DChart>
      <c:catAx>
        <c:axId val="9736460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97915264"/>
        <c:crosses val="autoZero"/>
        <c:auto val="0"/>
        <c:lblAlgn val="ctr"/>
        <c:lblOffset/>
        <c:noMultiLvlLbl val="0"/>
      </c:catAx>
      <c:valAx>
        <c:axId val="97915264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9736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1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/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сентябрь,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47</c:v>
                </c:pt>
                <c:pt idx="3">
                  <c:v>33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460C-4FF7-91E9-2FE6EAEFF5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май,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ниже среднего</c:v>
                </c:pt>
                <c:pt idx="3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29</c:v>
                </c:pt>
                <c:pt idx="3">
                  <c:v>21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460C-4FF7-91E9-2FE6EAEFF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97957376"/>
        <c:axId val="97958912"/>
        <c:axId val="0"/>
      </c:bar3DChart>
      <c:catAx>
        <c:axId val="9795737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97958912"/>
        <c:crosses val="autoZero"/>
        <c:auto val="0"/>
        <c:lblAlgn val="ctr"/>
        <c:lblOffset/>
        <c:noMultiLvlLbl val="0"/>
      </c:catAx>
      <c:valAx>
        <c:axId val="9795891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9795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1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/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A65F72-6D56-4A13-89DC-710C6976B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D39855-D0AD-4546-AEF9-06CD8C366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5110D8-0486-4EB8-84FE-3C11C4C1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F26E22-75D5-426A-90C3-D906799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2F4CAC-13EB-45BE-896F-E13C88BF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52590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8E8E32-352E-45F9-B18D-BA8BBD57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C75FBFC-FEA1-4074-AD3E-06F6EB044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7DDD7D-13EE-4FD5-862F-ACFBA8CB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633B03-4CB6-41C7-9C00-2ED9D857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7A4023-F4A4-42AE-AED8-1BB403F3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43914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A2A47C9-9DA5-45D1-B1A8-E04D23546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F8AD87-5CAA-48AC-A276-A6DBC121B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40F152-4C30-4522-8EE7-933ABCFC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9E2C28-7373-4D5A-85B6-01382AC8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46187E-2832-4EE7-B5DA-7995FFFF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37174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4CE65D-74E7-4186-AE96-7A95AEEE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15CBDD-B334-4F51-B23B-1AF3505F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CB9D65-9B25-4E39-8A66-83CD4CAF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C9BE74-90F0-4662-8AB8-2178413C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B90316-78EE-4FF9-A163-5292F6F1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93802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B8BCD-E1A2-4C6C-BEA5-B9EC760A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82B16B-375F-49BA-A07C-206D186B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8372CB-991E-4FC8-BE74-194B3C20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D3451F-EBF4-4037-AD3E-12D9EE7A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05159B-288A-4FA1-A458-64A73AF0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37455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FE1B49-FF9E-4533-B135-17BBEA4F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8FABDD-FD0B-4579-B74E-EA2CD6CAD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891EB7-DABF-47B3-81E5-526E638D8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17E348-4877-4241-87D3-816B4493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D16BFC-125E-4DD9-A557-A1806B7B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777762-B3C2-4FE2-BE4B-5C47C149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56557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284490-D412-4686-8737-A0C1D9C5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278165-0F61-4FBD-AFBA-05F5C67C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F6CC0C-B4C1-43C6-B214-57F4F2BEE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66B4D4A-4BB4-4D4D-923F-F0481A9C7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BACD44-4605-4C7E-B3A5-85F8D0AB0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0A8EF53-6323-464E-9A78-B169895E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40FF053-5EC4-4444-A1AB-F1311301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7F6C8AB-74C6-422A-9882-E5571635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65623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0A64B-C394-4F33-840E-76985803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75373C2-2A4A-45B9-93BC-00B55DDB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F920E9-325D-4B18-B6A7-357C5822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ED9879B-6423-474C-AFE4-9E4FEE34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60957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5BBE465-0F8D-44D8-B5F7-6CB169A5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891A7BD-7925-420D-A66C-F6E01CAB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2BEFE5-90DE-4CE5-AB06-113C3A06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51720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42CB79-F7B2-4AB0-B706-1092139A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DDDF0A-28A6-4F21-AE40-99A52F49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76FCCA4-CF1B-4678-9047-9DC1AEA4A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5425EA-E12C-48B2-902B-CC48FD8C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F0B5F3-7574-4584-AFD4-A2CAFB80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B4B78A-6171-4181-A224-E5759795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57479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EB843-97B7-4C3B-8F58-8114B210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06ED0A9-D9A0-4C52-8482-CAFFD2A2D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00062B-5D1B-4110-A076-82C0BF7B2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4B9429-59CE-415A-A1BD-8F0EE7F6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F5DF81-87DC-4DEA-B2A4-A42E8D39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04CF7E-240D-4C21-891F-818457AC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94010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41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6319A-E04D-4B0E-A853-7CD1EB9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EAB646-6B58-408A-AFA3-6567114A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5999B4-AFF4-4753-8124-00D068022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24EE-8D23-402A-9E90-30D391A5FE74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6C2FCA-B5E1-4D5E-BD51-2BD8DC4AB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2876BA-97C3-4F7A-A9BE-A9C934CD7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BB31-A7B8-4E27-B50E-B33C0A64F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96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jpeg" /><Relationship Id="rId3" Type="http://schemas.openxmlformats.org/officeDocument/2006/relationships/image" Target="../media/image19.png" /><Relationship Id="rId4" Type="http://schemas.openxmlformats.org/officeDocument/2006/relationships/image" Target="../media/image20.png" /><Relationship Id="rId5" Type="http://schemas.openxmlformats.org/officeDocument/2006/relationships/image" Target="../media/image2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chart" Target="../charts/chart1.xml" /><Relationship Id="rId4" Type="http://schemas.openxmlformats.org/officeDocument/2006/relationships/chart" Target="../charts/char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Relationship Id="rId5" Type="http://schemas.openxmlformats.org/officeDocument/2006/relationships/image" Target="../media/image2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39.png" /><Relationship Id="rId4" Type="http://schemas.openxmlformats.org/officeDocument/2006/relationships/image" Target="../media/image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9000">
              <a:schemeClr val="accent1">
                <a:lumMod val="60000"/>
                <a:lumOff val="40000"/>
              </a:schemeClr>
            </a:gs>
            <a:gs pos="68000">
              <a:schemeClr val="accent1">
                <a:lumMod val="60000"/>
                <a:lumOff val="40000"/>
              </a:schemeClr>
            </a:gs>
            <a:gs pos="97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8" name="Рисунок 13">
            <a:extLst>
              <a:ext uri="{FF2B5EF4-FFF2-40B4-BE49-F238E27FC236}">
                <a16:creationId xmlns:a16="http://schemas.microsoft.com/office/drawing/2014/main" xmlns="" id="{5AD054B3-03F7-4569-A628-181B88AC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128586" y="620713"/>
            <a:ext cx="72644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44F30E5-D03A-4201-BDF7-9567A7C573A8}"/>
              </a:ext>
            </a:extLst>
          </p:cNvPr>
          <p:cNvSpPr/>
          <p:nvPr/>
        </p:nvSpPr>
        <p:spPr>
          <a:xfrm>
            <a:off x="1191030" y="195264"/>
            <a:ext cx="11000970" cy="720725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50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31925" algn="ctr">
              <a:defRPr/>
            </a:pPr>
            <a:r>
              <a:rPr lang="ru-RU" sz="160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Муниципальное дошкольное образовательное бюджетное учреждение</a:t>
            </a:r>
          </a:p>
          <a:p>
            <a:pPr marL="1431925" algn="ctr">
              <a:defRPr/>
            </a:pPr>
            <a:r>
              <a:rPr lang="ru-RU" sz="1850" b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центр развития ребенка – детский сад № 118 г. Сочи «Исток»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9146FA-6C6B-42EC-96CD-7F3AD6FC1E55}"/>
              </a:ext>
            </a:extLst>
          </p:cNvPr>
          <p:cNvSpPr txBox="1"/>
          <p:nvPr/>
        </p:nvSpPr>
        <p:spPr>
          <a:xfrm>
            <a:off x="2079831" y="1720935"/>
            <a:ext cx="9223367" cy="2826306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40000">
                <a:schemeClr val="accent1">
                  <a:tint val="15000"/>
                  <a:satMod val="350000"/>
                  <a:alpha val="80000"/>
                </a:schemeClr>
              </a:gs>
            </a:gsLst>
            <a:lin ang="4800000" scaled="0"/>
          </a:gra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Методическое обеспечение формирования </a:t>
            </a:r>
          </a:p>
          <a:p>
            <a:pPr algn="ctr">
              <a:defRPr/>
            </a:pPr>
            <a:r>
              <a:rPr lang="ru-RU" sz="4000" b="1" i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этнокультурных представлений </a:t>
            </a:r>
          </a:p>
          <a:p>
            <a:pPr algn="ctr">
              <a:defRPr/>
            </a:pPr>
            <a:r>
              <a:rPr lang="ru-RU" sz="4000" b="1" i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 дошкольников</a:t>
            </a:r>
            <a:endParaRPr lang="ru-RU" sz="3600" b="1" i="1">
              <a:ln w="12700">
                <a:solidFill>
                  <a:srgbClr val="C00000"/>
                </a:solidFill>
                <a:prstDash val="solid"/>
              </a:ln>
              <a:solidFill>
                <a:schemeClr val="accent4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40E2985-2D0C-4871-96E5-135D4E0CA4E7}"/>
              </a:ext>
            </a:extLst>
          </p:cNvPr>
          <p:cNvSpPr/>
          <p:nvPr/>
        </p:nvSpPr>
        <p:spPr>
          <a:xfrm>
            <a:off x="1192546" y="5352188"/>
            <a:ext cx="10997938" cy="1077218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Отчет о реализации проекта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</a:rPr>
              <a:t>краевой инновационной площадки за </a:t>
            </a:r>
            <a:r>
              <a:rPr lang="ru-RU" sz="3600" b="1">
                <a:solidFill>
                  <a:srgbClr val="C00000"/>
                </a:solidFill>
              </a:rPr>
              <a:t>2022 </a:t>
            </a:r>
            <a:r>
              <a:rPr lang="ru-RU" sz="2800" b="1">
                <a:solidFill>
                  <a:srgbClr val="C00000"/>
                </a:solidFill>
              </a:rPr>
              <a:t>год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289CF5B-EA7E-454E-BEAB-C0978D8EC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775" y="79537"/>
            <a:ext cx="2323847" cy="1548794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5E33A-EE9B-30EA-CD0F-008898F8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br>
              <a:rPr lang="ru-RU" sz="3200" b="1" smtClean="0">
                <a:solidFill>
                  <a:schemeClr val="accent1"/>
                </a:solidFill>
              </a:rPr>
            </a:br>
            <a:r>
              <a:rPr lang="ru-RU" sz="3200" b="1" smtClean="0">
                <a:solidFill>
                  <a:schemeClr val="accent1"/>
                </a:solidFill>
              </a:rPr>
              <a:t>Пособия </a:t>
            </a:r>
            <a:r>
              <a:rPr lang="ru-RU" sz="3200" b="1">
                <a:solidFill>
                  <a:schemeClr val="accent1"/>
                </a:solidFill>
              </a:rPr>
              <a:t>для организации образовательной деятельности детей этнокультурной направленности: «Казачий уклад», «Традиции адыгов-шапсугов», «Мир амшенских армян», «Образ жизни понтийских греков»</a:t>
            </a:r>
          </a:p>
        </p:txBody>
      </p:sp>
      <p:pic>
        <p:nvPicPr>
          <p:cNvPr id="23" name="Рисунок 22" descr="Кубанские казаки круг 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8" y="2415396"/>
            <a:ext cx="3060454" cy="3060454"/>
          </a:xfrm>
          <a:prstGeom prst="rect">
            <a:avLst/>
          </a:prstGeom>
        </p:spPr>
      </p:pic>
      <p:pic>
        <p:nvPicPr>
          <p:cNvPr id="38" name="Рисунок 37" descr="Амшенские армяне круг 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025" y="2415396"/>
            <a:ext cx="3100236" cy="3100236"/>
          </a:xfrm>
          <a:prstGeom prst="rect">
            <a:avLst/>
          </a:prstGeom>
        </p:spPr>
      </p:pic>
      <p:pic>
        <p:nvPicPr>
          <p:cNvPr id="39" name="Рисунок 38" descr="Понтийские греки круг м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994" y="3665748"/>
            <a:ext cx="3036975" cy="3036975"/>
          </a:xfrm>
          <a:prstGeom prst="rect">
            <a:avLst/>
          </a:prstGeom>
        </p:spPr>
      </p:pic>
      <p:pic>
        <p:nvPicPr>
          <p:cNvPr id="52" name="Рисунок 51" descr="Адыги-шапсуги круг м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10" y="3572774"/>
            <a:ext cx="3173083" cy="31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42678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A2E5189-69CB-A5D7-AA33-0713A7EAC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6096528" cy="34292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2076C0-4761-A5AD-DBB4-B253B8370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8703"/>
            <a:ext cx="6096528" cy="34292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8EDD5D-BE7B-0C1F-B1E7-2BDA181AE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528" cy="34292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56E179-AF85-74EC-072F-94BE1C4B9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472" y="3428702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43553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030" y="365125"/>
            <a:ext cx="1100097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Дидактические наборы для изучения </a:t>
            </a:r>
            <a:r>
              <a:rPr lang="ru-RU" b="1" err="1" smtClean="0">
                <a:solidFill>
                  <a:schemeClr val="accent1"/>
                </a:solidFill>
              </a:rPr>
              <a:t>этноорнаментов </a:t>
            </a:r>
            <a:r>
              <a:rPr lang="ru-RU" b="1">
                <a:solidFill>
                  <a:schemeClr val="accent1"/>
                </a:solidFill>
              </a:rPr>
              <a:t>(подбор, разукрашивание)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9EC193-FDAC-44AB-A52E-7C0194173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8D064A-B337-4AB9-A957-805E40F3D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70"/>
          <a:stretch>
            <a:fillRect/>
          </a:stretch>
        </p:blipFill>
        <p:spPr>
          <a:xfrm>
            <a:off x="2646821" y="2222108"/>
            <a:ext cx="3370259" cy="396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02FF4FD-FE84-49AA-83F8-496FEA1B4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70"/>
          <a:stretch>
            <a:fillRect/>
          </a:stretch>
        </p:blipFill>
        <p:spPr>
          <a:xfrm>
            <a:off x="6815802" y="2227132"/>
            <a:ext cx="337025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37003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031" y="70571"/>
            <a:ext cx="11000970" cy="1325563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Практическая деятельность КИП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907" y="1077479"/>
            <a:ext cx="10027920" cy="986848"/>
          </a:xfrm>
        </p:spPr>
        <p:txBody>
          <a:bodyPr/>
          <a:lstStyle/>
          <a:p>
            <a:pPr algn="just">
              <a:buNone/>
            </a:pPr>
            <a:r>
              <a:rPr lang="ru-RU" b="1"/>
              <a:t>Разработан видеоресурс</a:t>
            </a:r>
            <a:r>
              <a:rPr lang="ru-RU"/>
              <a:t> к программе «Дошколятам об этномире Причерноморья Кубани»</a:t>
            </a:r>
            <a:endParaRPr lang="ru-RU" b="1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A4F19E-5780-4D15-B900-908FF48E5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088CE1-7970-4F8C-815E-EA316F09B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9287" y="1938527"/>
            <a:ext cx="8849960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49264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B83443-86B1-478E-BD4C-D9F4C460B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91031" y="250031"/>
            <a:ext cx="11000969" cy="1325563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Диагностическая деятельности КИП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40716" y="1161167"/>
            <a:ext cx="10515600" cy="944184"/>
          </a:xfrm>
        </p:spPr>
        <p:txBody>
          <a:bodyPr>
            <a:normAutofit fontScale="77500" lnSpcReduction="20000"/>
          </a:bodyPr>
          <a:lstStyle/>
          <a:p>
            <a:endParaRPr lang="ru-RU"/>
          </a:p>
          <a:p>
            <a:pPr marL="0" indent="0" algn="ctr">
              <a:buNone/>
            </a:pPr>
            <a:r>
              <a:rPr lang="ru-RU" sz="2000">
                <a:solidFill>
                  <a:srgbClr val="0070C0"/>
                </a:solidFill>
              </a:rPr>
              <a:t>Уровень сформированности у старших дошкольников </a:t>
            </a:r>
          </a:p>
          <a:p>
            <a:pPr marL="0" indent="0" algn="ctr">
              <a:buNone/>
            </a:pPr>
            <a:r>
              <a:rPr lang="ru-RU" sz="2000">
                <a:solidFill>
                  <a:srgbClr val="0070C0"/>
                </a:solidFill>
              </a:rPr>
              <a:t>этнокультурных представлений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35108" y="6206066"/>
            <a:ext cx="435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</a:rPr>
              <a:t>Результаты промежуточной диагностики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23669" y="6263731"/>
            <a:ext cx="3728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</a:rPr>
              <a:t>Результаты стартовой диагностики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18123C5E-F103-409F-B202-6849E075A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85147588"/>
              </p:ext>
            </p:extLst>
          </p:nvPr>
        </p:nvGraphicFramePr>
        <p:xfrm>
          <a:off x="2372824" y="2563930"/>
          <a:ext cx="2794922" cy="324122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66F83A96-B411-4BA5-ABBF-8CE61A843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78943230"/>
              </p:ext>
            </p:extLst>
          </p:nvPr>
        </p:nvGraphicFramePr>
        <p:xfrm>
          <a:off x="6580908" y="2105351"/>
          <a:ext cx="5043056" cy="379594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0723233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030" y="365125"/>
            <a:ext cx="11000970" cy="1325563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Трансляционная деятельность КИП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6360" y="1825625"/>
            <a:ext cx="999744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100" b="1" i="1">
                <a:solidFill>
                  <a:schemeClr val="accent1"/>
                </a:solidFill>
              </a:rPr>
              <a:t>Публикация статей в научно-методических сборниках: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/>
              <a:t>Пономаренко Т.В. Малышам об этномире // Педагогический вестник Кубани. – 2022. – №1. – С.40-41.</a:t>
            </a:r>
          </a:p>
          <a:p>
            <a:pPr marL="0" indent="0" algn="just">
              <a:buNone/>
            </a:pPr>
            <a:endParaRPr lang="ru-RU" b="1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3100" b="1" i="1">
                <a:solidFill>
                  <a:schemeClr val="accent1"/>
                </a:solidFill>
              </a:rPr>
              <a:t>Участие в семинарах по проблематике проекта: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/>
              <a:t>- Климкова Е.П. мастер-класс «Игры народов Причерноморья» (участие в районном семинаре «Модернизация физкультурно-оздоровительной работы в ДОО в контексте ФГОС ДО», ДОУ 111, 27.04.2022 г.);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/>
              <a:t>- Пономаренко Т.В. «Наставническая практика в реализации этнокультурного компонента в образовательном процессе ДОО» (участие в краевом семинаре «Этнокультурные традиции в духовно-нравственном воспитании дошкольников», ИРО, 06.05.2022 г.);</a:t>
            </a:r>
          </a:p>
          <a:p>
            <a:pPr marL="0" indent="0" algn="just">
              <a:buNone/>
            </a:pPr>
            <a:endParaRPr lang="ru-RU"/>
          </a:p>
          <a:p>
            <a:pPr marL="0" indent="0" algn="just">
              <a:buNone/>
            </a:pPr>
            <a:endParaRPr lang="ru-RU"/>
          </a:p>
          <a:p>
            <a:pPr marL="0" indent="0" algn="just">
              <a:buNone/>
            </a:pPr>
            <a:endParaRPr lang="ru-RU"/>
          </a:p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683D98-D2C1-4C27-A3F2-727062BE2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82066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3EF46E-3533-4940-B1F5-A565D6D1E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B266B45E-8274-4C25-BFF9-134E322D6BBF}"/>
              </a:ext>
            </a:extLst>
          </p:cNvPr>
          <p:cNvSpPr txBox="1"/>
          <p:nvPr/>
        </p:nvSpPr>
        <p:spPr>
          <a:xfrm>
            <a:off x="1191030" y="126789"/>
            <a:ext cx="10997939" cy="1080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Изданный  инновационный продукт</a:t>
            </a:r>
            <a:endParaRPr lang="ru-RU" altLang="ru-RU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D2658E5-ED6B-455B-9F67-C33AE577C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796" y="1398600"/>
            <a:ext cx="3310377" cy="468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BBF568E-98AA-48F4-963A-1599DB258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655" y="1398600"/>
            <a:ext cx="3310370" cy="46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4B4E44-E7FB-48FC-ABB7-7BD710C6F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6507" y="1398600"/>
            <a:ext cx="331037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84365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5F7D46D-C9B9-4CAB-99EF-C17BEB8C4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3716" y="-414068"/>
            <a:ext cx="9878628" cy="93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E5F5F6-6521-4D61-8CB0-A44E82735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824F5703-A352-43CC-9787-651AD9F9E7B5}"/>
              </a:ext>
            </a:extLst>
          </p:cNvPr>
          <p:cNvSpPr txBox="1"/>
          <p:nvPr/>
        </p:nvSpPr>
        <p:spPr>
          <a:xfrm>
            <a:off x="1191031" y="1782476"/>
            <a:ext cx="10997939" cy="288441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и диссеминация результатов </a:t>
            </a:r>
          </a:p>
          <a:p>
            <a:pPr algn="ctr">
              <a:lnSpc>
                <a:spcPct val="120000"/>
              </a:lnSpc>
            </a:pPr>
            <a:r>
              <a:rPr 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КИП </a:t>
            </a:r>
          </a:p>
          <a:p>
            <a:pPr algn="ctr">
              <a:lnSpc>
                <a:spcPct val="120000"/>
              </a:lnSpc>
            </a:pPr>
            <a:r>
              <a:rPr 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организациях </a:t>
            </a:r>
          </a:p>
          <a:p>
            <a:pPr algn="ctr">
              <a:lnSpc>
                <a:spcPct val="120000"/>
              </a:lnSpc>
            </a:pPr>
            <a:r>
              <a:rPr 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 </a:t>
            </a:r>
          </a:p>
          <a:p>
            <a:pPr algn="ctr">
              <a:lnSpc>
                <a:spcPct val="120000"/>
              </a:lnSpc>
            </a:pPr>
            <a:r>
              <a:rPr 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сетевого взаимодействия</a:t>
            </a:r>
            <a:endParaRPr lang="ru-RU" altLang="ru-RU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33740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423" y="1165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chemeClr val="accent1"/>
                </a:solidFill>
              </a:rPr>
              <a:t>Работа методической сети </a:t>
            </a:r>
            <a:br>
              <a:rPr lang="ru-RU" b="1">
                <a:solidFill>
                  <a:schemeClr val="accent1"/>
                </a:solidFill>
              </a:rPr>
            </a:br>
            <a:r>
              <a:rPr lang="ru-RU" b="1">
                <a:solidFill>
                  <a:schemeClr val="accent1"/>
                </a:solidFill>
              </a:rPr>
              <a:t>«Этнокультурное воспитание дошкольников»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5306958"/>
              </p:ext>
            </p:extLst>
          </p:nvPr>
        </p:nvGraphicFramePr>
        <p:xfrm>
          <a:off x="156336" y="1769917"/>
          <a:ext cx="11736279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0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5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lang="ru-RU" sz="2000"/>
                        <a:t>Сетевые методические события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2000"/>
                        <a:t>Сетевые образовательные события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z="2000"/>
                        <a:t>Семинар</a:t>
                      </a:r>
                      <a:r>
                        <a:rPr lang="ru-RU" sz="2000" baseline="0"/>
                        <a:t> </a:t>
                      </a:r>
                      <a:r>
                        <a:rPr lang="ru-RU" sz="2000"/>
                        <a:t>по диссеминации инновационного опыта</a:t>
                      </a:r>
                    </a:p>
                    <a:p>
                      <a:pPr algn="just"/>
                      <a:r>
                        <a:rPr lang="ru-RU" sz="2000"/>
                        <a:t>«Формирование у дошкольников этнокультурных представлений: организационно-технологическое обеспечение» </a:t>
                      </a:r>
                      <a:r>
                        <a:rPr lang="ru-RU" sz="2000" b="1"/>
                        <a:t>(28.01.2022)</a:t>
                      </a:r>
                    </a:p>
                    <a:p>
                      <a:endParaRPr lang="ru-RU" sz="8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2000"/>
                        <a:t>Городской очный конкурс среди дошкольных образовательных организаций города Сочи «ЭТНОЁЛКА-2022» </a:t>
                      </a:r>
                      <a:r>
                        <a:rPr lang="ru-RU" sz="2000" b="1"/>
                        <a:t>(19.01.2022)</a:t>
                      </a:r>
                    </a:p>
                    <a:p>
                      <a:endParaRPr lang="ru-RU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2000"/>
                        <a:t>Семинар «Этнокультурное воспитание дошкольников: проблемы, пути решения» в рамках проекта «Взаимообучение городов»  </a:t>
                      </a:r>
                      <a:r>
                        <a:rPr lang="ru-RU" sz="2000" b="1"/>
                        <a:t>(ноябрь, 2022)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2000" b="0"/>
                        <a:t>Открытое занятие в подготовительной группе (воспитатель Р. Х. Демко), посвященного культуре казачества Причерноморья с участием воспитанников детского сада №111 г. Сочи </a:t>
                      </a:r>
                      <a:r>
                        <a:rPr lang="ru-RU" sz="2000" b="1"/>
                        <a:t>(21.04.2022)</a:t>
                      </a:r>
                    </a:p>
                    <a:p>
                      <a:pPr algn="just"/>
                      <a:endParaRPr lang="ru-RU" sz="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z="2000"/>
                        <a:t>Муниципальный конкурс этноуголков (ноябрь, 2022)</a:t>
                      </a:r>
                    </a:p>
                    <a:p>
                      <a:endParaRPr lang="ru-RU" sz="8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2000"/>
                        <a:t>Слет дошкольников «Этнослет 2022» </a:t>
                      </a:r>
                      <a:r>
                        <a:rPr lang="ru-RU" sz="2000" b="1"/>
                        <a:t>(07.10.2022)</a:t>
                      </a:r>
                    </a:p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720827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335F5E7-BF51-48DF-89B3-BE423BFB650E}"/>
              </a:ext>
            </a:extLst>
          </p:cNvPr>
          <p:cNvSpPr/>
          <p:nvPr/>
        </p:nvSpPr>
        <p:spPr>
          <a:xfrm>
            <a:off x="1191031" y="121063"/>
            <a:ext cx="11000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chemeClr val="accent1"/>
                </a:solidFill>
              </a:rPr>
              <a:t>Открытое занятие в подготовительной группе </a:t>
            </a:r>
          </a:p>
          <a:p>
            <a:pPr algn="ctr"/>
            <a:r>
              <a:rPr lang="ru-RU" sz="2400" b="1">
                <a:solidFill>
                  <a:schemeClr val="accent1"/>
                </a:solidFill>
              </a:rPr>
              <a:t>(воспитатель Р. Х. Демко), </a:t>
            </a:r>
          </a:p>
          <a:p>
            <a:pPr algn="ctr"/>
            <a:r>
              <a:rPr lang="ru-RU" sz="2400" b="1" smtClean="0">
                <a:solidFill>
                  <a:schemeClr val="accent1"/>
                </a:solidFill>
              </a:rPr>
              <a:t>посвященное </a:t>
            </a:r>
            <a:r>
              <a:rPr lang="ru-RU" sz="2400" b="1">
                <a:solidFill>
                  <a:schemeClr val="accent1"/>
                </a:solidFill>
              </a:rPr>
              <a:t>культуре казачества Причерноморья </a:t>
            </a:r>
          </a:p>
          <a:p>
            <a:pPr algn="ctr"/>
            <a:r>
              <a:rPr lang="ru-RU" sz="2400" b="1">
                <a:solidFill>
                  <a:schemeClr val="accent1"/>
                </a:solidFill>
              </a:rPr>
              <a:t>с участием воспитанников детского сада №111 г. Сочи (21.04.2022)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F79B5E4-E0AA-44F9-AB0B-1EBBB2A40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1515" y="1690723"/>
            <a:ext cx="4480000" cy="25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8DA4371-03C1-4A70-B9E4-5697E03AF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1" t="10794" r="13882" b="6930"/>
          <a:stretch>
            <a:fillRect/>
          </a:stretch>
        </p:blipFill>
        <p:spPr>
          <a:xfrm>
            <a:off x="7007231" y="1690723"/>
            <a:ext cx="4480000" cy="252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DE805A6-7E7E-4DD6-9057-D1B0390FA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6" t="8854" r="4827"/>
          <a:stretch>
            <a:fillRect/>
          </a:stretch>
        </p:blipFill>
        <p:spPr>
          <a:xfrm>
            <a:off x="4558893" y="4338000"/>
            <a:ext cx="4480000" cy="25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49C3FDB-9ACF-485D-9D9F-3C677172E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92689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E08C24-4D9D-4312-8276-00AEB585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586" y="1333578"/>
            <a:ext cx="10012828" cy="21558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/>
              <a:t>Обеспечить педагогов дошкольных образовательных организаций Краснодарского края качественными программно-методическими, учебно-методическими и дидактическими материалами, способствующими формированию  у дошкольников познавательного интереса и этнокультурных представлений о народах Причерноморья Кубани.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60D46C-204D-4304-ABDF-937068B5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xmlns="" id="{F2C2D25E-86F6-4F5C-BA2C-19DB88A8CEF0}"/>
              </a:ext>
            </a:extLst>
          </p:cNvPr>
          <p:cNvSpPr txBox="1"/>
          <p:nvPr/>
        </p:nvSpPr>
        <p:spPr>
          <a:xfrm>
            <a:off x="1191030" y="126789"/>
            <a:ext cx="10997939" cy="1080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  <a:endParaRPr lang="ru-RU" altLang="ru-RU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BDD90B9-3973-46F3-B8E5-6DB731A8C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83585" y="3496585"/>
            <a:ext cx="1001282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20530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C29BAE-540A-47A8-A2F0-D50BBF632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031" y="250031"/>
            <a:ext cx="11000969" cy="1325563"/>
          </a:xfrm>
        </p:spPr>
        <p:txBody>
          <a:bodyPr>
            <a:noAutofit/>
          </a:bodyPr>
          <a:lstStyle/>
          <a:p>
            <a:pPr algn="ctr"/>
            <a:br>
              <a:rPr lang="ru-RU" sz="2400" b="1" smtClean="0">
                <a:solidFill>
                  <a:schemeClr val="accent1"/>
                </a:solidFill>
              </a:rPr>
            </a:br>
            <a:r>
              <a:rPr lang="ru-RU" sz="2400" b="1" smtClean="0">
                <a:solidFill>
                  <a:schemeClr val="accent1"/>
                </a:solidFill>
              </a:rPr>
              <a:t>Семинар </a:t>
            </a:r>
            <a:r>
              <a:rPr lang="ru-RU" sz="2400" b="1">
                <a:solidFill>
                  <a:schemeClr val="accent1"/>
                </a:solidFill>
              </a:rPr>
              <a:t>по диссеминации инновационного опыта</a:t>
            </a:r>
            <a:br>
              <a:rPr lang="ru-RU" sz="2400" b="1">
                <a:solidFill>
                  <a:schemeClr val="accent1"/>
                </a:solidFill>
              </a:rPr>
            </a:br>
            <a:r>
              <a:rPr lang="ru-RU" sz="2400" b="1">
                <a:solidFill>
                  <a:schemeClr val="accent1"/>
                </a:solidFill>
              </a:rPr>
              <a:t>«Формирование у дошкольников этнокультурных представлений: </a:t>
            </a:r>
            <a:br>
              <a:rPr lang="ru-RU" sz="2400" b="1">
                <a:solidFill>
                  <a:schemeClr val="accent1"/>
                </a:solidFill>
              </a:rPr>
            </a:br>
            <a:r>
              <a:rPr lang="ru-RU" sz="2400" b="1">
                <a:solidFill>
                  <a:schemeClr val="accent1"/>
                </a:solidFill>
              </a:rPr>
              <a:t>организационно-технологическое обеспечение» (28.01.2022)</a:t>
            </a:r>
            <a:br>
              <a:rPr lang="ru-RU" sz="2400" b="1">
                <a:solidFill>
                  <a:schemeClr val="accent1"/>
                </a:solidFill>
              </a:rPr>
            </a:br>
            <a:br>
              <a:rPr lang="ru-RU" sz="2400" b="1"/>
            </a:br>
            <a:endParaRPr lang="ru-RU" sz="24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5A8003F-D336-4BB6-81F8-9827B5BF1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9187" y="2829464"/>
            <a:ext cx="5345169" cy="37792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1572867-310C-4381-ABE1-8A9518C94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4" t="3646" r="6337" b="3646"/>
          <a:stretch>
            <a:fillRect/>
          </a:stretch>
        </p:blipFill>
        <p:spPr>
          <a:xfrm>
            <a:off x="8619489" y="1362975"/>
            <a:ext cx="3190560" cy="4434826"/>
          </a:xfrm>
          <a:prstGeom prst="rect">
            <a:avLst/>
          </a:prstGeom>
        </p:spPr>
      </p:pic>
      <p:pic>
        <p:nvPicPr>
          <p:cNvPr id="9" name="Рисунок 8" descr="Слайд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949" y="1345720"/>
            <a:ext cx="5209757" cy="36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36001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3FDB10-11CF-4496-A10F-DE22D014A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E49EFB0-7DBA-4FAC-BE76-E316A877064E}"/>
              </a:ext>
            </a:extLst>
          </p:cNvPr>
          <p:cNvSpPr/>
          <p:nvPr/>
        </p:nvSpPr>
        <p:spPr>
          <a:xfrm>
            <a:off x="2493473" y="5762434"/>
            <a:ext cx="7833929" cy="10341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>
                <a:ln w="6350">
                  <a:noFill/>
                </a:ln>
                <a:solidFill>
                  <a:srgbClr val="0070C0"/>
                </a:solidFill>
                <a:cs typeface="Arial" panose="020b0604020202020204" pitchFamily="34" charset="0"/>
              </a:rPr>
              <a:t>СЕМИНАР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ln w="6350">
                  <a:noFill/>
                </a:ln>
                <a:solidFill>
                  <a:srgbClr val="0070C0"/>
                </a:solidFill>
                <a:cs typeface="Arial" panose="020b0604020202020204" pitchFamily="34" charset="0"/>
              </a:rPr>
              <a:t>по диссеминации инновационного опыта</a:t>
            </a:r>
            <a:endParaRPr lang="ru-RU" sz="1400" b="1">
              <a:ln w="6350">
                <a:noFill/>
              </a:ln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0" algn="ctr" defTabSz="1007943">
              <a:lnSpc>
                <a:spcPct val="90000"/>
              </a:lnSpc>
              <a:defRPr/>
            </a:pPr>
            <a:r>
              <a:rPr lang="ru-RU" b="1" i="1">
                <a:ln w="6350">
                  <a:noFill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«Формирование у дошкольников этнокультурных представлений: организационно-технологическое обеспечение»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F6FEFA-1F9E-40E3-8B63-E56AF28C2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9042" y="130588"/>
            <a:ext cx="4129245" cy="277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8816EEE-0A44-47C5-B580-F3DD82F9D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7" r="20603" b="24070"/>
          <a:stretch>
            <a:fillRect/>
          </a:stretch>
        </p:blipFill>
        <p:spPr>
          <a:xfrm>
            <a:off x="5536298" y="130588"/>
            <a:ext cx="4129246" cy="2772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74A6633-2AD4-452E-B35A-8871497BA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1675" y="2934881"/>
            <a:ext cx="4129245" cy="2772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EC6511A-BC3A-4A6E-B4D9-3B5A9C191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4917" y="2934881"/>
            <a:ext cx="416378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2720393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A173776-9C11-45A9-A402-106E01D65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2" b="0"/>
          <a:stretch>
            <a:fillRect/>
          </a:stretch>
        </p:blipFill>
        <p:spPr>
          <a:xfrm>
            <a:off x="1193322" y="1999969"/>
            <a:ext cx="6811992" cy="4038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F8149E5-39AE-46E5-9E0B-3800B35AD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54150" y="3536830"/>
            <a:ext cx="5848711" cy="2962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27DD8-16AE-47F1-B2C5-DF8272ED9424}"/>
              </a:ext>
            </a:extLst>
          </p:cNvPr>
          <p:cNvSpPr txBox="1"/>
          <p:nvPr/>
        </p:nvSpPr>
        <p:spPr>
          <a:xfrm>
            <a:off x="4028537" y="6315023"/>
            <a:ext cx="79200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/>
              <a:t>Всего приняло участие 95 конкурсных материалов из 26 учебных учреждений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ED9EE3-E87A-4D12-A05E-1E97249DF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5750532E-E453-46D6-A9D8-FD600E77C2C1}"/>
              </a:ext>
            </a:extLst>
          </p:cNvPr>
          <p:cNvSpPr txBox="1"/>
          <p:nvPr/>
        </p:nvSpPr>
        <p:spPr>
          <a:xfrm>
            <a:off x="1191031" y="144040"/>
            <a:ext cx="10997939" cy="1800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очный конкурс </a:t>
            </a:r>
          </a:p>
          <a:p>
            <a:pPr algn="ctr">
              <a:lnSpc>
                <a:spcPct val="120000"/>
              </a:lnSpc>
            </a:pPr>
            <a:r>
              <a:rPr 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дошкольных образовательных организаций города Сочи </a:t>
            </a:r>
          </a:p>
          <a:p>
            <a:pPr algn="ctr">
              <a:lnSpc>
                <a:spcPct val="120000"/>
              </a:lnSpc>
            </a:pPr>
            <a:r>
              <a:rPr lang="ru-RU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«ЭТНОЁЛКА-2022»</a:t>
            </a:r>
            <a:endParaRPr lang="ru-RU" altLang="ru-RU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9576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030" y="365125"/>
            <a:ext cx="11000970" cy="1325563"/>
          </a:xfrm>
        </p:spPr>
        <p:txBody>
          <a:bodyPr/>
          <a:lstStyle/>
          <a:p>
            <a:pPr algn="ctr"/>
            <a:r>
              <a:rPr lang="ru-RU"/>
              <a:t>Слет этнокоманд дошкольников Лазаревского района г. Сочи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214D33-875E-48AF-BE82-96E3F2E37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EC111B8-CBAA-4698-8EE6-09BDE7AAA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1115" y="1690688"/>
            <a:ext cx="3491753" cy="48021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6F57921-CAD9-4867-A868-06A71B30E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690688"/>
            <a:ext cx="3491752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79131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8" name="Рисунок 13">
            <a:extLst>
              <a:ext uri="{FF2B5EF4-FFF2-40B4-BE49-F238E27FC236}">
                <a16:creationId xmlns:a16="http://schemas.microsoft.com/office/drawing/2014/main" xmlns="" id="{5AD054B3-03F7-4569-A628-181B88AC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128586" y="620713"/>
            <a:ext cx="72644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44F30E5-D03A-4201-BDF7-9567A7C573A8}"/>
              </a:ext>
            </a:extLst>
          </p:cNvPr>
          <p:cNvSpPr/>
          <p:nvPr/>
        </p:nvSpPr>
        <p:spPr>
          <a:xfrm>
            <a:off x="1191030" y="195264"/>
            <a:ext cx="11000970" cy="720725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50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31925" algn="ctr">
              <a:defRPr/>
            </a:pPr>
            <a:r>
              <a:rPr lang="ru-RU" sz="160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Муниципальное дошкольное образовательное бюджетное учреждение</a:t>
            </a:r>
          </a:p>
          <a:p>
            <a:pPr marL="1431925" algn="ctr">
              <a:defRPr/>
            </a:pPr>
            <a:r>
              <a:rPr lang="ru-RU" sz="1850" b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центр развития ребенка – детский сад № 118 г. Сочи «Исток»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9146FA-6C6B-42EC-96CD-7F3AD6FC1E55}"/>
              </a:ext>
            </a:extLst>
          </p:cNvPr>
          <p:cNvSpPr txBox="1"/>
          <p:nvPr/>
        </p:nvSpPr>
        <p:spPr>
          <a:xfrm>
            <a:off x="2079831" y="1720935"/>
            <a:ext cx="9223367" cy="2826306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40000">
                <a:schemeClr val="accent1">
                  <a:tint val="15000"/>
                  <a:satMod val="350000"/>
                  <a:alpha val="80000"/>
                </a:schemeClr>
              </a:gs>
            </a:gsLst>
            <a:lin ang="4800000" scaled="0"/>
          </a:gra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Методическое обеспечение формирования </a:t>
            </a:r>
          </a:p>
          <a:p>
            <a:pPr algn="ctr">
              <a:defRPr/>
            </a:pPr>
            <a:r>
              <a:rPr lang="ru-RU" sz="4000" b="1" i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этнокультурных представлений </a:t>
            </a:r>
          </a:p>
          <a:p>
            <a:pPr algn="ctr">
              <a:defRPr/>
            </a:pPr>
            <a:r>
              <a:rPr lang="ru-RU" sz="4000" b="1" i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 дошкольников</a:t>
            </a:r>
            <a:endParaRPr lang="ru-RU" sz="3600" b="1" i="1">
              <a:ln w="12700">
                <a:solidFill>
                  <a:srgbClr val="C00000"/>
                </a:solidFill>
                <a:prstDash val="solid"/>
              </a:ln>
              <a:solidFill>
                <a:schemeClr val="accent4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40E2985-2D0C-4871-96E5-135D4E0CA4E7}"/>
              </a:ext>
            </a:extLst>
          </p:cNvPr>
          <p:cNvSpPr/>
          <p:nvPr/>
        </p:nvSpPr>
        <p:spPr>
          <a:xfrm>
            <a:off x="1192546" y="5352188"/>
            <a:ext cx="10997938" cy="1077218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Отчет о реализации проекта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</a:rPr>
              <a:t>краевой инновационной площадки за </a:t>
            </a:r>
            <a:r>
              <a:rPr lang="ru-RU" sz="3600" b="1">
                <a:solidFill>
                  <a:srgbClr val="C00000"/>
                </a:solidFill>
              </a:rPr>
              <a:t>2022 </a:t>
            </a:r>
            <a:r>
              <a:rPr lang="ru-RU" sz="2800" b="1">
                <a:solidFill>
                  <a:srgbClr val="C00000"/>
                </a:solidFill>
              </a:rPr>
              <a:t>год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289CF5B-EA7E-454E-BEAB-C0978D8EC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775" y="79537"/>
            <a:ext cx="2323847" cy="15487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62216682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9A5B74-047E-4CB0-821E-FA873DD09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042" y="1595887"/>
            <a:ext cx="9576758" cy="48652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/>
              <a:t>Основная технологическая идея разрабатываемого УМК — «диалог культур», — которая находит свое отражение в том, что через организацию познания детьми культуры своего народа, а также культуры других этносов, через открытие этнокультурных сходств и различий старшие дошкольники подводятся к пониманию и принятию многообразия этнических традиций, осознанию важности уважительного отношения к представителям других этнических групп.</a:t>
            </a:r>
          </a:p>
          <a:p>
            <a:pPr algn="just"/>
            <a:r>
              <a:rPr lang="ru-RU"/>
              <a:t>Созданные в ходе реализации проекта Парциальная  программа «Дошколятам об этномире народов Причерноморья Кубани», учебно-методические, дидактические  материалы помогут  образовательным организациям получить востребованные учебно-методические, дидактические, диагностические материалы по этнокультурному воспитанию дошкольников.</a:t>
            </a:r>
          </a:p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47FE19-DB43-4195-A049-073E46CC4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xmlns="" id="{A18F94A8-F2CE-4B43-87C7-02C941FCF1C6}"/>
              </a:ext>
            </a:extLst>
          </p:cNvPr>
          <p:cNvSpPr txBox="1"/>
          <p:nvPr/>
        </p:nvSpPr>
        <p:spPr>
          <a:xfrm>
            <a:off x="1191030" y="126789"/>
            <a:ext cx="10997939" cy="1080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Инновационность проекта: </a:t>
            </a:r>
            <a:endParaRPr lang="ru-RU" altLang="ru-RU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17533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E93057-6E25-4AD4-AED2-C721EBED1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3716" y="-414068"/>
            <a:ext cx="9878628" cy="93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BA4502-FBE6-4184-974B-2165E8AD4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5FF0365E-7A20-4F2B-A12F-0D8F764CD757}"/>
              </a:ext>
            </a:extLst>
          </p:cNvPr>
          <p:cNvSpPr txBox="1"/>
          <p:nvPr/>
        </p:nvSpPr>
        <p:spPr>
          <a:xfrm>
            <a:off x="1194061" y="1274101"/>
            <a:ext cx="10997939" cy="257327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реализации </a:t>
            </a:r>
          </a:p>
          <a:p>
            <a:pPr algn="ctr">
              <a:lnSpc>
                <a:spcPct val="120000"/>
              </a:lnSpc>
            </a:pPr>
            <a:r>
              <a:rPr 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инновационного проекта в 2022 г.</a:t>
            </a:r>
            <a:br>
              <a:rPr 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64513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030" y="365125"/>
            <a:ext cx="11000970" cy="1325563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Теоретическая деятельность КИП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024" y="1825625"/>
            <a:ext cx="10010775" cy="4351338"/>
          </a:xfrm>
        </p:spPr>
        <p:txBody>
          <a:bodyPr/>
          <a:lstStyle/>
          <a:p>
            <a:pPr algn="just"/>
            <a:r>
              <a:rPr lang="ru-RU"/>
              <a:t>Описание организационно-технологического обеспечения этнокультурного воспитания дошкольников представлено в публикациях:</a:t>
            </a:r>
          </a:p>
          <a:p>
            <a:pPr lvl="1" algn="just"/>
            <a:r>
              <a:rPr lang="ru-RU"/>
              <a:t>Пономаренко Т.В. Малышам об этномире // Педагогический вестник Кубани. – 2022. – №1. – </a:t>
            </a:r>
            <a:r>
              <a:rPr lang="ru-RU" smtClean="0"/>
              <a:t>С.40-41</a:t>
            </a: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945786-4BA8-43B8-A4BF-69B65F2A2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90960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030" y="365125"/>
            <a:ext cx="10997940" cy="1325563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Практическая деятельность КИП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4462" y="1825625"/>
            <a:ext cx="9939337" cy="917575"/>
          </a:xfrm>
        </p:spPr>
        <p:txBody>
          <a:bodyPr/>
          <a:lstStyle/>
          <a:p>
            <a:pPr algn="just"/>
            <a:r>
              <a:rPr lang="ru-RU" b="1"/>
              <a:t>Разработаны 4 рабочие тетради </a:t>
            </a:r>
            <a:r>
              <a:rPr lang="ru-RU"/>
              <a:t>к программе «Дошколятам об этномире Причерноморья Кубани»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6467A4F-9948-4F04-953C-A748F564C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980991-4851-44A0-A65C-966239803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427" y="3013023"/>
            <a:ext cx="2546445" cy="36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7B93D1C-2C1F-4809-BC8A-9E9368765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756" y="2829146"/>
            <a:ext cx="2546444" cy="36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311B76E-B108-4FA2-AFAE-D236ED43E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4084" y="3013023"/>
            <a:ext cx="2546443" cy="36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7C10E1A-454C-44DE-90B7-541607B43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3411" y="2829146"/>
            <a:ext cx="254644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35542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2" y="1582729"/>
            <a:ext cx="9996487" cy="917575"/>
          </a:xfrm>
        </p:spPr>
        <p:txBody>
          <a:bodyPr/>
          <a:lstStyle/>
          <a:p>
            <a:pPr algn="just"/>
            <a:r>
              <a:rPr lang="ru-RU" b="1"/>
              <a:t>Опубликованы  2 рабочие тетради </a:t>
            </a:r>
            <a:r>
              <a:rPr lang="ru-RU"/>
              <a:t>к программе «Дошколятам об этномире Причерноморья Кубани»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1030" y="365125"/>
            <a:ext cx="10997940" cy="1325563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Практическая деятельность КИП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78C236-1AD3-4129-8289-9AAF4C0E6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921F767-B84F-4982-9F20-D6C5C791E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1746" y="2586031"/>
            <a:ext cx="2910585" cy="4114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3C47C6-5F53-44C0-982C-3CF9965C1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2538" y="2577404"/>
            <a:ext cx="2910586" cy="411480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030" y="365125"/>
            <a:ext cx="11000970" cy="1325563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Практическая деятельность КИП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313" y="1568441"/>
            <a:ext cx="9996486" cy="874713"/>
          </a:xfrm>
        </p:spPr>
        <p:txBody>
          <a:bodyPr/>
          <a:lstStyle/>
          <a:p>
            <a:pPr algn="just"/>
            <a:r>
              <a:rPr lang="ru-RU" b="1"/>
              <a:t>Опубликованы материалы для заучивания </a:t>
            </a:r>
            <a:r>
              <a:rPr lang="ru-RU"/>
              <a:t>старшими дошкольниками этнокультурной информации</a:t>
            </a:r>
            <a:endParaRPr lang="ru-RU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6A9388-D1E4-4342-9EC1-358793EDE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6F3FDB-DFE3-4681-889E-3CFAD4631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1841" y="2518485"/>
            <a:ext cx="2940903" cy="4157662"/>
          </a:xfrm>
          <a:prstGeom prst="rect">
            <a:avLst/>
          </a:prstGeom>
        </p:spPr>
      </p:pic>
      <p:pic>
        <p:nvPicPr>
          <p:cNvPr id="1026" name="Picture 2" descr="F:\Хренова РАБОТА\Этнокультура. КИП. МИП\Как работать с текстами для заучивания-1-1_page-000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978969" y="2484778"/>
            <a:ext cx="2957511" cy="4182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560745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0" y="3566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Практическая деятельность КИП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F6C406-9F83-4E9C-820F-D21624D0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201" y="1825625"/>
            <a:ext cx="999913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/>
              <a:t>Разработаны </a:t>
            </a:r>
          </a:p>
          <a:p>
            <a:pPr lvl="1" algn="just"/>
            <a:r>
              <a:rPr lang="ru-RU" b="1">
                <a:solidFill>
                  <a:schemeClr val="accent1"/>
                </a:solidFill>
              </a:rPr>
              <a:t>пособия для организации образовательной деятельности детей </a:t>
            </a:r>
            <a:r>
              <a:rPr lang="ru-RU"/>
              <a:t>этнокультурной направленности: «Казачий уклад», «Традиции адыгов-шапсугов», «Мир амшенских армян», «Образ жизни понтийских греков»;</a:t>
            </a:r>
          </a:p>
          <a:p>
            <a:pPr lvl="1" algn="just"/>
            <a:r>
              <a:rPr lang="ru-RU" b="1">
                <a:solidFill>
                  <a:schemeClr val="accent1"/>
                </a:solidFill>
              </a:rPr>
              <a:t>демонстрационные материалы </a:t>
            </a:r>
            <a:r>
              <a:rPr lang="ru-RU"/>
              <a:t>к экспозициям «Культура и быт народов Причерноморья Кубани»: «Алфавиты», «Храмы», «Жилища», «Предметы быта», «Ремесла».</a:t>
            </a:r>
          </a:p>
          <a:p>
            <a:pPr lvl="1" algn="just"/>
            <a:r>
              <a:rPr lang="ru-RU" b="1">
                <a:solidFill>
                  <a:schemeClr val="accent1"/>
                </a:solidFill>
              </a:rPr>
              <a:t>дидактические наборы </a:t>
            </a:r>
            <a:r>
              <a:rPr lang="ru-RU"/>
              <a:t>для изучения орнаментов народов Причерноморья Кубани (подбор, разукрашивание);</a:t>
            </a:r>
          </a:p>
          <a:p>
            <a:pPr lvl="1" algn="just"/>
            <a:r>
              <a:rPr lang="ru-RU" b="1">
                <a:solidFill>
                  <a:schemeClr val="accent1"/>
                </a:solidFill>
              </a:rPr>
              <a:t>сборник сказок </a:t>
            </a:r>
            <a:r>
              <a:rPr lang="ru-RU"/>
              <a:t>народов Причерноморья Кубани.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0582E8-F9B4-4456-B9C7-AD8703726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862000" y="2862000"/>
            <a:ext cx="6912001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05231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71</Paragraphs>
  <Slides>24</Slides>
  <Notes>0</Notes>
  <TotalTime>1531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1">
      <vt:lpstr>Arial</vt:lpstr>
      <vt:lpstr>Calibri Light</vt:lpstr>
      <vt:lpstr>Calibri</vt:lpstr>
      <vt:lpstr>Arial Black</vt:lpstr>
      <vt:lpstr>Book Antiqua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Теоретическая деятельность КИП</vt:lpstr>
      <vt:lpstr>Практическая деятельность КИП</vt:lpstr>
      <vt:lpstr>Практическая деятельность КИП</vt:lpstr>
      <vt:lpstr>Практическая деятельность КИП</vt:lpstr>
      <vt:lpstr>Практическая деятельность КИП</vt:lpstr>
      <vt:lpstr>Пособия для организации образовательной деятельности детей этнокультурной направленности: «Казачий уклад», «Традиции адыгов-шапсугов», «Мир амшенских армян», «Образ жизни понтийских греков»</vt:lpstr>
      <vt:lpstr>PowerPoint Presentation</vt:lpstr>
      <vt:lpstr>Дидактические наборы для изучения этноорнаментов (подбор, разукрашивание)</vt:lpstr>
      <vt:lpstr>Практическая деятельность КИП</vt:lpstr>
      <vt:lpstr>Диагностическая деятельности КИП</vt:lpstr>
      <vt:lpstr>Трансляционная деятельность КИП </vt:lpstr>
      <vt:lpstr>PowerPoint Presentation</vt:lpstr>
      <vt:lpstr>PowerPoint Presentation</vt:lpstr>
      <vt:lpstr>Работа методической сети «Этнокультурное воспитание дошкольников»</vt:lpstr>
      <vt:lpstr>PowerPoint Presentation</vt:lpstr>
      <vt:lpstr>Семинар по диссеминации инновационного опыта«Формирование у дошкольников этнокультурных представлений: организационно-технологическое обеспечение» (28.01.2022)</vt:lpstr>
      <vt:lpstr>PowerPoint Presentation</vt:lpstr>
      <vt:lpstr>PowerPoint Presentation</vt:lpstr>
      <vt:lpstr>Слет этнокоманд дошкольников Лазаревского района г. Сочи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golavskaya.bsu@mail.ru</dc:creator>
  <cp:lastModifiedBy>Admin</cp:lastModifiedBy>
  <cp:revision>115</cp:revision>
  <dcterms:created xsi:type="dcterms:W3CDTF">2022-01-14T05:18:18Z</dcterms:created>
  <dcterms:modified xsi:type="dcterms:W3CDTF">2022-08-20T09:52:12Z</dcterms:modified>
</cp:coreProperties>
</file>