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6" r:id="rId1"/>
  </p:sldMasterIdLst>
  <p:notesMasterIdLst>
    <p:notesMasterId r:id="rId20"/>
  </p:notesMasterIdLst>
  <p:sldIdLst>
    <p:sldId id="256" r:id="rId2"/>
    <p:sldId id="283" r:id="rId3"/>
    <p:sldId id="258" r:id="rId4"/>
    <p:sldId id="278" r:id="rId5"/>
    <p:sldId id="279" r:id="rId6"/>
    <p:sldId id="285" r:id="rId7"/>
    <p:sldId id="284" r:id="rId8"/>
    <p:sldId id="286" r:id="rId9"/>
    <p:sldId id="263" r:id="rId10"/>
    <p:sldId id="264" r:id="rId11"/>
    <p:sldId id="265" r:id="rId12"/>
    <p:sldId id="266" r:id="rId13"/>
    <p:sldId id="269" r:id="rId14"/>
    <p:sldId id="268" r:id="rId15"/>
    <p:sldId id="271" r:id="rId16"/>
    <p:sldId id="272" r:id="rId17"/>
    <p:sldId id="275" r:id="rId18"/>
    <p:sldId id="280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4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2A6361F-04C7-4240-ACD8-2FA98A916CE7}" type="datetimeFigureOut">
              <a:rPr lang="ru-RU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0BC98B7-5316-464E-942E-80B173ECCD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5967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7D59E-3FFE-4462-9883-67A6E5FBAAF6}" type="datetime1">
              <a:rPr lang="ru-RU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Босова Л.Л. Методика преподавания информатики в 5-7 классах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38719-2A53-4262-BC7C-5924E70E89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5043394"/>
      </p:ext>
    </p:extLst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4EAA-4E32-46C5-B677-CB5A2BC268CC}" type="datetime1">
              <a:rPr lang="ru-RU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Босова Л.Л. Методика преподавания информатики в 5-7 классах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8547E-C16E-4EB1-A20D-BBD246AB51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9516011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68934-1525-4037-91A3-C7FA1C8953E4}" type="datetime1">
              <a:rPr lang="ru-RU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Босова Л.Л. Методика преподавания информатики в 5-7 классах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C5BD0-B607-4D34-9125-0A1C1BF44B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0823460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12456-4C38-4A66-88EA-B98B58E9E254}" type="datetime1">
              <a:rPr lang="ru-RU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Босова Л.Л. Методика преподавания информатики в 5-7 классах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DA8C1-F5B3-4433-8282-CAFFB6C21A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972110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0F12F-4DC6-476D-9E52-DFFB63DB06FE}" type="datetime1">
              <a:rPr lang="ru-RU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Босова Л.Л. Методика преподавания информатики в 5-7 классах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A6B57-DE62-4CF0-A002-1066748D76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376101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8BE58-5E72-41DA-A565-1413619EE4DF}" type="datetime1">
              <a:rPr lang="ru-RU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Босова Л.Л. Методика преподавания информатики в 5-7 классах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D2E54-405F-47A9-8B04-ADB7DBD2C7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9456390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CCA63-B6B5-457A-B708-632F67DC0778}" type="datetime1">
              <a:rPr lang="ru-RU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Босова Л.Л. Методика преподавания информатики в 5-7 классах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DF0F3-3A87-4663-92D8-7E83E18F3B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6550976"/>
      </p:ext>
    </p:extLst>
  </p:cSld>
  <p:clrMapOvr>
    <a:masterClrMapping/>
  </p:clrMapOvr>
  <p:transition>
    <p:wheel spokes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41092-D665-4275-A830-03FEC4B69A86}" type="datetime1">
              <a:rPr lang="ru-RU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Босова Л.Л. Методика преподавания информатики в 5-7 классах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73F9C-9F1C-4076-82A3-C51251DA24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2921809"/>
      </p:ext>
    </p:extLst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C4BBE-8028-478E-B863-8C8AD62CAD9A}" type="datetime1">
              <a:rPr lang="ru-RU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Босова Л.Л. Методика преподавания информатики в 5-7 классах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ABEED-A371-4FB5-B7F3-3F33B0918D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1763646"/>
      </p:ext>
    </p:extLst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29D90-0F99-4B13-B565-D2C753F2628F}" type="datetime1">
              <a:rPr lang="ru-RU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Босова Л.Л. Методика преподавания информатики в 5-7 классах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1DF27-EE32-4031-B8D9-8CEBBCBFF4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0571545"/>
      </p:ext>
    </p:extLst>
  </p:cSld>
  <p:clrMapOvr>
    <a:masterClrMapping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5330E-A410-4107-8473-3F0690197B89}" type="datetime1">
              <a:rPr lang="ru-RU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Босова Л.Л. Методика преподавания информатики в 5-7 классах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B9932-5DB0-4F1D-B3A5-BCF54D77E5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096667"/>
      </p:ext>
    </p:extLst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E41FD-4E72-43F8-8D4D-50A9FF0332D0}" type="datetime1">
              <a:rPr lang="ru-RU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Босова Л.Л. Методика преподавания информатики в 5-7 классах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0CFCD-3B62-4B67-916F-EAD12C0480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749641"/>
      </p:ext>
    </p:extLst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34CF7-1920-43A8-8D63-07C46AA8D73C}" type="datetime1">
              <a:rPr lang="ru-RU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Босова Л.Л. Методика преподавания информатики в 5-7 классах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EE36-2802-4593-B5F3-09BDDA6562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474023"/>
      </p:ext>
    </p:extLst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AF2DD-8EEC-4232-A509-774CF4177AD0}" type="datetime1">
              <a:rPr lang="ru-RU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Босова Л.Л. Методика преподавания информатики в 5-7 классах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55EBD-BF17-47F0-AA9A-149B4CE873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8210812"/>
      </p:ext>
    </p:extLst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F82B5-FA98-47B8-A306-C3CE60E39363}" type="datetime1">
              <a:rPr lang="ru-RU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Босова Л.Л. Методика преподавания информатики в 5-7 классах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8324E-4863-4215-B72E-0D13E5209C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006780"/>
      </p:ext>
    </p:extLst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5835-B500-456B-A921-3A3741A0F287}" type="datetime1">
              <a:rPr lang="ru-RU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Босова Л.Л. Методика преподавания информатики в 5-7 классах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F66FE-51EC-4452-AC16-4220506CA9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5611871"/>
      </p:ext>
    </p:extLst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2B505-4203-4AAA-8C25-141872A58545}" type="datetime1">
              <a:rPr lang="ru-RU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Босова Л.Л. Методика преподавания информатики в 5-7 классах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F28A3B9-38A6-4C07-AF9C-2F69A3D929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60" r:id="rId11"/>
    <p:sldLayoutId id="2147483755" r:id="rId12"/>
    <p:sldLayoutId id="2147483761" r:id="rId13"/>
    <p:sldLayoutId id="2147483756" r:id="rId14"/>
    <p:sldLayoutId id="2147483757" r:id="rId15"/>
    <p:sldLayoutId id="2147483758" r:id="rId16"/>
  </p:sldLayoutIdLst>
  <p:transition>
    <p:wheel spokes="1"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3357563"/>
            <a:ext cx="7772400" cy="18288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/>
              <a:t>Графические способы представления учебной информации</a:t>
            </a:r>
            <a:endParaRPr lang="ru-RU" dirty="0"/>
          </a:p>
        </p:txBody>
      </p:sp>
      <p:sp>
        <p:nvSpPr>
          <p:cNvPr id="6147" name="Подзаголовок 2"/>
          <p:cNvSpPr txBox="1">
            <a:spLocks/>
          </p:cNvSpPr>
          <p:nvPr/>
        </p:nvSpPr>
        <p:spPr bwMode="auto">
          <a:xfrm>
            <a:off x="3198813" y="5657850"/>
            <a:ext cx="59451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</a:pPr>
            <a:r>
              <a:rPr lang="ru-RU" altLang="ru-RU" sz="2400" b="1">
                <a:solidFill>
                  <a:schemeClr val="tx2"/>
                </a:solidFill>
                <a:latin typeface="Lucida Sans Unicode" panose="020B0602030504020204" pitchFamily="34" charset="0"/>
              </a:rPr>
              <a:t>Алименко Д.Н.</a:t>
            </a:r>
          </a:p>
          <a:p>
            <a:pPr algn="r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</a:pPr>
            <a:r>
              <a:rPr lang="ru-RU" altLang="ru-RU" sz="2400" b="1">
                <a:solidFill>
                  <a:schemeClr val="tx2"/>
                </a:solidFill>
                <a:latin typeface="Lucida Sans Unicode" panose="020B0602030504020204" pitchFamily="34" charset="0"/>
              </a:rPr>
              <a:t>Ивахненко С.Н.</a:t>
            </a:r>
          </a:p>
          <a:p>
            <a:pPr algn="r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</a:pPr>
            <a:r>
              <a:rPr lang="ru-RU" altLang="ru-RU" sz="2400" b="1">
                <a:solidFill>
                  <a:schemeClr val="tx2"/>
                </a:solidFill>
                <a:latin typeface="Lucida Sans Unicode" panose="020B0602030504020204" pitchFamily="34" charset="0"/>
              </a:rPr>
              <a:t>Стоноженко Н.В.</a:t>
            </a:r>
            <a:endParaRPr lang="ru-RU" altLang="ru-RU" sz="2700">
              <a:solidFill>
                <a:schemeClr val="tx2"/>
              </a:solidFill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ru-RU" altLang="ru-RU" smtClean="0"/>
              <a:t>Денотатный граф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625" y="857250"/>
            <a:ext cx="8429625" cy="5786438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Денотатный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граф (от лат.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denoto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— обозначаю) — очень эффективный способ вычленения из текста существенных признаков ключевого понятия. Правила построения:</a:t>
            </a:r>
          </a:p>
          <a:p>
            <a:pPr marL="712788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Выделите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ключевое понятие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(слово или словосочетание) и проанализируйте его существенные признаки. Впишите ключевое понятие в верхний прямоугольник.</a:t>
            </a:r>
          </a:p>
          <a:p>
            <a:pPr marL="712788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Как можно более точно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подберите глаголы, связывающие ключевое понятие и его существенные признаки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отражающие движение от понятия к его существенным признакам. Это могут быть самые разнообразные глаголы-связки, с помощью которых осуществляется выход на определение понятия. Впишите глаголы в прямоугольники второго уровня.</a:t>
            </a:r>
          </a:p>
          <a:p>
            <a:pPr marL="712788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Конкретизируйте в прямоугольниках следующего уровня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смысл выбранных вами глаголов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для более полного раскрытия ключевого понятия. </a:t>
            </a:r>
          </a:p>
          <a:p>
            <a:pPr marL="712788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Следите за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чередованием имени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(именем может быть одно существительное или группа существительных в сочетании с другими именными частями речи) и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глагола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712788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Проверяйте каждый блок включенной в граф информации  с целью исключения возможных ошибок, несоответствий и противоречий. </a:t>
            </a:r>
          </a:p>
        </p:txBody>
      </p:sp>
      <p:sp>
        <p:nvSpPr>
          <p:cNvPr id="1536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>
              <a:solidFill>
                <a:schemeClr val="tx1"/>
              </a:solidFill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ru-RU" altLang="ru-RU" smtClean="0"/>
              <a:t>Денотатный граф</a:t>
            </a:r>
          </a:p>
        </p:txBody>
      </p:sp>
      <p:sp>
        <p:nvSpPr>
          <p:cNvPr id="16387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638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>
              <a:solidFill>
                <a:schemeClr val="tx1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>
              <a:solidFill>
                <a:schemeClr val="tx1"/>
              </a:solidFill>
              <a:latin typeface="Lucida Sans Unicode" panose="020B0602030504020204" pitchFamily="34" charset="0"/>
            </a:endParaRPr>
          </a:p>
        </p:txBody>
      </p:sp>
      <p:graphicFrame>
        <p:nvGraphicFramePr>
          <p:cNvPr id="16390" name="Object 1"/>
          <p:cNvGraphicFramePr>
            <a:graphicFrameLocks noChangeAspect="1"/>
          </p:cNvGraphicFramePr>
          <p:nvPr/>
        </p:nvGraphicFramePr>
        <p:xfrm>
          <a:off x="214313" y="1071563"/>
          <a:ext cx="8643937" cy="478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r:id="rId3" imgW="3645966" imgH="1475139" progId="OrgPlusWOPX.4">
                  <p:embed/>
                </p:oleObj>
              </mc:Choice>
              <mc:Fallback>
                <p:oleObj r:id="rId3" imgW="3645966" imgH="1475139" progId="OrgPlusWOPX.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1071563"/>
                        <a:ext cx="8643937" cy="478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ru-RU" altLang="ru-RU" smtClean="0"/>
              <a:t>Причинная карта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Причинная карта (причинно-следственная диаграмма или диаграмма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Исикавы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– графическое изображением, помогающее идентифицировать и наглядно представить причины конкретных событий, явлений, проблем или результатов.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Анализируемую проблему помещают на правом конце горизонтального отрезка (голова рыбы).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группы причин распределяют как рыбий скелет.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 каждой первичной причине подводят линии (стрелки) второго порядка, к которым, в свою очередь можно подвести линии третьего порядка и т. д.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Каждая из линий, нанесенная на схему, должна представлять собой  в зависимости от ее положения либо причину, либо следствие: предыдущая линия по отношению к последующей всегда выступает как причина, а последующая как следствие.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12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0FC4D3-E555-4930-8873-F34113A3CE7F}" type="slidenum">
              <a:rPr lang="ru-RU" altLang="ru-RU">
                <a:solidFill>
                  <a:schemeClr val="tx1"/>
                </a:solidFill>
                <a:latin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>
              <a:solidFill>
                <a:schemeClr val="tx1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74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>
              <a:solidFill>
                <a:schemeClr val="tx1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>
              <a:solidFill>
                <a:schemeClr val="tx1"/>
              </a:solidFill>
              <a:latin typeface="Lucida Sans Unicode" panose="020B0602030504020204" pitchFamily="34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27212" b="21408"/>
          <a:stretch>
            <a:fillRect/>
          </a:stretch>
        </p:blipFill>
        <p:spPr bwMode="auto">
          <a:xfrm flipH="1">
            <a:off x="6643702" y="5643578"/>
            <a:ext cx="208559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ru-RU" altLang="ru-RU" smtClean="0"/>
              <a:t>Причинная карта </a:t>
            </a:r>
          </a:p>
        </p:txBody>
      </p:sp>
      <p:sp>
        <p:nvSpPr>
          <p:cNvPr id="1843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>
              <a:solidFill>
                <a:schemeClr val="tx1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>
              <a:solidFill>
                <a:schemeClr val="tx1"/>
              </a:solidFill>
              <a:latin typeface="Lucida Sans Unicode" panose="020B0602030504020204" pitchFamily="34" charset="0"/>
            </a:endParaRPr>
          </a:p>
        </p:txBody>
      </p:sp>
      <p:grpSp>
        <p:nvGrpSpPr>
          <p:cNvPr id="18437" name="Group 2"/>
          <p:cNvGrpSpPr>
            <a:grpSpLocks/>
          </p:cNvGrpSpPr>
          <p:nvPr/>
        </p:nvGrpSpPr>
        <p:grpSpPr bwMode="auto">
          <a:xfrm>
            <a:off x="1000125" y="2000250"/>
            <a:ext cx="7143750" cy="2700338"/>
            <a:chOff x="1095" y="2820"/>
            <a:chExt cx="10485" cy="3465"/>
          </a:xfrm>
        </p:grpSpPr>
        <p:sp>
          <p:nvSpPr>
            <p:cNvPr id="2" name="AutoShape 3"/>
            <p:cNvSpPr>
              <a:spLocks noChangeArrowheads="1"/>
            </p:cNvSpPr>
            <p:nvPr/>
          </p:nvSpPr>
          <p:spPr bwMode="auto">
            <a:xfrm rot="5400000">
              <a:off x="9090" y="3795"/>
              <a:ext cx="2819" cy="216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439" name="Text Box 4"/>
            <p:cNvSpPr txBox="1">
              <a:spLocks noChangeArrowheads="1"/>
            </p:cNvSpPr>
            <p:nvPr/>
          </p:nvSpPr>
          <p:spPr bwMode="auto">
            <a:xfrm>
              <a:off x="9375" y="4287"/>
              <a:ext cx="1995" cy="1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</a:pPr>
              <a:r>
                <a:rPr lang="ru-RU" altLang="ru-RU" sz="1100" b="1">
                  <a:solidFill>
                    <a:schemeClr val="tx1"/>
                  </a:solidFill>
                  <a:latin typeface="Calibri" panose="020F0502020204030204" pitchFamily="34" charset="0"/>
                </a:rPr>
                <a:t>Достоинства</a:t>
              </a:r>
              <a:br>
                <a:rPr lang="ru-RU" altLang="ru-RU" sz="1100" b="1">
                  <a:solidFill>
                    <a:schemeClr val="tx1"/>
                  </a:solidFill>
                  <a:latin typeface="Calibri" panose="020F0502020204030204" pitchFamily="34" charset="0"/>
                </a:rPr>
              </a:br>
              <a:r>
                <a:rPr lang="ru-RU" altLang="ru-RU" sz="1100" b="1">
                  <a:solidFill>
                    <a:schemeClr val="tx1"/>
                  </a:solidFill>
                  <a:latin typeface="Calibri" panose="020F0502020204030204" pitchFamily="34" charset="0"/>
                </a:rPr>
                <a:t> и недостатки</a:t>
              </a:r>
              <a:br>
                <a:rPr lang="ru-RU" altLang="ru-RU" sz="1100" b="1">
                  <a:solidFill>
                    <a:schemeClr val="tx1"/>
                  </a:solidFill>
                  <a:latin typeface="Calibri" panose="020F0502020204030204" pitchFamily="34" charset="0"/>
                </a:rPr>
              </a:br>
              <a:r>
                <a:rPr lang="ru-RU" altLang="ru-RU" sz="1100" b="1">
                  <a:solidFill>
                    <a:schemeClr val="tx1"/>
                  </a:solidFill>
                  <a:latin typeface="Calibri" panose="020F0502020204030204" pitchFamily="34" charset="0"/>
                </a:rPr>
                <a:t>графических </a:t>
              </a:r>
              <a:br>
                <a:rPr lang="ru-RU" altLang="ru-RU" sz="1100" b="1">
                  <a:solidFill>
                    <a:schemeClr val="tx1"/>
                  </a:solidFill>
                  <a:latin typeface="Calibri" panose="020F0502020204030204" pitchFamily="34" charset="0"/>
                </a:rPr>
              </a:br>
              <a:r>
                <a:rPr lang="ru-RU" altLang="ru-RU" sz="1100" b="1">
                  <a:solidFill>
                    <a:schemeClr val="tx1"/>
                  </a:solidFill>
                  <a:latin typeface="Calibri" panose="020F0502020204030204" pitchFamily="34" charset="0"/>
                </a:rPr>
                <a:t>схем</a:t>
              </a:r>
              <a:endParaRPr lang="ru-RU" altLang="ru-RU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40" name="Line 5"/>
            <p:cNvSpPr>
              <a:spLocks noChangeShapeType="1"/>
            </p:cNvSpPr>
            <p:nvPr/>
          </p:nvSpPr>
          <p:spPr bwMode="auto">
            <a:xfrm>
              <a:off x="1995" y="4725"/>
              <a:ext cx="741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1" name="Line 6"/>
            <p:cNvSpPr>
              <a:spLocks noChangeShapeType="1"/>
            </p:cNvSpPr>
            <p:nvPr/>
          </p:nvSpPr>
          <p:spPr bwMode="auto">
            <a:xfrm>
              <a:off x="7890" y="3435"/>
              <a:ext cx="1245" cy="12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2" name="Line 7"/>
            <p:cNvSpPr>
              <a:spLocks noChangeShapeType="1"/>
            </p:cNvSpPr>
            <p:nvPr/>
          </p:nvSpPr>
          <p:spPr bwMode="auto">
            <a:xfrm>
              <a:off x="6495" y="3435"/>
              <a:ext cx="1245" cy="12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3" name="Line 8"/>
            <p:cNvSpPr>
              <a:spLocks noChangeShapeType="1"/>
            </p:cNvSpPr>
            <p:nvPr/>
          </p:nvSpPr>
          <p:spPr bwMode="auto">
            <a:xfrm>
              <a:off x="5055" y="3345"/>
              <a:ext cx="1335" cy="13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4" name="Line 9"/>
            <p:cNvSpPr>
              <a:spLocks noChangeShapeType="1"/>
            </p:cNvSpPr>
            <p:nvPr/>
          </p:nvSpPr>
          <p:spPr bwMode="auto">
            <a:xfrm>
              <a:off x="3945" y="3450"/>
              <a:ext cx="1245" cy="12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5" name="Line 10"/>
            <p:cNvSpPr>
              <a:spLocks noChangeShapeType="1"/>
            </p:cNvSpPr>
            <p:nvPr/>
          </p:nvSpPr>
          <p:spPr bwMode="auto">
            <a:xfrm flipH="1">
              <a:off x="4095" y="4725"/>
              <a:ext cx="1245" cy="12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6" name="Line 11"/>
            <p:cNvSpPr>
              <a:spLocks noChangeShapeType="1"/>
            </p:cNvSpPr>
            <p:nvPr/>
          </p:nvSpPr>
          <p:spPr bwMode="auto">
            <a:xfrm flipH="1">
              <a:off x="7095" y="4710"/>
              <a:ext cx="1245" cy="12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Text Box 12"/>
            <p:cNvSpPr txBox="1">
              <a:spLocks noChangeArrowheads="1"/>
            </p:cNvSpPr>
            <p:nvPr/>
          </p:nvSpPr>
          <p:spPr bwMode="auto">
            <a:xfrm>
              <a:off x="5715" y="3435"/>
              <a:ext cx="1768" cy="52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spcAft>
                  <a:spcPts val="1000"/>
                </a:spcAft>
                <a:defRPr/>
              </a:pPr>
              <a:r>
                <a:rPr lang="ru-RU" sz="1100" b="1">
                  <a:latin typeface="Calibri" pitchFamily="34" charset="0"/>
                </a:rPr>
                <a:t>Наглядность</a:t>
              </a:r>
            </a:p>
          </p:txBody>
        </p:sp>
        <p:sp>
          <p:nvSpPr>
            <p:cNvPr id="5" name="Text Box 13"/>
            <p:cNvSpPr txBox="1">
              <a:spLocks noChangeArrowheads="1"/>
            </p:cNvSpPr>
            <p:nvPr/>
          </p:nvSpPr>
          <p:spPr bwMode="auto">
            <a:xfrm>
              <a:off x="4560" y="2820"/>
              <a:ext cx="1950" cy="52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spcAft>
                  <a:spcPts val="1000"/>
                </a:spcAft>
                <a:defRPr/>
              </a:pPr>
              <a:r>
                <a:rPr lang="ru-RU" sz="1100" b="1">
                  <a:latin typeface="Calibri" pitchFamily="34" charset="0"/>
                </a:rPr>
                <a:t>Компактность</a:t>
              </a:r>
            </a:p>
          </p:txBody>
        </p: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2116" y="2834"/>
              <a:ext cx="1815" cy="52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spcAft>
                  <a:spcPts val="1000"/>
                </a:spcAft>
                <a:defRPr/>
              </a:pPr>
              <a:r>
                <a:rPr lang="ru-RU" sz="1100" b="1">
                  <a:latin typeface="Calibri" pitchFamily="34" charset="0"/>
                </a:rPr>
                <a:t>Обозримость</a:t>
              </a:r>
            </a:p>
          </p:txBody>
        </p: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3225" y="3421"/>
              <a:ext cx="1950" cy="52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spcAft>
                  <a:spcPts val="1000"/>
                </a:spcAft>
                <a:defRPr/>
              </a:pPr>
              <a:r>
                <a:rPr lang="ru-RU" sz="1100" b="1">
                  <a:latin typeface="Calibri" pitchFamily="34" charset="0"/>
                </a:rPr>
                <a:t>Разнообразие</a:t>
              </a:r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7514" y="2910"/>
              <a:ext cx="2670" cy="52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spcAft>
                  <a:spcPts val="1000"/>
                </a:spcAft>
                <a:defRPr/>
              </a:pPr>
              <a:r>
                <a:rPr lang="ru-RU" sz="1100" b="1">
                  <a:solidFill>
                    <a:schemeClr val="tx1"/>
                  </a:solidFill>
                  <a:latin typeface="Calibri" pitchFamily="34" charset="0"/>
                </a:rPr>
                <a:t>Привлекательность</a:t>
              </a:r>
              <a:endParaRPr lang="ru-RU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26641" name="Text Box 17"/>
            <p:cNvSpPr txBox="1">
              <a:spLocks noChangeArrowheads="1"/>
            </p:cNvSpPr>
            <p:nvPr/>
          </p:nvSpPr>
          <p:spPr bwMode="auto">
            <a:xfrm>
              <a:off x="5699" y="5580"/>
              <a:ext cx="2747" cy="52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spcAft>
                  <a:spcPts val="1000"/>
                </a:spcAft>
                <a:defRPr/>
              </a:pPr>
              <a:r>
                <a:rPr lang="ru-RU" sz="1100" b="1">
                  <a:latin typeface="Calibri" pitchFamily="34" charset="0"/>
                </a:rPr>
                <a:t>Отсутствие точности</a:t>
              </a:r>
            </a:p>
          </p:txBody>
        </p:sp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1980" y="5594"/>
              <a:ext cx="3180" cy="52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spcAft>
                  <a:spcPts val="1000"/>
                </a:spcAft>
                <a:defRPr/>
              </a:pPr>
              <a:r>
                <a:rPr lang="ru-RU" sz="1100" b="1" dirty="0">
                  <a:latin typeface="Calibri" pitchFamily="34" charset="0"/>
                </a:rPr>
                <a:t>Отсутствие подробностей</a:t>
              </a:r>
            </a:p>
          </p:txBody>
        </p:sp>
        <p:sp>
          <p:nvSpPr>
            <p:cNvPr id="18454" name="Line 19"/>
            <p:cNvSpPr>
              <a:spLocks noChangeShapeType="1"/>
            </p:cNvSpPr>
            <p:nvPr/>
          </p:nvSpPr>
          <p:spPr bwMode="auto">
            <a:xfrm flipH="1" flipV="1">
              <a:off x="2580" y="3360"/>
              <a:ext cx="1350" cy="13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5" name="Line 20"/>
            <p:cNvSpPr>
              <a:spLocks noChangeShapeType="1"/>
            </p:cNvSpPr>
            <p:nvPr/>
          </p:nvSpPr>
          <p:spPr bwMode="auto">
            <a:xfrm flipH="1" flipV="1">
              <a:off x="2145" y="4065"/>
              <a:ext cx="645" cy="6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45" name="Text Box 21"/>
            <p:cNvSpPr txBox="1">
              <a:spLocks noChangeArrowheads="1"/>
            </p:cNvSpPr>
            <p:nvPr/>
          </p:nvSpPr>
          <p:spPr bwMode="auto">
            <a:xfrm>
              <a:off x="1095" y="3720"/>
              <a:ext cx="1771" cy="52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spcAft>
                  <a:spcPts val="1000"/>
                </a:spcAft>
                <a:defRPr/>
              </a:pPr>
              <a:r>
                <a:rPr lang="ru-RU" sz="1100" b="1">
                  <a:latin typeface="Calibri" pitchFamily="34" charset="0"/>
                </a:rPr>
                <a:t>Системность</a:t>
              </a:r>
            </a:p>
          </p:txBody>
        </p:sp>
      </p:grp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Карта памяти (интеллект-карта)</a:t>
            </a:r>
            <a:endParaRPr lang="ru-RU" dirty="0"/>
          </a:p>
        </p:txBody>
      </p:sp>
      <p:sp>
        <p:nvSpPr>
          <p:cNvPr id="19459" name="Содержимое 25"/>
          <p:cNvSpPr>
            <a:spLocks noGrp="1"/>
          </p:cNvSpPr>
          <p:nvPr>
            <p:ph idx="1"/>
          </p:nvPr>
        </p:nvSpPr>
        <p:spPr>
          <a:xfrm>
            <a:off x="457200" y="989013"/>
            <a:ext cx="6500813" cy="5053012"/>
          </a:xfrm>
        </p:spPr>
        <p:txBody>
          <a:bodyPr/>
          <a:lstStyle/>
          <a:p>
            <a:pPr marL="365125" indent="-255588">
              <a:buFont typeface="Wingdings 3" panose="05040102010807070707" pitchFamily="18" charset="2"/>
              <a:buChar char=""/>
            </a:pPr>
            <a:r>
              <a:rPr lang="ru-RU" altLang="ru-RU" smtClean="0"/>
              <a:t>Карта памяти, интеллект-карта или ментальная карта (Mind maps) – это </a:t>
            </a:r>
            <a:r>
              <a:rPr lang="ru-RU" altLang="ru-RU" b="1" smtClean="0"/>
              <a:t>технология изображения информации в графическом виде, отражающая связи </a:t>
            </a:r>
            <a:r>
              <a:rPr lang="ru-RU" altLang="ru-RU" smtClean="0"/>
              <a:t>(смысловые, ассоциативные, причинно-следственные и другие) </a:t>
            </a:r>
            <a:r>
              <a:rPr lang="ru-RU" altLang="ru-RU" b="1" smtClean="0"/>
              <a:t>между понятиями, частями, составляющими </a:t>
            </a:r>
            <a:r>
              <a:rPr lang="ru-RU" altLang="ru-RU" smtClean="0"/>
              <a:t>предметной области, которую мы изучаем (рассматриваем). </a:t>
            </a:r>
            <a:endParaRPr lang="en-US" altLang="ru-RU" smtClean="0"/>
          </a:p>
          <a:p>
            <a:pPr marL="365125" indent="-255588">
              <a:buFont typeface="Wingdings 3" panose="05040102010807070707" pitchFamily="18" charset="2"/>
              <a:buChar char=""/>
            </a:pPr>
            <a:r>
              <a:rPr lang="ru-RU" altLang="ru-RU" smtClean="0"/>
              <a:t>Основная идея: каждую мысль, каждый образ или эмоцию можно представить себе как объект (узел), от которого расходятся во все стороны многочисленные ниточки-связи, ведущие к другим объектам (мыслям, образам, эмоциям). </a:t>
            </a:r>
            <a:endParaRPr lang="en-US" altLang="ru-RU" smtClean="0"/>
          </a:p>
          <a:p>
            <a:pPr marL="365125" indent="-255588">
              <a:buFont typeface="Wingdings 3" panose="05040102010807070707" pitchFamily="18" charset="2"/>
              <a:buChar char=""/>
            </a:pPr>
            <a:r>
              <a:rPr lang="ru-RU" altLang="ru-RU" smtClean="0"/>
              <a:t>Мышление «разбегается» от центрального объекта в разные стороны. Своеобразной моделью такого процесса и является карта памяти. </a:t>
            </a:r>
          </a:p>
          <a:p>
            <a:pPr marL="365125" indent="-255588">
              <a:buFont typeface="Wingdings 3" panose="05040102010807070707" pitchFamily="18" charset="2"/>
              <a:buChar char=""/>
            </a:pPr>
            <a:endParaRPr lang="ru-RU" altLang="ru-RU" smtClean="0"/>
          </a:p>
          <a:p>
            <a:pPr marL="365125" indent="-255588">
              <a:buFont typeface="Wingdings 3" panose="05040102010807070707" pitchFamily="18" charset="2"/>
              <a:buChar char=""/>
            </a:pPr>
            <a:endParaRPr lang="ru-RU" altLang="ru-RU" smtClean="0"/>
          </a:p>
        </p:txBody>
      </p:sp>
      <p:sp>
        <p:nvSpPr>
          <p:cNvPr id="1946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>
              <a:solidFill>
                <a:schemeClr val="tx1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94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>
              <a:solidFill>
                <a:schemeClr val="tx1"/>
              </a:solidFill>
              <a:latin typeface="Lucida Sans Unicode" panose="020B0602030504020204" pitchFamily="34" charset="0"/>
            </a:endParaRPr>
          </a:p>
        </p:txBody>
      </p:sp>
      <p:pic>
        <p:nvPicPr>
          <p:cNvPr id="19462" name="Picture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4929188"/>
            <a:ext cx="1385887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Карта памяти. Пример</a:t>
            </a:r>
            <a:endParaRPr lang="ru-RU" dirty="0"/>
          </a:p>
        </p:txBody>
      </p:sp>
      <p:pic>
        <p:nvPicPr>
          <p:cNvPr id="20483" name="Picture 2" descr="Ментальная карт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4438" y="1357313"/>
            <a:ext cx="7380287" cy="4741862"/>
          </a:xfr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>Область применения</a:t>
            </a:r>
            <a:endParaRPr lang="ru-RU" dirty="0"/>
          </a:p>
        </p:txBody>
      </p:sp>
      <p:sp>
        <p:nvSpPr>
          <p:cNvPr id="30722" name="Содержимое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групповая работа (коллективное творчество, мозговой штурм);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конспектирование или аннотирование текстовых материалов;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обдумывание проблем, анализ сложных ситуаций;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планирование;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принятие решений.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altLang="ru-RU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50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2FEA78-8AB9-4F52-8DAF-56C69BC194E8}" type="slidenum">
              <a:rPr lang="ru-RU" altLang="ru-RU">
                <a:solidFill>
                  <a:schemeClr val="tx1"/>
                </a:solidFill>
                <a:latin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>
              <a:solidFill>
                <a:schemeClr val="tx1"/>
              </a:solidFill>
              <a:latin typeface="Lucida Sans Unicode" panose="020B0602030504020204" pitchFamily="34" charset="0"/>
            </a:endParaRPr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3857625"/>
            <a:ext cx="3113087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274638"/>
            <a:ext cx="8543925" cy="511175"/>
          </a:xfrm>
        </p:spPr>
        <p:txBody>
          <a:bodyPr/>
          <a:lstStyle/>
          <a:p>
            <a:r>
              <a:rPr lang="ru-RU" altLang="ru-RU" sz="4000" smtClean="0"/>
              <a:t>Графические схемы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00038" y="1196975"/>
            <a:ext cx="8229600" cy="5238750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Графические схемы: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позволяют представить тему целиком, наглядно и понятно</a:t>
            </a: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что обеспечивает повышение мотивация учащихся;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обеспечивают скорость, точность и прочность восприятия, запоминания и переработки информации учащимся, что служит основой для генерации идей и принятия решений.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Графические схемы используются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 изложении нового материала;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для осмысления и закрепления изучаемого материала;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 обобщении и систематизации изученного материала;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этапе контроля знаний, умений и навыков, </a:t>
            </a: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освоенных 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учеником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alt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581525"/>
            <a:ext cx="2960687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88900" y="0"/>
          <a:ext cx="8966200" cy="628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Document" r:id="rId3" imgW="8966724" imgH="6207460" progId="Word.Document.8">
                  <p:embed/>
                </p:oleObj>
              </mc:Choice>
              <mc:Fallback>
                <p:oleObj name="Document" r:id="rId3" imgW="8966724" imgH="62074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" y="0"/>
                        <a:ext cx="8966200" cy="628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Графика</a:t>
            </a:r>
          </a:p>
        </p:txBody>
      </p:sp>
      <p:pic>
        <p:nvPicPr>
          <p:cNvPr id="7171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1038" y="2160588"/>
            <a:ext cx="6205537" cy="3881437"/>
          </a:xfrm>
        </p:spPr>
      </p:pic>
      <p:sp>
        <p:nvSpPr>
          <p:cNvPr id="717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C7B520-12E3-45FD-9824-F08A45E83FF8}" type="slidenum">
              <a:rPr lang="ru-RU" altLang="ru-RU">
                <a:solidFill>
                  <a:schemeClr val="accent1"/>
                </a:solidFill>
              </a:rPr>
              <a:pPr/>
              <a:t>2</a:t>
            </a:fld>
            <a:endParaRPr lang="ru-RU" altLang="ru-RU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950" y="115888"/>
            <a:ext cx="8856663" cy="10255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Графические схемы как инструмент</a:t>
            </a:r>
            <a:br>
              <a:rPr lang="ru-RU" dirty="0" smtClean="0"/>
            </a:br>
            <a:r>
              <a:rPr lang="ru-RU" dirty="0" smtClean="0"/>
              <a:t>работы с информацией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195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6635750" cy="5357813"/>
          </a:xfrm>
        </p:spPr>
        <p:txBody>
          <a:bodyPr/>
          <a:lstStyle/>
          <a:p>
            <a:pPr marL="365125" indent="-255588">
              <a:buFont typeface="Wingdings 3" panose="05040102010807070707" pitchFamily="18" charset="2"/>
              <a:buChar char=""/>
            </a:pPr>
            <a:r>
              <a:rPr lang="ru-RU" altLang="ru-RU" smtClean="0"/>
              <a:t>Лавинообразный рост информации требует от человека навыков работы с книгой, справочной и другой литературой, с цифровыми информационными источниками, с распределенным информационным ресурсом сети Интернет.</a:t>
            </a:r>
          </a:p>
          <a:p>
            <a:pPr marL="365125" indent="-255588">
              <a:buFont typeface="Wingdings 3" panose="05040102010807070707" pitchFamily="18" charset="2"/>
              <a:buChar char=""/>
            </a:pPr>
            <a:r>
              <a:rPr lang="ru-RU" altLang="ru-RU" smtClean="0"/>
              <a:t>Мощным визуальным инструментом развития перечисленных умений и навыков являются разнообразные графические схемы - разновидность информационных моделей, навыки построения и исследования которых в наши дни относятся к разряду общеучебных и систематически формируются на уроках информатики и ИКТ.</a:t>
            </a:r>
          </a:p>
          <a:p>
            <a:pPr marL="365125" indent="-255588">
              <a:buFont typeface="Wingdings 3" panose="05040102010807070707" pitchFamily="18" charset="2"/>
              <a:buChar char=""/>
            </a:pPr>
            <a:endParaRPr lang="ru-RU" altLang="ru-RU" smtClean="0"/>
          </a:p>
        </p:txBody>
      </p:sp>
      <p:pic>
        <p:nvPicPr>
          <p:cNvPr id="8196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" b="18407"/>
          <a:stretch>
            <a:fillRect/>
          </a:stretch>
        </p:blipFill>
        <p:spPr bwMode="auto">
          <a:xfrm>
            <a:off x="3708400" y="4354513"/>
            <a:ext cx="54356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025525"/>
          </a:xfrm>
        </p:spPr>
        <p:txBody>
          <a:bodyPr/>
          <a:lstStyle/>
          <a:p>
            <a:r>
              <a:rPr lang="ru-RU" altLang="ru-RU" smtClean="0"/>
              <a:t>Мы запоминаем</a:t>
            </a:r>
          </a:p>
        </p:txBody>
      </p:sp>
      <p:pic>
        <p:nvPicPr>
          <p:cNvPr id="97283" name="Схема 1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-17967" r="-17967"/>
          <a:stretch>
            <a:fillRect/>
          </a:stretch>
        </p:blipFill>
        <p:spPr bwMode="auto">
          <a:xfrm>
            <a:off x="357158" y="1500175"/>
            <a:ext cx="835025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57175"/>
            <a:ext cx="8329613" cy="1371600"/>
          </a:xfrm>
        </p:spPr>
        <p:txBody>
          <a:bodyPr/>
          <a:lstStyle/>
          <a:p>
            <a:r>
              <a:rPr lang="ru-RU" altLang="ru-RU" sz="3200" smtClean="0"/>
              <a:t>Средства наглядности – инструмент: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1357313"/>
            <a:ext cx="8229600" cy="3886200"/>
          </a:xfrm>
        </p:spPr>
        <p:txBody>
          <a:bodyPr rtlCol="0">
            <a:normAutofit lnSpcReduction="10000"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развития наглядно-образного мышления;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формирования навыков работы с графической информацией;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фиксации внимания при усвоении учебного материала;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развития познавательного интереса;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активизации учебно-познавательной деятельности;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конкретизации изучаемых вопросов;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наглядной систематизации и</a:t>
            </a:r>
            <a:b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классификации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Восприятие</a:t>
            </a:r>
          </a:p>
        </p:txBody>
      </p:sp>
      <p:pic>
        <p:nvPicPr>
          <p:cNvPr id="11267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341563"/>
            <a:ext cx="6348413" cy="3519487"/>
          </a:xfrm>
        </p:spPr>
      </p:pic>
      <p:sp>
        <p:nvSpPr>
          <p:cNvPr id="1126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EDE12E-157E-4BCB-99F9-8E5406CD69E6}" type="slidenum">
              <a:rPr lang="ru-RU" altLang="ru-RU">
                <a:solidFill>
                  <a:schemeClr val="accent1"/>
                </a:solidFill>
              </a:rPr>
              <a:pPr/>
              <a:t>6</a:t>
            </a:fld>
            <a:endParaRPr lang="ru-RU" altLang="ru-RU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Наглядность</a:t>
            </a:r>
          </a:p>
        </p:txBody>
      </p:sp>
      <p:pic>
        <p:nvPicPr>
          <p:cNvPr id="12291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412875"/>
            <a:ext cx="6634163" cy="4465638"/>
          </a:xfrm>
        </p:spPr>
      </p:pic>
      <p:sp>
        <p:nvSpPr>
          <p:cNvPr id="1229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C93694-DA33-4D2B-BE46-C20E14293CEE}" type="slidenum">
              <a:rPr lang="ru-RU" altLang="ru-RU">
                <a:solidFill>
                  <a:schemeClr val="accent1"/>
                </a:solidFill>
              </a:rPr>
              <a:pPr/>
              <a:t>7</a:t>
            </a:fld>
            <a:endParaRPr lang="ru-RU" altLang="ru-RU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5"/>
          <p:cNvSpPr>
            <a:spLocks noGrp="1"/>
          </p:cNvSpPr>
          <p:nvPr>
            <p:ph type="title"/>
          </p:nvPr>
        </p:nvSpPr>
        <p:spPr>
          <a:xfrm>
            <a:off x="1116013" y="2492375"/>
            <a:ext cx="6346825" cy="1320800"/>
          </a:xfrm>
        </p:spPr>
        <p:txBody>
          <a:bodyPr/>
          <a:lstStyle/>
          <a:p>
            <a:pPr algn="ctr"/>
            <a:r>
              <a:rPr lang="ru-RU" altLang="ru-RU" smtClean="0"/>
              <a:t>Методы графического представления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ru-RU" altLang="ru-RU" smtClean="0"/>
              <a:t>Кластер.</a:t>
            </a:r>
          </a:p>
        </p:txBody>
      </p:sp>
      <p:sp>
        <p:nvSpPr>
          <p:cNvPr id="1433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>
              <a:solidFill>
                <a:schemeClr val="tx1"/>
              </a:solidFill>
              <a:latin typeface="Lucida Sans Unicode" panose="020B0602030504020204" pitchFamily="34" charset="0"/>
            </a:endParaRPr>
          </a:p>
        </p:txBody>
      </p:sp>
      <p:grpSp>
        <p:nvGrpSpPr>
          <p:cNvPr id="14340" name="Group 13"/>
          <p:cNvGrpSpPr>
            <a:grpSpLocks/>
          </p:cNvGrpSpPr>
          <p:nvPr/>
        </p:nvGrpSpPr>
        <p:grpSpPr bwMode="auto">
          <a:xfrm>
            <a:off x="642938" y="1214438"/>
            <a:ext cx="7429500" cy="4357687"/>
            <a:chOff x="2040" y="4699"/>
            <a:chExt cx="9360" cy="5051"/>
          </a:xfrm>
        </p:grpSpPr>
        <p:grpSp>
          <p:nvGrpSpPr>
            <p:cNvPr id="14341" name="Group 14"/>
            <p:cNvGrpSpPr>
              <a:grpSpLocks/>
            </p:cNvGrpSpPr>
            <p:nvPr/>
          </p:nvGrpSpPr>
          <p:grpSpPr bwMode="auto">
            <a:xfrm>
              <a:off x="2940" y="4699"/>
              <a:ext cx="8205" cy="3994"/>
              <a:chOff x="2940" y="4699"/>
              <a:chExt cx="8205" cy="3994"/>
            </a:xfrm>
          </p:grpSpPr>
          <p:sp>
            <p:nvSpPr>
              <p:cNvPr id="14351" name="Oval 15"/>
              <p:cNvSpPr>
                <a:spLocks noChangeArrowheads="1"/>
              </p:cNvSpPr>
              <p:nvPr/>
            </p:nvSpPr>
            <p:spPr bwMode="auto">
              <a:xfrm>
                <a:off x="5850" y="6133"/>
                <a:ext cx="2340" cy="1020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5pPr>
                <a:lvl6pPr marL="25146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6pPr>
                <a:lvl7pPr marL="29718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7pPr>
                <a:lvl8pPr marL="34290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8pPr>
                <a:lvl9pPr marL="38862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altLang="ru-RU">
                  <a:solidFill>
                    <a:schemeClr val="tx1"/>
                  </a:solidFill>
                  <a:latin typeface="Lucida Sans Unicode" panose="020B0602030504020204" pitchFamily="34" charset="0"/>
                </a:endParaRPr>
              </a:p>
            </p:txBody>
          </p:sp>
          <p:sp>
            <p:nvSpPr>
              <p:cNvPr id="14352" name="Text Box 16"/>
              <p:cNvSpPr txBox="1">
                <a:spLocks noChangeArrowheads="1"/>
              </p:cNvSpPr>
              <p:nvPr/>
            </p:nvSpPr>
            <p:spPr bwMode="auto">
              <a:xfrm>
                <a:off x="6165" y="6295"/>
                <a:ext cx="1620" cy="8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5pPr>
                <a:lvl6pPr marL="25146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6pPr>
                <a:lvl7pPr marL="29718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7pPr>
                <a:lvl8pPr marL="34290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8pPr>
                <a:lvl9pPr marL="38862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</a:pPr>
                <a:r>
                  <a:rPr lang="ru-RU" altLang="ru-RU" sz="1100" b="1">
                    <a:solidFill>
                      <a:schemeClr val="tx1"/>
                    </a:solidFill>
                    <a:latin typeface="Calibri" panose="020F0502020204030204" pitchFamily="34" charset="0"/>
                  </a:rPr>
                  <a:t>Интерфейс</a:t>
                </a:r>
                <a:endParaRPr lang="ru-RU" altLang="ru-RU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4353" name="Oval 17"/>
              <p:cNvSpPr>
                <a:spLocks noChangeArrowheads="1"/>
              </p:cNvSpPr>
              <p:nvPr/>
            </p:nvSpPr>
            <p:spPr bwMode="auto">
              <a:xfrm>
                <a:off x="2955" y="6244"/>
                <a:ext cx="1710" cy="96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5pPr>
                <a:lvl6pPr marL="25146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6pPr>
                <a:lvl7pPr marL="29718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7pPr>
                <a:lvl8pPr marL="34290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8pPr>
                <a:lvl9pPr marL="38862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altLang="ru-RU">
                  <a:solidFill>
                    <a:schemeClr val="tx1"/>
                  </a:solidFill>
                  <a:latin typeface="Lucida Sans Unicode" panose="020B0602030504020204" pitchFamily="34" charset="0"/>
                </a:endParaRPr>
              </a:p>
            </p:txBody>
          </p:sp>
          <p:sp>
            <p:nvSpPr>
              <p:cNvPr id="14354" name="Text Box 18"/>
              <p:cNvSpPr txBox="1">
                <a:spLocks noChangeArrowheads="1"/>
              </p:cNvSpPr>
              <p:nvPr/>
            </p:nvSpPr>
            <p:spPr bwMode="auto">
              <a:xfrm>
                <a:off x="2940" y="6484"/>
                <a:ext cx="1785" cy="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5pPr>
                <a:lvl6pPr marL="25146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6pPr>
                <a:lvl7pPr marL="29718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7pPr>
                <a:lvl8pPr marL="34290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8pPr>
                <a:lvl9pPr marL="38862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</a:pPr>
                <a:r>
                  <a:rPr lang="ru-RU" altLang="ru-RU" sz="1100">
                    <a:solidFill>
                      <a:schemeClr val="tx1"/>
                    </a:solidFill>
                    <a:latin typeface="Calibri" panose="020F0502020204030204" pitchFamily="34" charset="0"/>
                  </a:rPr>
                  <a:t>аппаратный</a:t>
                </a:r>
                <a:endParaRPr lang="ru-RU" altLang="ru-RU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4355" name="Oval 19"/>
              <p:cNvSpPr>
                <a:spLocks noChangeArrowheads="1"/>
              </p:cNvSpPr>
              <p:nvPr/>
            </p:nvSpPr>
            <p:spPr bwMode="auto">
              <a:xfrm>
                <a:off x="6063" y="4699"/>
                <a:ext cx="1710" cy="96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5pPr>
                <a:lvl6pPr marL="25146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6pPr>
                <a:lvl7pPr marL="29718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7pPr>
                <a:lvl8pPr marL="34290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8pPr>
                <a:lvl9pPr marL="38862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altLang="ru-RU">
                  <a:solidFill>
                    <a:schemeClr val="tx1"/>
                  </a:solidFill>
                  <a:latin typeface="Lucida Sans Unicode" panose="020B0602030504020204" pitchFamily="34" charset="0"/>
                </a:endParaRPr>
              </a:p>
            </p:txBody>
          </p:sp>
          <p:sp>
            <p:nvSpPr>
              <p:cNvPr id="14356" name="Text Box 20"/>
              <p:cNvSpPr txBox="1">
                <a:spLocks noChangeArrowheads="1"/>
              </p:cNvSpPr>
              <p:nvPr/>
            </p:nvSpPr>
            <p:spPr bwMode="auto">
              <a:xfrm>
                <a:off x="5913" y="4807"/>
                <a:ext cx="204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5pPr>
                <a:lvl6pPr marL="25146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6pPr>
                <a:lvl7pPr marL="29718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7pPr>
                <a:lvl8pPr marL="34290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8pPr>
                <a:lvl9pPr marL="38862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</a:pPr>
                <a:r>
                  <a:rPr lang="ru-RU" altLang="ru-RU" sz="1100">
                    <a:solidFill>
                      <a:schemeClr val="tx1"/>
                    </a:solidFill>
                    <a:latin typeface="Calibri" panose="020F0502020204030204" pitchFamily="34" charset="0"/>
                  </a:rPr>
                  <a:t>аппаратно-программный</a:t>
                </a:r>
                <a:endParaRPr lang="ru-RU" altLang="ru-RU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4357" name="Oval 21"/>
              <p:cNvSpPr>
                <a:spLocks noChangeArrowheads="1"/>
              </p:cNvSpPr>
              <p:nvPr/>
            </p:nvSpPr>
            <p:spPr bwMode="auto">
              <a:xfrm>
                <a:off x="9390" y="6004"/>
                <a:ext cx="1710" cy="96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5pPr>
                <a:lvl6pPr marL="25146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6pPr>
                <a:lvl7pPr marL="29718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7pPr>
                <a:lvl8pPr marL="34290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8pPr>
                <a:lvl9pPr marL="38862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altLang="ru-RU">
                  <a:solidFill>
                    <a:schemeClr val="tx1"/>
                  </a:solidFill>
                  <a:latin typeface="Lucida Sans Unicode" panose="020B0602030504020204" pitchFamily="34" charset="0"/>
                </a:endParaRPr>
              </a:p>
            </p:txBody>
          </p:sp>
          <p:sp>
            <p:nvSpPr>
              <p:cNvPr id="14358" name="Text Box 22"/>
              <p:cNvSpPr txBox="1">
                <a:spLocks noChangeArrowheads="1"/>
              </p:cNvSpPr>
              <p:nvPr/>
            </p:nvSpPr>
            <p:spPr bwMode="auto">
              <a:xfrm>
                <a:off x="9435" y="6274"/>
                <a:ext cx="1710" cy="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5pPr>
                <a:lvl6pPr marL="25146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6pPr>
                <a:lvl7pPr marL="29718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7pPr>
                <a:lvl8pPr marL="34290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8pPr>
                <a:lvl9pPr marL="38862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</a:pPr>
                <a:r>
                  <a:rPr lang="ru-RU" altLang="ru-RU" sz="1100">
                    <a:solidFill>
                      <a:schemeClr val="tx1"/>
                    </a:solidFill>
                    <a:latin typeface="Calibri" panose="020F0502020204030204" pitchFamily="34" charset="0"/>
                  </a:rPr>
                  <a:t>программный</a:t>
                </a:r>
                <a:endParaRPr lang="ru-RU" altLang="ru-RU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4359" name="Oval 23"/>
              <p:cNvSpPr>
                <a:spLocks noChangeArrowheads="1"/>
              </p:cNvSpPr>
              <p:nvPr/>
            </p:nvSpPr>
            <p:spPr bwMode="auto">
              <a:xfrm>
                <a:off x="6089" y="7733"/>
                <a:ext cx="1890" cy="96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5pPr>
                <a:lvl6pPr marL="25146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6pPr>
                <a:lvl7pPr marL="29718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7pPr>
                <a:lvl8pPr marL="34290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8pPr>
                <a:lvl9pPr marL="38862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altLang="ru-RU">
                  <a:solidFill>
                    <a:schemeClr val="tx1"/>
                  </a:solidFill>
                  <a:latin typeface="Lucida Sans Unicode" panose="020B0602030504020204" pitchFamily="34" charset="0"/>
                </a:endParaRPr>
              </a:p>
            </p:txBody>
          </p:sp>
          <p:sp>
            <p:nvSpPr>
              <p:cNvPr id="14360" name="Text Box 24"/>
              <p:cNvSpPr txBox="1">
                <a:spLocks noChangeArrowheads="1"/>
              </p:cNvSpPr>
              <p:nvPr/>
            </p:nvSpPr>
            <p:spPr bwMode="auto">
              <a:xfrm>
                <a:off x="5969" y="8003"/>
                <a:ext cx="2220" cy="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5pPr>
                <a:lvl6pPr marL="25146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6pPr>
                <a:lvl7pPr marL="29718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7pPr>
                <a:lvl8pPr marL="34290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8pPr>
                <a:lvl9pPr marL="3886200" indent="-22860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</a:pPr>
                <a:r>
                  <a:rPr lang="ru-RU" altLang="ru-RU" sz="1100">
                    <a:solidFill>
                      <a:schemeClr val="tx1"/>
                    </a:solidFill>
                    <a:latin typeface="Calibri" panose="020F0502020204030204" pitchFamily="34" charset="0"/>
                  </a:rPr>
                  <a:t>пользовательский</a:t>
                </a:r>
                <a:endParaRPr lang="ru-RU" altLang="ru-RU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4361" name="Line 25"/>
              <p:cNvSpPr>
                <a:spLocks noChangeShapeType="1"/>
              </p:cNvSpPr>
              <p:nvPr/>
            </p:nvSpPr>
            <p:spPr bwMode="auto">
              <a:xfrm flipV="1">
                <a:off x="6945" y="5659"/>
                <a:ext cx="0" cy="46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2" name="Line 26"/>
              <p:cNvSpPr>
                <a:spLocks noChangeShapeType="1"/>
              </p:cNvSpPr>
              <p:nvPr/>
            </p:nvSpPr>
            <p:spPr bwMode="auto">
              <a:xfrm flipH="1">
                <a:off x="4680" y="6664"/>
                <a:ext cx="1155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3" name="Line 27"/>
              <p:cNvSpPr>
                <a:spLocks noChangeShapeType="1"/>
              </p:cNvSpPr>
              <p:nvPr/>
            </p:nvSpPr>
            <p:spPr bwMode="auto">
              <a:xfrm>
                <a:off x="8175" y="6604"/>
                <a:ext cx="1215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4" name="Line 28"/>
              <p:cNvSpPr>
                <a:spLocks noChangeShapeType="1"/>
              </p:cNvSpPr>
              <p:nvPr/>
            </p:nvSpPr>
            <p:spPr bwMode="auto">
              <a:xfrm>
                <a:off x="7050" y="7189"/>
                <a:ext cx="0" cy="55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342" name="Oval 29"/>
            <p:cNvSpPr>
              <a:spLocks noChangeArrowheads="1"/>
            </p:cNvSpPr>
            <p:nvPr/>
          </p:nvSpPr>
          <p:spPr bwMode="auto">
            <a:xfrm>
              <a:off x="2040" y="8790"/>
              <a:ext cx="1965" cy="69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>
                <a:solidFill>
                  <a:schemeClr val="tx1"/>
                </a:solidFill>
                <a:latin typeface="Lucida Sans Unicode" panose="020B0602030504020204" pitchFamily="34" charset="0"/>
              </a:endParaRPr>
            </a:p>
          </p:txBody>
        </p:sp>
        <p:sp>
          <p:nvSpPr>
            <p:cNvPr id="14343" name="Oval 30"/>
            <p:cNvSpPr>
              <a:spLocks noChangeArrowheads="1"/>
            </p:cNvSpPr>
            <p:nvPr/>
          </p:nvSpPr>
          <p:spPr bwMode="auto">
            <a:xfrm>
              <a:off x="6135" y="9000"/>
              <a:ext cx="1965" cy="69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>
                <a:solidFill>
                  <a:schemeClr val="tx1"/>
                </a:solidFill>
                <a:latin typeface="Lucida Sans Unicode" panose="020B0602030504020204" pitchFamily="34" charset="0"/>
              </a:endParaRPr>
            </a:p>
          </p:txBody>
        </p:sp>
        <p:sp>
          <p:nvSpPr>
            <p:cNvPr id="14344" name="Oval 31"/>
            <p:cNvSpPr>
              <a:spLocks noChangeArrowheads="1"/>
            </p:cNvSpPr>
            <p:nvPr/>
          </p:nvSpPr>
          <p:spPr bwMode="auto">
            <a:xfrm>
              <a:off x="9435" y="8760"/>
              <a:ext cx="1965" cy="69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>
                <a:solidFill>
                  <a:schemeClr val="tx1"/>
                </a:solidFill>
                <a:latin typeface="Lucida Sans Unicode" panose="020B0602030504020204" pitchFamily="34" charset="0"/>
              </a:endParaRPr>
            </a:p>
          </p:txBody>
        </p:sp>
        <p:sp>
          <p:nvSpPr>
            <p:cNvPr id="14345" name="Line 32"/>
            <p:cNvSpPr>
              <a:spLocks noChangeShapeType="1"/>
            </p:cNvSpPr>
            <p:nvPr/>
          </p:nvSpPr>
          <p:spPr bwMode="auto">
            <a:xfrm flipH="1">
              <a:off x="3375" y="8295"/>
              <a:ext cx="2715" cy="5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6" name="Line 33"/>
            <p:cNvSpPr>
              <a:spLocks noChangeShapeType="1"/>
            </p:cNvSpPr>
            <p:nvPr/>
          </p:nvSpPr>
          <p:spPr bwMode="auto">
            <a:xfrm>
              <a:off x="7950" y="8220"/>
              <a:ext cx="2595" cy="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7" name="Line 34"/>
            <p:cNvSpPr>
              <a:spLocks noChangeShapeType="1"/>
            </p:cNvSpPr>
            <p:nvPr/>
          </p:nvSpPr>
          <p:spPr bwMode="auto">
            <a:xfrm>
              <a:off x="7050" y="8715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Text Box 35"/>
            <p:cNvSpPr txBox="1">
              <a:spLocks noChangeArrowheads="1"/>
            </p:cNvSpPr>
            <p:nvPr/>
          </p:nvSpPr>
          <p:spPr bwMode="auto">
            <a:xfrm>
              <a:off x="2292" y="8835"/>
              <a:ext cx="1530" cy="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</a:pPr>
              <a:r>
                <a:rPr lang="ru-RU" altLang="ru-RU" sz="1100">
                  <a:solidFill>
                    <a:schemeClr val="tx1"/>
                  </a:solidFill>
                  <a:latin typeface="Calibri" panose="020F0502020204030204" pitchFamily="34" charset="0"/>
                </a:rPr>
                <a:t>на основе меню</a:t>
              </a:r>
              <a:endParaRPr lang="ru-RU" altLang="ru-RU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49" name="Text Box 36"/>
            <p:cNvSpPr txBox="1">
              <a:spLocks noChangeArrowheads="1"/>
            </p:cNvSpPr>
            <p:nvPr/>
          </p:nvSpPr>
          <p:spPr bwMode="auto">
            <a:xfrm>
              <a:off x="6192" y="9075"/>
              <a:ext cx="1710" cy="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</a:pPr>
              <a:r>
                <a:rPr lang="ru-RU" altLang="ru-RU" sz="1100">
                  <a:solidFill>
                    <a:schemeClr val="tx1"/>
                  </a:solidFill>
                  <a:latin typeface="Calibri" panose="020F0502020204030204" pitchFamily="34" charset="0"/>
                </a:rPr>
                <a:t>графический</a:t>
              </a:r>
              <a:endParaRPr lang="ru-RU" altLang="ru-RU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50" name="Text Box 37"/>
            <p:cNvSpPr txBox="1">
              <a:spLocks noChangeArrowheads="1"/>
            </p:cNvSpPr>
            <p:nvPr/>
          </p:nvSpPr>
          <p:spPr bwMode="auto">
            <a:xfrm>
              <a:off x="9447" y="8820"/>
              <a:ext cx="1830" cy="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</a:pPr>
              <a:r>
                <a:rPr lang="ru-RU" altLang="ru-RU" sz="1100">
                  <a:solidFill>
                    <a:schemeClr val="tx1"/>
                  </a:solidFill>
                  <a:latin typeface="Calibri" panose="020F0502020204030204" pitchFamily="34" charset="0"/>
                </a:rPr>
                <a:t>трехмерный</a:t>
              </a:r>
              <a:endParaRPr lang="ru-RU" altLang="ru-RU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</TotalTime>
  <Words>624</Words>
  <Application>Microsoft Office PowerPoint</Application>
  <PresentationFormat>Экран (4:3)</PresentationFormat>
  <Paragraphs>80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Trebuchet MS</vt:lpstr>
      <vt:lpstr>Wingdings 3</vt:lpstr>
      <vt:lpstr>Calibri</vt:lpstr>
      <vt:lpstr>Lucida Sans Unicode</vt:lpstr>
      <vt:lpstr>Wingdings</vt:lpstr>
      <vt:lpstr>Грань</vt:lpstr>
      <vt:lpstr>OrgPlusWOPX.4</vt:lpstr>
      <vt:lpstr>Документ Microsoft Office Word 97 - 2003</vt:lpstr>
      <vt:lpstr>Графические способы представления учебной информации</vt:lpstr>
      <vt:lpstr>Графика</vt:lpstr>
      <vt:lpstr>Графические схемы как инструмент работы с информацией </vt:lpstr>
      <vt:lpstr>Мы запоминаем</vt:lpstr>
      <vt:lpstr>Средства наглядности – инструмент: </vt:lpstr>
      <vt:lpstr>Восприятие</vt:lpstr>
      <vt:lpstr>Наглядность</vt:lpstr>
      <vt:lpstr>Методы графического представления</vt:lpstr>
      <vt:lpstr>Кластер.</vt:lpstr>
      <vt:lpstr>Денотатный граф</vt:lpstr>
      <vt:lpstr>Денотатный граф</vt:lpstr>
      <vt:lpstr>Причинная карта </vt:lpstr>
      <vt:lpstr>Причинная карта </vt:lpstr>
      <vt:lpstr>Карта памяти (интеллект-карта)</vt:lpstr>
      <vt:lpstr>Карта памяти. Пример</vt:lpstr>
      <vt:lpstr>Область применения</vt:lpstr>
      <vt:lpstr>Графические схемы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Графические способы представления учебной информации</dc:title>
  <dc:creator>Владелец</dc:creator>
  <cp:lastModifiedBy>Слушатель</cp:lastModifiedBy>
  <cp:revision>27</cp:revision>
  <dcterms:created xsi:type="dcterms:W3CDTF">2008-12-12T14:57:46Z</dcterms:created>
  <dcterms:modified xsi:type="dcterms:W3CDTF">2017-08-04T09:27:26Z</dcterms:modified>
</cp:coreProperties>
</file>