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61" r:id="rId8"/>
    <p:sldId id="270" r:id="rId9"/>
    <p:sldId id="271" r:id="rId10"/>
    <p:sldId id="268" r:id="rId11"/>
    <p:sldId id="265" r:id="rId12"/>
    <p:sldId id="263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E83D-81DD-44A4-BCF2-1AAD673A94C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8D5CC8-E0EA-44AF-96B9-43A9EF42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62C9-6D0A-4D44-937F-B0698E63BF29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082F-4564-4EED-9980-649AD10BD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5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3876-B8DF-481F-9840-C3518A11000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0E15-9DF7-42C5-A2EA-65B88DA81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3790-0284-4AEE-895E-E15C068033B5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909F-4320-4207-A85C-5CDCE140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3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9072-4403-4384-BBEE-29C0AC21F113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5F95-A751-4ADA-BAC1-70ABC65F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235F-FC28-40C4-8405-F90307A9DDEC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D5CD-8512-462C-BE0C-E01D0390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FC6C22-4835-4C43-B47C-CC7A2A64429E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5878E7-0727-435D-B5AF-67312E10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5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CE1F-C4B7-4124-A2D7-38D1CB84A6F0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EC12-A21A-4294-A926-1CCE0AB76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6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E7E4-BBFA-4784-99D3-142F90A769ED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1EDF-2C18-440F-BB14-767C88A3F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D5D1-4590-4E4C-A400-DFF81E483B14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7165-4BDC-40E6-875E-FAB5BCCF5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9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E0E3-4DC6-4BC6-949D-FE968A3CDDCD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2CCD-6370-4AAE-B338-367942213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4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3EB9943-C2A6-4333-B708-F4B42F05C974}" type="datetimeFigureOut">
              <a:rPr lang="ru-RU"/>
              <a:pPr>
                <a:defRPr/>
              </a:pPr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6D9DCC-D5D4-46F8-99A8-C4E055464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28" r:id="rId3"/>
    <p:sldLayoutId id="2147483729" r:id="rId4"/>
    <p:sldLayoutId id="2147483736" r:id="rId5"/>
    <p:sldLayoutId id="2147483737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l-school-7.r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gel-school-1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gel-school-10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el-school-3.ru/category/nash-vybo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636838"/>
            <a:ext cx="84582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работы по обучению информатики в рамках реализации ФГОС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муниципальном образовании город-курорт Геленджик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4292600"/>
            <a:ext cx="6400800" cy="1752600"/>
          </a:xfrm>
        </p:spPr>
        <p:txBody>
          <a:bodyPr>
            <a:normAutofit fontScale="92500"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Подготовила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Учитель математики и информатики                 МБОУ ООШ № 10 города-курорта Геленджик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/>
              <a:t>Евталициди</a:t>
            </a:r>
            <a:r>
              <a:rPr lang="ru-RU" dirty="0" smtClean="0"/>
              <a:t> Е.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z="1800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1800" smtClean="0">
                <a:hlinkClick r:id="rId2"/>
              </a:rPr>
              <a:t>      </a:t>
            </a:r>
            <a:r>
              <a:rPr lang="ru-RU" altLang="ru-RU" sz="1800" u="sng" smtClean="0">
                <a:hlinkClick r:id="rId2"/>
              </a:rPr>
              <a:t> http://gel-school-1.ru/</a:t>
            </a:r>
            <a:r>
              <a:rPr lang="ru-RU" altLang="ru-RU" sz="1800" smtClean="0"/>
              <a:t>                                        </a:t>
            </a:r>
            <a:r>
              <a:rPr lang="ru-RU" altLang="ru-RU" sz="1800" u="sng" smtClean="0">
                <a:hlinkClick r:id="rId3"/>
              </a:rPr>
              <a:t>http://gel-school-7.ru/</a:t>
            </a:r>
            <a:endParaRPr lang="ru-RU" altLang="ru-RU" sz="1800" u="sng" smtClean="0"/>
          </a:p>
          <a:p>
            <a:pPr eaLnBrk="1" hangingPunct="1"/>
            <a:endParaRPr lang="ru-RU" altLang="ru-RU" sz="1800" u="sng" smtClean="0"/>
          </a:p>
          <a:p>
            <a:pPr eaLnBrk="1" hangingPunct="1"/>
            <a:endParaRPr lang="ru-RU" altLang="ru-RU" sz="1800" u="sng" smtClean="0"/>
          </a:p>
          <a:p>
            <a:pPr eaLnBrk="1" hangingPunct="1"/>
            <a:endParaRPr lang="ru-RU" altLang="ru-RU" sz="1800" u="sng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1800" u="sng" smtClean="0">
                <a:hlinkClick r:id="rId4"/>
              </a:rPr>
              <a:t>                                                                   </a:t>
            </a:r>
          </a:p>
          <a:p>
            <a:pPr eaLnBrk="1" hangingPunct="1">
              <a:buFont typeface="Georgia" pitchFamily="18" charset="0"/>
              <a:buNone/>
            </a:pPr>
            <a:endParaRPr lang="ru-RU" altLang="ru-RU" sz="1800" u="sng" smtClean="0">
              <a:hlinkClick r:id="rId4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800" u="sng" smtClean="0">
              <a:hlinkClick r:id="rId4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800" u="sng" smtClean="0">
              <a:hlinkClick r:id="rId4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800" u="sng" smtClean="0">
              <a:hlinkClick r:id="rId4"/>
            </a:endParaRPr>
          </a:p>
          <a:p>
            <a:pPr eaLnBrk="1" hangingPunct="1">
              <a:buFont typeface="Georgia" pitchFamily="18" charset="0"/>
              <a:buNone/>
            </a:pPr>
            <a:endParaRPr lang="ru-RU" altLang="ru-RU" sz="1800" u="sng" smtClean="0">
              <a:hlinkClick r:id="rId4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sz="1800" u="sng" smtClean="0">
                <a:hlinkClick r:id="rId4"/>
              </a:rPr>
              <a:t>                                             http://gel-school-10.ru/</a:t>
            </a:r>
            <a:endParaRPr lang="ru-RU" altLang="ru-RU" sz="1800" smtClean="0"/>
          </a:p>
        </p:txBody>
      </p:sp>
      <p:pic>
        <p:nvPicPr>
          <p:cNvPr id="14340" name="Рисунок 4" descr="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7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 descr="10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421163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на сайте МБОУ СОШ № 3     под названием «НАШ ВЫБОР»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24350"/>
          </a:xfrm>
        </p:spPr>
        <p:txBody>
          <a:bodyPr/>
          <a:lstStyle/>
          <a:p>
            <a:pPr eaLnBrk="1" hangingPunct="1"/>
            <a:r>
              <a:rPr lang="en-US" altLang="ru-RU" u="sng" smtClean="0">
                <a:hlinkClick r:id="rId2"/>
              </a:rPr>
              <a:t>http</a:t>
            </a:r>
            <a:r>
              <a:rPr lang="ru-RU" altLang="ru-RU" u="sng" smtClean="0">
                <a:hlinkClick r:id="rId2"/>
              </a:rPr>
              <a:t>://</a:t>
            </a:r>
            <a:r>
              <a:rPr lang="en-US" altLang="ru-RU" u="sng" smtClean="0">
                <a:hlinkClick r:id="rId2"/>
              </a:rPr>
              <a:t>gel</a:t>
            </a:r>
            <a:r>
              <a:rPr lang="ru-RU" altLang="ru-RU" u="sng" smtClean="0">
                <a:hlinkClick r:id="rId2"/>
              </a:rPr>
              <a:t>-</a:t>
            </a:r>
            <a:r>
              <a:rPr lang="en-US" altLang="ru-RU" u="sng" smtClean="0">
                <a:hlinkClick r:id="rId2"/>
              </a:rPr>
              <a:t>school</a:t>
            </a:r>
            <a:r>
              <a:rPr lang="ru-RU" altLang="ru-RU" u="sng" smtClean="0">
                <a:hlinkClick r:id="rId2"/>
              </a:rPr>
              <a:t>-3.</a:t>
            </a:r>
            <a:r>
              <a:rPr lang="en-US" altLang="ru-RU" u="sng" smtClean="0">
                <a:hlinkClick r:id="rId2"/>
              </a:rPr>
              <a:t>ru</a:t>
            </a:r>
            <a:r>
              <a:rPr lang="ru-RU" altLang="ru-RU" u="sng" smtClean="0">
                <a:hlinkClick r:id="rId2"/>
              </a:rPr>
              <a:t>/</a:t>
            </a:r>
            <a:r>
              <a:rPr lang="en-US" altLang="ru-RU" u="sng" smtClean="0">
                <a:hlinkClick r:id="rId2"/>
              </a:rPr>
              <a:t>category</a:t>
            </a:r>
            <a:r>
              <a:rPr lang="ru-RU" altLang="ru-RU" u="sng" smtClean="0">
                <a:hlinkClick r:id="rId2"/>
              </a:rPr>
              <a:t>/</a:t>
            </a:r>
            <a:r>
              <a:rPr lang="en-US" altLang="ru-RU" u="sng" smtClean="0">
                <a:hlinkClick r:id="rId2"/>
              </a:rPr>
              <a:t>nash</a:t>
            </a:r>
            <a:r>
              <a:rPr lang="ru-RU" altLang="ru-RU" u="sng" smtClean="0">
                <a:hlinkClick r:id="rId2"/>
              </a:rPr>
              <a:t>-</a:t>
            </a:r>
            <a:r>
              <a:rPr lang="en-US" altLang="ru-RU" u="sng" smtClean="0">
                <a:hlinkClick r:id="rId2"/>
              </a:rPr>
              <a:t>vybor</a:t>
            </a:r>
            <a:r>
              <a:rPr lang="ru-RU" altLang="ru-RU" u="sng" smtClean="0">
                <a:hlinkClick r:id="rId2"/>
              </a:rPr>
              <a:t>/</a:t>
            </a:r>
            <a:endParaRPr lang="ru-RU" altLang="ru-RU" smtClean="0"/>
          </a:p>
        </p:txBody>
      </p:sp>
      <p:pic>
        <p:nvPicPr>
          <p:cNvPr id="15364" name="Рисунок 1" descr="скр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66960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изложения                       учебного материала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учитель – инициатор</a:t>
            </a:r>
          </a:p>
          <a:p>
            <a:pPr eaLnBrk="1" hangingPunct="1"/>
            <a:r>
              <a:rPr lang="ru-RU" altLang="ru-RU" smtClean="0"/>
              <a:t> ученик – реализатор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работы                                     по обучению информатики                                в рамках реализации ФГОС ООО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урок: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mtClean="0"/>
              <a:t>метод изложения учебного материала;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mtClean="0"/>
              <a:t>метод самостоятельной работы учащихся;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внеурочная деятельность;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дистанционное обучение.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должен: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стимулировать учебные мотивы ученика;</a:t>
            </a:r>
          </a:p>
          <a:p>
            <a:pPr eaLnBrk="1" hangingPunct="1"/>
            <a:r>
              <a:rPr lang="ru-RU" altLang="ru-RU" smtClean="0"/>
              <a:t>активизировать учебную деятельность;</a:t>
            </a:r>
          </a:p>
          <a:p>
            <a:pPr eaLnBrk="1" hangingPunct="1"/>
            <a:r>
              <a:rPr lang="ru-RU" altLang="ru-RU" smtClean="0"/>
              <a:t>обеспечивать рефлексию учебной деятельности;</a:t>
            </a:r>
          </a:p>
          <a:p>
            <a:pPr eaLnBrk="1" hangingPunct="1"/>
            <a:r>
              <a:rPr lang="ru-RU" altLang="ru-RU" smtClean="0"/>
              <a:t>контролировать процесс и результат деятельности обучаемого.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9460" name="Picture 2" descr="C:\Users\Учитель\Desktop\ГМО выступление\6f9d8dd6eeFotolia_5968297_Subscription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268413"/>
            <a:ext cx="558958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08962" cy="3481387"/>
        </p:xfrm>
        <a:graphic>
          <a:graphicData uri="http://schemas.openxmlformats.org/drawingml/2006/table">
            <a:tbl>
              <a:tblPr/>
              <a:tblGrid>
                <a:gridCol w="4859844"/>
                <a:gridCol w="3349118"/>
              </a:tblGrid>
              <a:tr h="112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 ч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 ч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 ч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 физико-математическим направлением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 ч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165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54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4663" y="3284538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целями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обучения информатики являютс</a:t>
            </a:r>
            <a:r>
              <a:rPr lang="ru-RU" dirty="0" smtClean="0"/>
              <a:t>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создание условий для проявления самостоятельности учащихся;</a:t>
            </a:r>
          </a:p>
          <a:p>
            <a:pPr eaLnBrk="1" hangingPunct="1"/>
            <a:r>
              <a:rPr lang="ru-RU" altLang="ru-RU" smtClean="0"/>
              <a:t>сочетание требовательности и уважения к личности учащегося;</a:t>
            </a:r>
          </a:p>
          <a:p>
            <a:pPr eaLnBrk="1" hangingPunct="1"/>
            <a:r>
              <a:rPr lang="ru-RU" altLang="ru-RU" smtClean="0"/>
              <a:t>сформирование представлений о роли информации и связанных с ней процессов в окружающем мире.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Главной целью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введения ФГОС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создание условий, позволяющих решить главную задачу Российского образования - повышение качества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назначение внеурочной деятельности: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Создание дополнительных условий для развития интересов, склонностей, способностей школьников;</a:t>
            </a:r>
          </a:p>
          <a:p>
            <a:pPr eaLnBrk="1" hangingPunct="1"/>
            <a:r>
              <a:rPr lang="ru-RU" altLang="ru-RU" smtClean="0"/>
              <a:t>разумная организация свободного времени учащихся.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Содержимое 4" descr="участие муниципалитет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2868613"/>
            <a:ext cx="5734050" cy="3086100"/>
          </a:xfrm>
        </p:spPr>
      </p:pic>
      <p:pic>
        <p:nvPicPr>
          <p:cNvPr id="11268" name="Рисунок 0" descr="участие муниципалит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в конкурсах: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Выявление и поддержка интеллектуальной одаренности школьников;</a:t>
            </a:r>
          </a:p>
          <a:p>
            <a:pPr eaLnBrk="1" hangingPunct="1"/>
            <a:r>
              <a:rPr lang="ru-RU" altLang="ru-RU" smtClean="0"/>
              <a:t>повышение интереса обучающихся к предмету «Информатика».</a:t>
            </a:r>
          </a:p>
          <a:p>
            <a:pPr eaLnBrk="1" hangingPunct="1">
              <a:buFont typeface="Georgia" pitchFamily="18" charset="0"/>
              <a:buNone/>
            </a:pPr>
            <a:endParaRPr lang="ru-RU" altLang="ru-RU" smtClean="0"/>
          </a:p>
          <a:p>
            <a:pPr eaLnBrk="1" hangingPunct="1">
              <a:buFont typeface="Georgia" pitchFamily="18" charset="0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школьников во Всероссийской олимпиаде 2015-2016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2997200"/>
          <a:ext cx="8207375" cy="295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19"/>
                <a:gridCol w="3095764"/>
                <a:gridCol w="2735792"/>
              </a:tblGrid>
              <a:tr h="122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Школьный этап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Муниципальный этап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Региональный этап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</a:tr>
              <a:tr h="8658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7-11 классы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7-11 классы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7-11 классы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</a:tr>
              <a:tr h="8658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1132</a:t>
                      </a:r>
                      <a:r>
                        <a:rPr lang="ru-RU" sz="2400" dirty="0" smtClean="0"/>
                        <a:t> ученика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</a:t>
                      </a:r>
                      <a:r>
                        <a:rPr lang="ru-RU" sz="2400" dirty="0" smtClean="0"/>
                        <a:t> учеников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 </a:t>
                      </a:r>
                      <a:r>
                        <a:rPr lang="ru-RU" sz="2400" dirty="0" smtClean="0"/>
                        <a:t>учеников</a:t>
                      </a:r>
                      <a:endParaRPr lang="ru-RU" sz="2400" dirty="0"/>
                    </a:p>
                  </a:txBody>
                  <a:tcPr marL="91423" marR="91423" marT="45727" marB="45727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</TotalTime>
  <Words>285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Trebuchet MS</vt:lpstr>
      <vt:lpstr>Georgia</vt:lpstr>
      <vt:lpstr>Wingdings 2</vt:lpstr>
      <vt:lpstr>Calibri</vt:lpstr>
      <vt:lpstr>Times New Roman</vt:lpstr>
      <vt:lpstr>Wingdings</vt:lpstr>
      <vt:lpstr>Городская</vt:lpstr>
      <vt:lpstr>Реализация работы по обучению информатики в рамках реализации ФГОС ООО в муниципальном образовании город-курорт Геленджик </vt:lpstr>
      <vt:lpstr>Презентация PowerPoint</vt:lpstr>
      <vt:lpstr>Презентация PowerPoint</vt:lpstr>
      <vt:lpstr>Основными целями обучения информатики являются: </vt:lpstr>
      <vt:lpstr>Главной целью введения ФГОС </vt:lpstr>
      <vt:lpstr>Основное назначение внеурочной деятельности:</vt:lpstr>
      <vt:lpstr>Презентация PowerPoint</vt:lpstr>
      <vt:lpstr>Основные задачи в конкурсах:</vt:lpstr>
      <vt:lpstr>Участие школьников во Всероссийской олимпиаде 2015-2016 учебном году</vt:lpstr>
      <vt:lpstr>Презентация PowerPoint</vt:lpstr>
      <vt:lpstr>Рубрика на сайте МБОУ СОШ № 3     под названием «НАШ ВЫБОР»</vt:lpstr>
      <vt:lpstr>Метод изложения                       учебного материала </vt:lpstr>
      <vt:lpstr>Особенности работы                                     по обучению информатики                                в рамках реализации ФГОС ООО </vt:lpstr>
      <vt:lpstr>Учитель информатики должен:</vt:lpstr>
      <vt:lpstr>Презентация PowerPoint</vt:lpstr>
    </vt:vector>
  </TitlesOfParts>
  <Company>10школа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работы по обучению информатики в рамках реализации ФГОС ООО в муниципальном образовании город-курорт Геленджик </dc:title>
  <dc:creator>Админ</dc:creator>
  <cp:lastModifiedBy>Зося А. Ковалева</cp:lastModifiedBy>
  <cp:revision>9</cp:revision>
  <dcterms:created xsi:type="dcterms:W3CDTF">2016-06-15T13:58:55Z</dcterms:created>
  <dcterms:modified xsi:type="dcterms:W3CDTF">2016-07-08T12:14:48Z</dcterms:modified>
</cp:coreProperties>
</file>