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25" r:id="rId3"/>
    <p:sldId id="327" r:id="rId4"/>
    <p:sldId id="328" r:id="rId5"/>
    <p:sldId id="311" r:id="rId6"/>
    <p:sldId id="358" r:id="rId7"/>
    <p:sldId id="359" r:id="rId8"/>
    <p:sldId id="360" r:id="rId9"/>
    <p:sldId id="341" r:id="rId10"/>
    <p:sldId id="342" r:id="rId11"/>
    <p:sldId id="361" r:id="rId12"/>
    <p:sldId id="354" r:id="rId13"/>
    <p:sldId id="355" r:id="rId14"/>
    <p:sldId id="357" r:id="rId15"/>
    <p:sldId id="356" r:id="rId16"/>
    <p:sldId id="362" r:id="rId17"/>
    <p:sldId id="343" r:id="rId18"/>
    <p:sldId id="344" r:id="rId19"/>
    <p:sldId id="350" r:id="rId20"/>
    <p:sldId id="352" r:id="rId21"/>
    <p:sldId id="353" r:id="rId22"/>
    <p:sldId id="351" r:id="rId23"/>
    <p:sldId id="312" r:id="rId24"/>
    <p:sldId id="315" r:id="rId25"/>
    <p:sldId id="314" r:id="rId26"/>
    <p:sldId id="313" r:id="rId27"/>
    <p:sldId id="309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FF"/>
    <a:srgbClr val="FFFF99"/>
    <a:srgbClr val="008000"/>
    <a:srgbClr val="FF8585"/>
    <a:srgbClr val="0000CC"/>
    <a:srgbClr val="333399"/>
    <a:srgbClr val="FFCC99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2" autoAdjust="0"/>
    <p:restoredTop sz="81068" autoAdjust="0"/>
  </p:normalViewPr>
  <p:slideViewPr>
    <p:cSldViewPr snapToGrid="0">
      <p:cViewPr>
        <p:scale>
          <a:sx n="73" d="100"/>
          <a:sy n="73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D7E08C-BDBB-4D13-BC81-537A5E67EE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846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FAA9A2-2012-4914-8CDC-438CA7007A66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Планируется, что будет два варианта программы. Во-первых, основной курс в соответствии с ФГОС – по 1 часу в неделю в 7, 8 и 9 классах всего 102 часа. Эти часы распределяются между основными разделами курса практически равномерно. Если смотреть на распределение часов по классам, в 7 классе большиё акцент делается на информационные технологии, в 8 классе увеличивается роль программирования.</a:t>
            </a:r>
          </a:p>
          <a:p>
            <a:r>
              <a:rPr lang="ru-RU" altLang="ru-RU" smtClean="0"/>
              <a:t>В то же время, во многих школах на изучение информатики отводится по 2 часа в неделю за счет школьного компонента. Поэтому изначально было задумано, что будем писать учебник с расчетом именно на такой вариант, по максимуму. Это будет расширенный курс, всего 204 часа. Его структура примерно такая же, как и у основного курса.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321FA9-A730-4ADA-9070-F8A6E6CA7194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тексте выделены задания, которые при изучении материала необходимо выполнить устно или с помощью компьютера (синие прямоугольники), а также задания, которые выполняются в рабочей тетради (возможно, в виде домашней работы).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4D8A50-00E4-4CBC-92FB-6A5A31955132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D3FC04-DAE8-4C7A-AADB-DEDAEF6D602B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каждого параграфа (почти!) приводится интеллект-карта. В некоторых случаях мы просим учеников самостоятельно составить (или, по крайней мере, дополнить) интеллект-карту.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0B2333-61F1-4E2C-84EA-EE116762D80A}" type="slidenum">
              <a:rPr lang="ru-RU" altLang="ru-RU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обсуждения учебников есть несколько форумов. Основной форум был создан специально для обсуждения этого учебника в начале его разработки.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9E486C-BF12-4434-9F4A-49A2F7B0D272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Существует также форум на сайте издательства Бином…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74A0F6-DD1C-48B6-B9B9-62599EE6AF99}" type="slidenum">
              <a:rPr lang="ru-RU" altLang="ru-RU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…и группа в соцсети Вконтакте</a:t>
            </a:r>
            <a:r>
              <a:rPr lang="en-US" altLang="ru-RU" smtClean="0"/>
              <a:t>, </a:t>
            </a:r>
            <a:r>
              <a:rPr lang="ru-RU" altLang="ru-RU" smtClean="0"/>
              <a:t>где в данный момент идут наиболее интересные обсуждения.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C3BB52-2C3F-45E9-B4EE-9E389E1374D5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AACF70-4284-4F54-B4D2-1A77CFA3E459}" type="slidenum">
              <a:rPr lang="ru-RU" altLang="ru-RU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A7D74F-9120-42CE-9FA3-48A8B96BBD75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Изначально мы ориентировались на несколько идей, ставших основой для всего учебника. </a:t>
            </a:r>
          </a:p>
          <a:p>
            <a:r>
              <a:rPr lang="ru-RU" altLang="ru-RU" smtClean="0"/>
              <a:t>Во-первых, учебник должен ориентироваться на фундаментальные знания, умения и навыки. Эти знания определяются развитием информатики вообще, в мировом масштабе, а не в отдельно взятой стране. Они мало меняются при смене моделей компьютеров, операционной системы, другого программного обеспечения и т.п.</a:t>
            </a:r>
          </a:p>
          <a:p>
            <a:r>
              <a:rPr lang="ru-RU" altLang="ru-RU" smtClean="0"/>
              <a:t>Во-вторых, мы старались написать учебник, понятный для школьника и учителя. Мне часто пишут учителя о том, что перед уроком им приходится переводить текст учебника на русский язык и думать, как объяснить это детям.</a:t>
            </a:r>
          </a:p>
          <a:p>
            <a:r>
              <a:rPr lang="ru-RU" altLang="ru-RU" smtClean="0"/>
              <a:t>В-третьих, необходимо соответствие стандарту образования. Наш учебник получил гриф соответствия ФГОС и включен в Федеральный перечень учебников на 2014-2015 год (</a:t>
            </a:r>
            <a:r>
              <a:rPr lang="en-US" altLang="ru-RU" smtClean="0"/>
              <a:t>http://</a:t>
            </a:r>
            <a:r>
              <a:rPr lang="ru-RU" altLang="ru-RU" smtClean="0"/>
              <a:t>минобрнауки.рф/%</a:t>
            </a:r>
            <a:r>
              <a:rPr lang="en-US" altLang="ru-RU" smtClean="0"/>
              <a:t>D0%BD%D0%BE%D0%B2%D0%BE%D1%81%D1%82%D0%B8/4136/%D1%84%D0%B0%D0%B9%D0%BB/3091/%D0%9F%D1%80%D0%B8%D0%BA%D0%B0%D0%B7%20%E2%84%96%20253%20%D0%BE%D1%82%2031.03.2014%20%D0%B3..pdf</a:t>
            </a:r>
            <a:r>
              <a:rPr lang="ru-RU" altLang="ru-RU" smtClean="0"/>
              <a:t>, )</a:t>
            </a:r>
          </a:p>
          <a:p>
            <a:r>
              <a:rPr lang="ru-RU" altLang="ru-RU" smtClean="0"/>
              <a:t>В-четвертых, учебник должен в максимальной степени решить задачу подготовки к ЕГЭ.</a:t>
            </a:r>
          </a:p>
          <a:p>
            <a:r>
              <a:rPr lang="ru-RU" altLang="ru-RU" smtClean="0"/>
              <a:t>Он должен не только сообщать необходимый минимум, но и указать некоторые направления дальнейшего развития для тех интересующихся, кому учебника мало.</a:t>
            </a:r>
          </a:p>
          <a:p>
            <a:r>
              <a:rPr lang="ru-RU" altLang="ru-RU" smtClean="0"/>
              <a:t>Наконец, учебник написан так, чтобы весь материал можно было изучать, используя только свободное и бесплатное ПО</a:t>
            </a:r>
            <a:r>
              <a:rPr lang="en-US" altLang="ru-RU" smtClean="0"/>
              <a:t> – </a:t>
            </a:r>
            <a:r>
              <a:rPr lang="ru-RU" altLang="ru-RU" smtClean="0"/>
              <a:t>пакет </a:t>
            </a:r>
            <a:r>
              <a:rPr lang="en-US" altLang="ru-RU" smtClean="0"/>
              <a:t>OpenOffice.org, GIMP, Blender, FreePascal, Lazarus</a:t>
            </a:r>
            <a:r>
              <a:rPr lang="ru-RU" altLang="ru-RU" smtClean="0"/>
              <a:t>. 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B196E7-4911-4EAA-9D7A-B0BF19820016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Материал можно (очень условно) разбить на 3 раздела.</a:t>
            </a:r>
            <a:r>
              <a:rPr lang="en-US" altLang="ru-RU" smtClean="0"/>
              <a:t> </a:t>
            </a:r>
          </a:p>
          <a:p>
            <a:r>
              <a:rPr lang="ru-RU" altLang="ru-RU" smtClean="0"/>
              <a:t>В раздел «Основы информатики» входят темы «Информация и информационные процессы», «Кодирование информации», «Логические основы компьютеров», «Компьютерная арифметика», «Устройство компьютера», «Программное обеспечение», «Компьютерные сети» и «Информационная безопасность»</a:t>
            </a:r>
            <a:r>
              <a:rPr lang="en-US" altLang="ru-RU" smtClean="0"/>
              <a:t>,</a:t>
            </a:r>
            <a:r>
              <a:rPr lang="ru-RU" altLang="ru-RU" smtClean="0"/>
              <a:t> «Моделирование».</a:t>
            </a:r>
          </a:p>
          <a:p>
            <a:r>
              <a:rPr lang="ru-RU" altLang="ru-RU" smtClean="0"/>
              <a:t>В разделе «Алгоритмы и программирование» изложение ведется на двух языках: школьном алгоритмическом языке системы КуМир и языке Паскаль. Сюда входя также темы «Решение вычислительных задач», «Элементы теории алгоритмов» и «Объектно-ориентированное программирование». На сайте поддержки подготовлены аналогичные материалы на языках С, С++ и</a:t>
            </a:r>
            <a:r>
              <a:rPr lang="en-US" altLang="ru-RU" smtClean="0"/>
              <a:t> Python</a:t>
            </a:r>
            <a:r>
              <a:rPr lang="ru-RU" altLang="ru-RU" smtClean="0"/>
              <a:t> в электронном  виде (опубликовать их в бумажном варианте нет никакой возможности из-за непомерного объема).</a:t>
            </a:r>
          </a:p>
          <a:p>
            <a:r>
              <a:rPr lang="ru-RU" altLang="ru-RU" smtClean="0"/>
              <a:t>Раздел «Технологии» - это темы «Базы данных», «Создание веб-сайтов», «Графика и анимация» и «</a:t>
            </a:r>
            <a:r>
              <a:rPr lang="en-US" altLang="ru-RU" smtClean="0"/>
              <a:t>3D-</a:t>
            </a:r>
            <a:r>
              <a:rPr lang="ru-RU" altLang="ru-RU" smtClean="0"/>
              <a:t>моделирование и анимация».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90C1EB-44BD-4AEB-954D-02C50DB4B050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освоения курса можно использовать различное ПО, основная часть которого бесплатна или относится к СПО. В принципе, можно изучать все разделы на основе СПО. Из всех перечисленных программ только пакет </a:t>
            </a:r>
            <a:r>
              <a:rPr lang="en-US" altLang="ru-RU" smtClean="0"/>
              <a:t>Microsoft Office </a:t>
            </a:r>
            <a:r>
              <a:rPr lang="ru-RU" altLang="ru-RU" smtClean="0"/>
              <a:t>не бесплатен, но его вполне можно заменить на </a:t>
            </a:r>
            <a:r>
              <a:rPr lang="en-US" altLang="ru-RU" smtClean="0"/>
              <a:t>OpenOffice </a:t>
            </a:r>
            <a:r>
              <a:rPr lang="ru-RU" altLang="ru-RU" smtClean="0"/>
              <a:t>или </a:t>
            </a:r>
            <a:r>
              <a:rPr lang="en-US" altLang="ru-RU" smtClean="0"/>
              <a:t>LibreOffice</a:t>
            </a:r>
            <a:r>
              <a:rPr lang="ru-RU" altLang="ru-RU" smtClean="0"/>
              <a:t>. В практической части объяснение в учебнике ведется на примере </a:t>
            </a:r>
            <a:r>
              <a:rPr lang="en-US" altLang="ru-RU" smtClean="0"/>
              <a:t>OpenOffice.</a:t>
            </a: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2B8671-1BB0-4361-8C41-1E9CDE3F1CC5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Хочу обратить внимание на сайт поддержки. На этот раздел сайта можно выйти прямо с главной страницы.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737390-6F47-40F2-8324-228D3B20EBCF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Предусматривается изучение по спирали – например, начинаем с понятия информации, и потом каждый год возвращаемся к этой теме на следующем, более высоком уровне, используя известны материал как базу.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A7775C-380C-4528-A3FD-F76C850486F2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1971AA-D2D3-4C35-AB88-72BE74F0949C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85C3C6-385B-48FE-90ED-718C34E146D7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255985-DF0A-43CC-8FB7-20F2E2338C68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5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1E5B7741-09DD-42B1-B602-D26C6731C9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45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Информатика, 7-9 класс, базовый и расширенный уровни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5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3EBEB193-9DC7-4166-A02A-59442E1C70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07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5938" y="155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fld id="{01B3A9D4-7B71-4DEF-B87D-E49C966784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kpolyakov.spb.ru/school/robotics/robotics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hyperlink" Target="http://www.edusnab.ru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lbook.forum24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ist.lbz.ru/communication/forum/forum3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p_proboo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polyakov@mail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emin@pspu.ac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polyakov.spb.ru/school/osnbook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723313" cy="1814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5400" b="1" smtClean="0">
                <a:solidFill>
                  <a:schemeClr val="accent2"/>
                </a:solidFill>
              </a:rPr>
              <a:t>Информатика. </a:t>
            </a:r>
            <a:br>
              <a:rPr lang="ru-RU" altLang="ru-RU" sz="5400" b="1" smtClean="0">
                <a:solidFill>
                  <a:schemeClr val="accent2"/>
                </a:solidFill>
              </a:rPr>
            </a:br>
            <a:r>
              <a:rPr lang="en-US" altLang="ru-RU" sz="5400" b="1" smtClean="0">
                <a:solidFill>
                  <a:schemeClr val="accent2"/>
                </a:solidFill>
              </a:rPr>
              <a:t>7</a:t>
            </a:r>
            <a:r>
              <a:rPr lang="ru-RU" altLang="ru-RU" sz="5400" b="1" smtClean="0">
                <a:solidFill>
                  <a:schemeClr val="accent2"/>
                </a:solidFill>
              </a:rPr>
              <a:t>-</a:t>
            </a:r>
            <a:r>
              <a:rPr lang="en-US" altLang="ru-RU" sz="5400" b="1" smtClean="0">
                <a:solidFill>
                  <a:schemeClr val="accent2"/>
                </a:solidFill>
              </a:rPr>
              <a:t>9</a:t>
            </a:r>
            <a:r>
              <a:rPr lang="ru-RU" altLang="ru-RU" sz="5400" b="1" smtClean="0">
                <a:solidFill>
                  <a:schemeClr val="accent2"/>
                </a:solidFill>
              </a:rPr>
              <a:t> классы</a:t>
            </a:r>
          </a:p>
        </p:txBody>
      </p:sp>
      <p:sp>
        <p:nvSpPr>
          <p:cNvPr id="512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990725"/>
            <a:ext cx="6400800" cy="1133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b="1" smtClean="0"/>
              <a:t>К.Ю. Поляков, Е.А. Ерёмин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М: Бином, 2017</a:t>
            </a:r>
          </a:p>
        </p:txBody>
      </p:sp>
      <p:grpSp>
        <p:nvGrpSpPr>
          <p:cNvPr id="5124" name="Группа 11"/>
          <p:cNvGrpSpPr>
            <a:grpSpLocks/>
          </p:cNvGrpSpPr>
          <p:nvPr/>
        </p:nvGrpSpPr>
        <p:grpSpPr bwMode="auto">
          <a:xfrm>
            <a:off x="730250" y="3219450"/>
            <a:ext cx="7683500" cy="3095625"/>
            <a:chOff x="547009" y="3015784"/>
            <a:chExt cx="7683985" cy="3096000"/>
          </a:xfrm>
        </p:grpSpPr>
        <p:pic>
          <p:nvPicPr>
            <p:cNvPr id="512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247" y="3015784"/>
              <a:ext cx="2149510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pic>
          <p:nvPicPr>
            <p:cNvPr id="512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485" y="3015784"/>
              <a:ext cx="2149509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pic>
          <p:nvPicPr>
            <p:cNvPr id="512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09" y="3015784"/>
              <a:ext cx="2149509" cy="3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Учебник для 8 класса</a:t>
            </a: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70498B-F918-4514-9339-41A8E36E95C7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1" hangingPunct="1">
              <a:buFontTx/>
              <a:buChar char="•"/>
              <a:defRPr/>
            </a:pPr>
            <a:r>
              <a:rPr lang="ru-RU" sz="3200" dirty="0"/>
              <a:t>Кодирование информации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Системы счисления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Кодирование символов, рисунков, звука, видео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Передача данных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Сжатие данных</a:t>
            </a:r>
          </a:p>
          <a:p>
            <a:pPr marL="182563" indent="-182563" eaLnBrk="1" hangingPunct="1">
              <a:buFontTx/>
              <a:buChar char="•"/>
              <a:defRPr/>
            </a:pPr>
            <a:r>
              <a:rPr lang="ru-RU" sz="3200" dirty="0"/>
              <a:t>Алгоритмизация и программирование (</a:t>
            </a:r>
            <a:r>
              <a:rPr lang="ru-RU" sz="3200" dirty="0" err="1"/>
              <a:t>КуМир</a:t>
            </a:r>
            <a:r>
              <a:rPr lang="ru-RU" sz="3200" dirty="0"/>
              <a:t>, Паскаль)</a:t>
            </a:r>
          </a:p>
          <a:p>
            <a:pPr marL="182563" indent="-182563" eaLnBrk="1" hangingPunct="1">
              <a:buFontTx/>
              <a:buChar char="•"/>
              <a:defRPr/>
            </a:pPr>
            <a:r>
              <a:rPr lang="ru-RU" sz="3200" dirty="0"/>
              <a:t>Электронные таблицы</a:t>
            </a:r>
          </a:p>
          <a:p>
            <a:pPr marL="182563" indent="-182563" eaLnBrk="1" hangingPunct="1">
              <a:buFontTx/>
              <a:buChar char="•"/>
              <a:defRPr/>
            </a:pPr>
            <a:r>
              <a:rPr lang="ru-RU" sz="3200" dirty="0"/>
              <a:t>Подготовка электронных документов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Орфография, словари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Математические тексты, </a:t>
            </a:r>
            <a:r>
              <a:rPr lang="en-US" sz="2400" i="1" dirty="0" err="1">
                <a:solidFill>
                  <a:srgbClr val="0000CC"/>
                </a:solidFill>
              </a:rPr>
              <a:t>LaT</a:t>
            </a:r>
            <a:r>
              <a:rPr lang="en-US" sz="3600" i="1" baseline="-25000" dirty="0" err="1">
                <a:solidFill>
                  <a:srgbClr val="0000CC"/>
                </a:solidFill>
              </a:rPr>
              <a:t>E</a:t>
            </a:r>
            <a:r>
              <a:rPr lang="en-US" sz="2400" i="1" dirty="0" err="1">
                <a:solidFill>
                  <a:srgbClr val="0000CC"/>
                </a:solidFill>
              </a:rPr>
              <a:t>X</a:t>
            </a:r>
            <a:endParaRPr lang="ru-RU" sz="2400" i="1" dirty="0">
              <a:solidFill>
                <a:srgbClr val="0000CC"/>
              </a:solidFill>
            </a:endParaRP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Многостраничные документы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Коллективная работа с документами</a:t>
            </a:r>
          </a:p>
          <a:p>
            <a:pPr marL="182563" indent="-182563" eaLnBrk="1" hangingPunct="1">
              <a:buFontTx/>
              <a:buChar char="•"/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Учебник для </a:t>
            </a:r>
            <a:r>
              <a:rPr lang="en-US" altLang="ru-RU" smtClean="0"/>
              <a:t>8</a:t>
            </a:r>
            <a:r>
              <a:rPr lang="ru-RU" altLang="ru-RU" smtClean="0"/>
              <a:t> класса</a:t>
            </a: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223A1-CA3D-48D3-ABDE-EF2CAEDBAC18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/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88938" y="828675"/>
            <a:ext cx="8458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1" hangingPunct="1">
              <a:buFontTx/>
              <a:buChar char="•"/>
              <a:defRPr/>
            </a:pPr>
            <a:r>
              <a:rPr lang="ru-RU" sz="3200" b="1" dirty="0">
                <a:solidFill>
                  <a:srgbClr val="008000"/>
                </a:solidFill>
              </a:rPr>
              <a:t>Робототехника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Введение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Управление роботами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Алгоритмы управления роботами</a:t>
            </a:r>
          </a:p>
        </p:txBody>
      </p:sp>
      <p:sp>
        <p:nvSpPr>
          <p:cNvPr id="2253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784225" y="4589463"/>
            <a:ext cx="3497263" cy="1651000"/>
            <a:chOff x="3416" y="5550"/>
            <a:chExt cx="5061" cy="2390"/>
          </a:xfrm>
        </p:grpSpPr>
        <p:pic>
          <p:nvPicPr>
            <p:cNvPr id="22537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" y="6076"/>
              <a:ext cx="2835" cy="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32" y="5550"/>
              <a:ext cx="624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Freeform 13"/>
            <p:cNvSpPr>
              <a:spLocks/>
            </p:cNvSpPr>
            <p:nvPr/>
          </p:nvSpPr>
          <p:spPr bwMode="auto">
            <a:xfrm>
              <a:off x="4235" y="5849"/>
              <a:ext cx="3449" cy="1011"/>
            </a:xfrm>
            <a:custGeom>
              <a:avLst/>
              <a:gdLst>
                <a:gd name="T0" fmla="*/ 0 w 3449"/>
                <a:gd name="T1" fmla="*/ 756 h 1011"/>
                <a:gd name="T2" fmla="*/ 625 w 3449"/>
                <a:gd name="T3" fmla="*/ 19 h 1011"/>
                <a:gd name="T4" fmla="*/ 2489 w 3449"/>
                <a:gd name="T5" fmla="*/ 868 h 1011"/>
                <a:gd name="T6" fmla="*/ 3449 w 3449"/>
                <a:gd name="T7" fmla="*/ 879 h 10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49"/>
                <a:gd name="T13" fmla="*/ 0 h 1011"/>
                <a:gd name="T14" fmla="*/ 3449 w 3449"/>
                <a:gd name="T15" fmla="*/ 1011 h 10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49" h="1011">
                  <a:moveTo>
                    <a:pt x="0" y="756"/>
                  </a:moveTo>
                  <a:cubicBezTo>
                    <a:pt x="105" y="378"/>
                    <a:pt x="210" y="0"/>
                    <a:pt x="625" y="19"/>
                  </a:cubicBezTo>
                  <a:cubicBezTo>
                    <a:pt x="1040" y="38"/>
                    <a:pt x="2018" y="725"/>
                    <a:pt x="2489" y="868"/>
                  </a:cubicBezTo>
                  <a:cubicBezTo>
                    <a:pt x="2960" y="1011"/>
                    <a:pt x="3204" y="945"/>
                    <a:pt x="3449" y="87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auto">
            <a:xfrm>
              <a:off x="5496" y="6750"/>
              <a:ext cx="2981" cy="634"/>
            </a:xfrm>
            <a:custGeom>
              <a:avLst/>
              <a:gdLst>
                <a:gd name="T0" fmla="*/ 0 w 2981"/>
                <a:gd name="T1" fmla="*/ 301 h 633"/>
                <a:gd name="T2" fmla="*/ 559 w 2981"/>
                <a:gd name="T3" fmla="*/ 594 h 633"/>
                <a:gd name="T4" fmla="*/ 1072 w 2981"/>
                <a:gd name="T5" fmla="*/ 549 h 633"/>
                <a:gd name="T6" fmla="*/ 2333 w 2981"/>
                <a:gd name="T7" fmla="*/ 571 h 633"/>
                <a:gd name="T8" fmla="*/ 2981 w 2981"/>
                <a:gd name="T9" fmla="*/ 301 h 633"/>
                <a:gd name="T10" fmla="*/ 2333 w 2981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1"/>
                <a:gd name="T19" fmla="*/ 0 h 633"/>
                <a:gd name="T20" fmla="*/ 2981 w 2981"/>
                <a:gd name="T21" fmla="*/ 633 h 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1" h="633">
                  <a:moveTo>
                    <a:pt x="0" y="301"/>
                  </a:moveTo>
                  <a:cubicBezTo>
                    <a:pt x="190" y="426"/>
                    <a:pt x="380" y="551"/>
                    <a:pt x="559" y="592"/>
                  </a:cubicBezTo>
                  <a:cubicBezTo>
                    <a:pt x="738" y="633"/>
                    <a:pt x="776" y="551"/>
                    <a:pt x="1072" y="547"/>
                  </a:cubicBezTo>
                  <a:cubicBezTo>
                    <a:pt x="1368" y="543"/>
                    <a:pt x="2015" y="610"/>
                    <a:pt x="2333" y="569"/>
                  </a:cubicBezTo>
                  <a:cubicBezTo>
                    <a:pt x="2651" y="528"/>
                    <a:pt x="2981" y="396"/>
                    <a:pt x="2981" y="301"/>
                  </a:cubicBezTo>
                  <a:cubicBezTo>
                    <a:pt x="2981" y="206"/>
                    <a:pt x="2657" y="103"/>
                    <a:pt x="2333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254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1515">
              <a:off x="7446" y="7147"/>
              <a:ext cx="72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Oval 10"/>
            <p:cNvSpPr>
              <a:spLocks noChangeArrowheads="1"/>
            </p:cNvSpPr>
            <p:nvPr/>
          </p:nvSpPr>
          <p:spPr bwMode="auto">
            <a:xfrm>
              <a:off x="7818" y="6707"/>
              <a:ext cx="87" cy="85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/>
            </a:p>
          </p:txBody>
        </p:sp>
        <p:sp>
          <p:nvSpPr>
            <p:cNvPr id="22543" name="Oval 9"/>
            <p:cNvSpPr>
              <a:spLocks noChangeArrowheads="1"/>
            </p:cNvSpPr>
            <p:nvPr/>
          </p:nvSpPr>
          <p:spPr bwMode="auto">
            <a:xfrm>
              <a:off x="7627" y="6679"/>
              <a:ext cx="87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/>
            </a:p>
          </p:txBody>
        </p:sp>
        <p:sp>
          <p:nvSpPr>
            <p:cNvPr id="22544" name="Oval 8"/>
            <p:cNvSpPr>
              <a:spLocks noChangeArrowheads="1"/>
            </p:cNvSpPr>
            <p:nvPr/>
          </p:nvSpPr>
          <p:spPr bwMode="auto">
            <a:xfrm>
              <a:off x="4186" y="6544"/>
              <a:ext cx="88" cy="85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/>
            </a:p>
          </p:txBody>
        </p:sp>
        <p:sp>
          <p:nvSpPr>
            <p:cNvPr id="22545" name="Oval 7"/>
            <p:cNvSpPr>
              <a:spLocks noChangeArrowheads="1"/>
            </p:cNvSpPr>
            <p:nvPr/>
          </p:nvSpPr>
          <p:spPr bwMode="auto">
            <a:xfrm>
              <a:off x="5470" y="7028"/>
              <a:ext cx="87" cy="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/>
            </a:p>
          </p:txBody>
        </p:sp>
        <p:sp>
          <p:nvSpPr>
            <p:cNvPr id="22546" name="Line 5"/>
            <p:cNvSpPr>
              <a:spLocks noChangeShapeType="1"/>
            </p:cNvSpPr>
            <p:nvPr/>
          </p:nvSpPr>
          <p:spPr bwMode="auto">
            <a:xfrm>
              <a:off x="5944" y="7305"/>
              <a:ext cx="1" cy="289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Line 4"/>
            <p:cNvSpPr>
              <a:spLocks noChangeShapeType="1"/>
            </p:cNvSpPr>
            <p:nvPr/>
          </p:nvSpPr>
          <p:spPr bwMode="auto">
            <a:xfrm rot="-5400000">
              <a:off x="5944" y="7452"/>
              <a:ext cx="1" cy="289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3"/>
            <p:cNvSpPr>
              <a:spLocks noChangeShapeType="1"/>
            </p:cNvSpPr>
            <p:nvPr/>
          </p:nvSpPr>
          <p:spPr bwMode="auto">
            <a:xfrm rot="-5400000">
              <a:off x="5944" y="7541"/>
              <a:ext cx="1" cy="22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Line 2"/>
            <p:cNvSpPr>
              <a:spLocks noChangeShapeType="1"/>
            </p:cNvSpPr>
            <p:nvPr/>
          </p:nvSpPr>
          <p:spPr bwMode="auto">
            <a:xfrm rot="-5400000">
              <a:off x="5944" y="7656"/>
              <a:ext cx="1" cy="113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2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649538"/>
            <a:ext cx="27384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4165600" y="2576513"/>
            <a:ext cx="4645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k = 0.5</a:t>
            </a:r>
            <a:endParaRPr lang="ru-RU" altLang="ru-RU" sz="1600">
              <a:ea typeface="Calibri" pitchFamily="34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нц</a:t>
            </a:r>
            <a:endParaRPr lang="ru-RU" altLang="ru-RU" sz="1600">
              <a:ea typeface="Calibri" pitchFamily="34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  </a:t>
            </a:r>
            <a:r>
              <a:rPr lang="en-US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u:</a:t>
            </a:r>
            <a:r>
              <a:rPr lang="ru-RU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= </a:t>
            </a:r>
            <a:r>
              <a:rPr lang="en-US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k</a:t>
            </a:r>
            <a:r>
              <a:rPr lang="ru-RU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*(120-датчик[0])</a:t>
            </a:r>
            <a:endParaRPr lang="ru-RU" altLang="ru-RU" sz="1600">
              <a:ea typeface="Calibri" pitchFamily="34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  мотор[0]</a:t>
            </a:r>
            <a:r>
              <a:rPr lang="en-US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ru-RU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= 50 - </a:t>
            </a:r>
            <a:r>
              <a:rPr lang="en-US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u</a:t>
            </a:r>
            <a:endParaRPr lang="ru-RU" altLang="ru-RU" sz="1600">
              <a:ea typeface="Calibri" pitchFamily="34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  мотор[1]</a:t>
            </a:r>
            <a:r>
              <a:rPr lang="en-US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lang="ru-RU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= 50 +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Courier New" pitchFamily="49" charset="0"/>
                <a:ea typeface="Calibri" pitchFamily="34" charset="0"/>
                <a:cs typeface="Courier New" pitchFamily="49" charset="0"/>
              </a:rPr>
              <a:t>кц</a:t>
            </a:r>
            <a:r>
              <a:rPr lang="ru-RU" altLang="ru-RU" sz="1600">
                <a:ea typeface="Calibri" pitchFamily="34" charset="0"/>
                <a:cs typeface="Courier New" pitchFamily="49" charset="0"/>
              </a:rPr>
              <a:t> </a:t>
            </a:r>
            <a:endParaRPr lang="ru-RU" altLang="ru-RU" sz="4000">
              <a:ea typeface="Calibri" pitchFamily="34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Тренажёры по робототехнике</a:t>
            </a:r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ABEF53-8ABC-4BE0-812F-7D3AF5D480BE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5" name="Прямоугольник 4"/>
          <p:cNvSpPr/>
          <p:nvPr/>
        </p:nvSpPr>
        <p:spPr>
          <a:xfrm>
            <a:off x="388938" y="828675"/>
            <a:ext cx="8589962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+mj-ea"/>
                <a:cs typeface="+mj-cs"/>
                <a:hlinkClick r:id="rId2"/>
              </a:rPr>
              <a:t>http://kpolyakov.spb.ru/school/robotics/robotics.htm</a:t>
            </a: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endParaRPr lang="ru-RU" sz="1600" dirty="0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28763"/>
            <a:ext cx="72771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Тренажёры по робототехнике</a:t>
            </a: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7D0287-9758-4679-85EA-03BFD2585FAD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890588"/>
            <a:ext cx="75057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Тренажёры по робототехнике</a:t>
            </a:r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1EE9D3-7677-4F72-A13D-E38C4EEAD7B5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887413"/>
            <a:ext cx="79470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Тренажёр </a:t>
            </a:r>
            <a:r>
              <a:rPr lang="en-US" altLang="ru-RU" smtClean="0"/>
              <a:t>Arduino</a:t>
            </a:r>
            <a:endParaRPr lang="ru-RU" altLang="ru-RU" smtClean="0"/>
          </a:p>
        </p:txBody>
      </p:sp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605B6A-06BE-400A-A1B2-09091E441C6F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 b="13934"/>
          <a:stretch>
            <a:fillRect/>
          </a:stretch>
        </p:blipFill>
        <p:spPr bwMode="auto">
          <a:xfrm>
            <a:off x="628650" y="928688"/>
            <a:ext cx="78867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Платформа </a:t>
            </a:r>
            <a:r>
              <a:rPr lang="en-US" altLang="ru-RU" smtClean="0"/>
              <a:t>ScratchDuino</a:t>
            </a:r>
            <a:endParaRPr lang="ru-RU" altLang="ru-RU" smtClean="0"/>
          </a:p>
        </p:txBody>
      </p:sp>
      <p:sp>
        <p:nvSpPr>
          <p:cNvPr id="2867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DB339E-F831-48CC-8010-888DD1CCF85F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/>
          </a:p>
        </p:txBody>
      </p:sp>
      <p:pic>
        <p:nvPicPr>
          <p:cNvPr id="52226" name="Picture 2" descr="http://pilotlz.ru/upload/iblock/211/cP98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5" y="1665288"/>
            <a:ext cx="2632075" cy="3776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07088" y="801688"/>
            <a:ext cx="29908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Ю.А. Винницкий</a:t>
            </a:r>
          </a:p>
          <a:p>
            <a:pPr>
              <a:defRPr/>
            </a:pPr>
            <a:r>
              <a:rPr lang="ru-RU" sz="24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К.Ю. Поляков</a:t>
            </a:r>
          </a:p>
        </p:txBody>
      </p:sp>
      <p:sp>
        <p:nvSpPr>
          <p:cNvPr id="2867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8679" name="Group 3"/>
          <p:cNvGrpSpPr>
            <a:grpSpLocks noChangeAspect="1"/>
          </p:cNvGrpSpPr>
          <p:nvPr/>
        </p:nvGrpSpPr>
        <p:grpSpPr bwMode="auto">
          <a:xfrm>
            <a:off x="417513" y="900113"/>
            <a:ext cx="3086100" cy="2489200"/>
            <a:chOff x="3564" y="4936"/>
            <a:chExt cx="5400" cy="4355"/>
          </a:xfrm>
        </p:grpSpPr>
        <p:sp>
          <p:nvSpPr>
            <p:cNvPr id="28683" name="Text Box 30"/>
            <p:cNvSpPr txBox="1">
              <a:spLocks noChangeArrowheads="1"/>
            </p:cNvSpPr>
            <p:nvPr/>
          </p:nvSpPr>
          <p:spPr bwMode="auto">
            <a:xfrm>
              <a:off x="6626" y="5073"/>
              <a:ext cx="1194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ea typeface="Calibri" pitchFamily="34" charset="0"/>
                  <a:cs typeface="Times New Roman" pitchFamily="18" charset="0"/>
                </a:rPr>
                <a:t>картридж</a:t>
              </a:r>
              <a:endParaRPr lang="ru-RU" altLang="ru-RU" sz="900">
                <a:ea typeface="Calibri" pitchFamily="34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100">
                  <a:ea typeface="Calibri" pitchFamily="34" charset="0"/>
                  <a:cs typeface="Times New Roman" pitchFamily="18" charset="0"/>
                </a:rPr>
                <a:t>Arduino</a:t>
              </a:r>
              <a:endParaRPr lang="en-US" altLang="ru-RU" sz="1800"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28684" name="Picture 29" descr="P107060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" y="5829"/>
              <a:ext cx="2005" cy="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" y="6066"/>
              <a:ext cx="1424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" y="6198"/>
              <a:ext cx="69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7" name="Group 24"/>
            <p:cNvGrpSpPr>
              <a:grpSpLocks/>
            </p:cNvGrpSpPr>
            <p:nvPr/>
          </p:nvGrpSpPr>
          <p:grpSpPr bwMode="auto">
            <a:xfrm>
              <a:off x="6207" y="5637"/>
              <a:ext cx="3" cy="1131"/>
              <a:chOff x="6218" y="4352"/>
              <a:chExt cx="3" cy="1131"/>
            </a:xfrm>
          </p:grpSpPr>
          <p:sp>
            <p:nvSpPr>
              <p:cNvPr id="28708" name="Line 26"/>
              <p:cNvSpPr>
                <a:spLocks noChangeShapeType="1"/>
              </p:cNvSpPr>
              <p:nvPr/>
            </p:nvSpPr>
            <p:spPr bwMode="auto">
              <a:xfrm>
                <a:off x="6218" y="4430"/>
                <a:ext cx="3" cy="1053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9" name="Line 25"/>
              <p:cNvSpPr>
                <a:spLocks noChangeShapeType="1"/>
              </p:cNvSpPr>
              <p:nvPr/>
            </p:nvSpPr>
            <p:spPr bwMode="auto">
              <a:xfrm>
                <a:off x="6218" y="4352"/>
                <a:ext cx="3" cy="105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88" name="Group 21"/>
            <p:cNvGrpSpPr>
              <a:grpSpLocks/>
            </p:cNvGrpSpPr>
            <p:nvPr/>
          </p:nvGrpSpPr>
          <p:grpSpPr bwMode="auto">
            <a:xfrm>
              <a:off x="4831" y="6128"/>
              <a:ext cx="951" cy="306"/>
              <a:chOff x="8276" y="4566"/>
              <a:chExt cx="951" cy="306"/>
            </a:xfrm>
          </p:grpSpPr>
          <p:sp>
            <p:nvSpPr>
              <p:cNvPr id="28706" name="Freeform 23"/>
              <p:cNvSpPr>
                <a:spLocks/>
              </p:cNvSpPr>
              <p:nvPr/>
            </p:nvSpPr>
            <p:spPr bwMode="auto">
              <a:xfrm>
                <a:off x="8276" y="4566"/>
                <a:ext cx="951" cy="306"/>
              </a:xfrm>
              <a:custGeom>
                <a:avLst/>
                <a:gdLst>
                  <a:gd name="T0" fmla="*/ 0 w 952"/>
                  <a:gd name="T1" fmla="*/ 196 h 306"/>
                  <a:gd name="T2" fmla="*/ 465 w 952"/>
                  <a:gd name="T3" fmla="*/ 18 h 306"/>
                  <a:gd name="T4" fmla="*/ 951 w 952"/>
                  <a:gd name="T5" fmla="*/ 306 h 306"/>
                  <a:gd name="T6" fmla="*/ 0 60000 65536"/>
                  <a:gd name="T7" fmla="*/ 0 60000 65536"/>
                  <a:gd name="T8" fmla="*/ 0 60000 65536"/>
                  <a:gd name="T9" fmla="*/ 0 w 952"/>
                  <a:gd name="T10" fmla="*/ 0 h 306"/>
                  <a:gd name="T11" fmla="*/ 952 w 952"/>
                  <a:gd name="T12" fmla="*/ 306 h 3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2" h="306">
                    <a:moveTo>
                      <a:pt x="0" y="196"/>
                    </a:moveTo>
                    <a:cubicBezTo>
                      <a:pt x="153" y="98"/>
                      <a:pt x="306" y="0"/>
                      <a:pt x="465" y="18"/>
                    </a:cubicBezTo>
                    <a:cubicBezTo>
                      <a:pt x="624" y="36"/>
                      <a:pt x="788" y="171"/>
                      <a:pt x="952" y="306"/>
                    </a:cubicBezTo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7" name="Freeform 22"/>
              <p:cNvSpPr>
                <a:spLocks/>
              </p:cNvSpPr>
              <p:nvPr/>
            </p:nvSpPr>
            <p:spPr bwMode="auto">
              <a:xfrm>
                <a:off x="8288" y="4567"/>
                <a:ext cx="885" cy="263"/>
              </a:xfrm>
              <a:custGeom>
                <a:avLst/>
                <a:gdLst>
                  <a:gd name="T0" fmla="*/ 0 w 885"/>
                  <a:gd name="T1" fmla="*/ 189 h 263"/>
                  <a:gd name="T2" fmla="*/ 432 w 885"/>
                  <a:gd name="T3" fmla="*/ 12 h 263"/>
                  <a:gd name="T4" fmla="*/ 885 w 885"/>
                  <a:gd name="T5" fmla="*/ 263 h 263"/>
                  <a:gd name="T6" fmla="*/ 0 60000 65536"/>
                  <a:gd name="T7" fmla="*/ 0 60000 65536"/>
                  <a:gd name="T8" fmla="*/ 0 60000 65536"/>
                  <a:gd name="T9" fmla="*/ 0 w 885"/>
                  <a:gd name="T10" fmla="*/ 0 h 263"/>
                  <a:gd name="T11" fmla="*/ 885 w 885"/>
                  <a:gd name="T12" fmla="*/ 263 h 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5" h="263">
                    <a:moveTo>
                      <a:pt x="0" y="189"/>
                    </a:moveTo>
                    <a:cubicBezTo>
                      <a:pt x="74" y="135"/>
                      <a:pt x="285" y="0"/>
                      <a:pt x="432" y="12"/>
                    </a:cubicBezTo>
                    <a:cubicBezTo>
                      <a:pt x="579" y="24"/>
                      <a:pt x="778" y="169"/>
                      <a:pt x="885" y="263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89" name="Group 18"/>
            <p:cNvGrpSpPr>
              <a:grpSpLocks/>
            </p:cNvGrpSpPr>
            <p:nvPr/>
          </p:nvGrpSpPr>
          <p:grpSpPr bwMode="auto">
            <a:xfrm>
              <a:off x="6654" y="7300"/>
              <a:ext cx="364" cy="643"/>
              <a:chOff x="6654" y="7249"/>
              <a:chExt cx="364" cy="643"/>
            </a:xfrm>
          </p:grpSpPr>
          <p:sp>
            <p:nvSpPr>
              <p:cNvPr id="28704" name="Freeform 20"/>
              <p:cNvSpPr>
                <a:spLocks/>
              </p:cNvSpPr>
              <p:nvPr/>
            </p:nvSpPr>
            <p:spPr bwMode="auto">
              <a:xfrm>
                <a:off x="6654" y="7249"/>
                <a:ext cx="354" cy="643"/>
              </a:xfrm>
              <a:custGeom>
                <a:avLst/>
                <a:gdLst>
                  <a:gd name="T0" fmla="*/ 348 w 354"/>
                  <a:gd name="T1" fmla="*/ 643 h 643"/>
                  <a:gd name="T2" fmla="*/ 0 w 354"/>
                  <a:gd name="T3" fmla="*/ 0 h 643"/>
                  <a:gd name="T4" fmla="*/ 0 60000 65536"/>
                  <a:gd name="T5" fmla="*/ 0 60000 65536"/>
                  <a:gd name="T6" fmla="*/ 0 w 354"/>
                  <a:gd name="T7" fmla="*/ 0 h 643"/>
                  <a:gd name="T8" fmla="*/ 354 w 354"/>
                  <a:gd name="T9" fmla="*/ 643 h 6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4" h="643">
                    <a:moveTo>
                      <a:pt x="348" y="643"/>
                    </a:moveTo>
                    <a:cubicBezTo>
                      <a:pt x="354" y="195"/>
                      <a:pt x="119" y="119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5" name="Freeform 19"/>
              <p:cNvSpPr>
                <a:spLocks/>
              </p:cNvSpPr>
              <p:nvPr/>
            </p:nvSpPr>
            <p:spPr bwMode="auto">
              <a:xfrm>
                <a:off x="6712" y="7301"/>
                <a:ext cx="306" cy="550"/>
              </a:xfrm>
              <a:custGeom>
                <a:avLst/>
                <a:gdLst>
                  <a:gd name="T0" fmla="*/ 295 w 306"/>
                  <a:gd name="T1" fmla="*/ 550 h 550"/>
                  <a:gd name="T2" fmla="*/ 0 w 306"/>
                  <a:gd name="T3" fmla="*/ 0 h 550"/>
                  <a:gd name="T4" fmla="*/ 0 60000 65536"/>
                  <a:gd name="T5" fmla="*/ 0 60000 65536"/>
                  <a:gd name="T6" fmla="*/ 0 w 306"/>
                  <a:gd name="T7" fmla="*/ 0 h 550"/>
                  <a:gd name="T8" fmla="*/ 306 w 306"/>
                  <a:gd name="T9" fmla="*/ 550 h 5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6" h="550">
                    <a:moveTo>
                      <a:pt x="295" y="550"/>
                    </a:moveTo>
                    <a:cubicBezTo>
                      <a:pt x="306" y="209"/>
                      <a:pt x="97" y="92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90" name="Group 15"/>
            <p:cNvGrpSpPr>
              <a:grpSpLocks/>
            </p:cNvGrpSpPr>
            <p:nvPr/>
          </p:nvGrpSpPr>
          <p:grpSpPr bwMode="auto">
            <a:xfrm>
              <a:off x="6218" y="7398"/>
              <a:ext cx="3" cy="1053"/>
              <a:chOff x="7592" y="7398"/>
              <a:chExt cx="3" cy="1053"/>
            </a:xfrm>
          </p:grpSpPr>
          <p:sp>
            <p:nvSpPr>
              <p:cNvPr id="28702" name="Line 17"/>
              <p:cNvSpPr>
                <a:spLocks noChangeShapeType="1"/>
              </p:cNvSpPr>
              <p:nvPr/>
            </p:nvSpPr>
            <p:spPr bwMode="auto">
              <a:xfrm flipV="1">
                <a:off x="7592" y="7398"/>
                <a:ext cx="3" cy="1053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3" name="Line 16"/>
              <p:cNvSpPr>
                <a:spLocks noChangeShapeType="1"/>
              </p:cNvSpPr>
              <p:nvPr/>
            </p:nvSpPr>
            <p:spPr bwMode="auto">
              <a:xfrm flipV="1">
                <a:off x="7593" y="7476"/>
                <a:ext cx="2" cy="65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8691" name="Picture 14" descr="P107060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7840"/>
              <a:ext cx="2138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92" name="Group 11"/>
            <p:cNvGrpSpPr>
              <a:grpSpLocks/>
            </p:cNvGrpSpPr>
            <p:nvPr/>
          </p:nvGrpSpPr>
          <p:grpSpPr bwMode="auto">
            <a:xfrm flipH="1">
              <a:off x="6630" y="6128"/>
              <a:ext cx="951" cy="306"/>
              <a:chOff x="8276" y="4566"/>
              <a:chExt cx="951" cy="306"/>
            </a:xfrm>
          </p:grpSpPr>
          <p:sp>
            <p:nvSpPr>
              <p:cNvPr id="28700" name="Freeform 13"/>
              <p:cNvSpPr>
                <a:spLocks/>
              </p:cNvSpPr>
              <p:nvPr/>
            </p:nvSpPr>
            <p:spPr bwMode="auto">
              <a:xfrm>
                <a:off x="8276" y="4566"/>
                <a:ext cx="951" cy="306"/>
              </a:xfrm>
              <a:custGeom>
                <a:avLst/>
                <a:gdLst>
                  <a:gd name="T0" fmla="*/ 0 w 952"/>
                  <a:gd name="T1" fmla="*/ 196 h 306"/>
                  <a:gd name="T2" fmla="*/ 465 w 952"/>
                  <a:gd name="T3" fmla="*/ 18 h 306"/>
                  <a:gd name="T4" fmla="*/ 951 w 952"/>
                  <a:gd name="T5" fmla="*/ 306 h 306"/>
                  <a:gd name="T6" fmla="*/ 0 60000 65536"/>
                  <a:gd name="T7" fmla="*/ 0 60000 65536"/>
                  <a:gd name="T8" fmla="*/ 0 60000 65536"/>
                  <a:gd name="T9" fmla="*/ 0 w 952"/>
                  <a:gd name="T10" fmla="*/ 0 h 306"/>
                  <a:gd name="T11" fmla="*/ 952 w 952"/>
                  <a:gd name="T12" fmla="*/ 306 h 3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52" h="306">
                    <a:moveTo>
                      <a:pt x="0" y="196"/>
                    </a:moveTo>
                    <a:cubicBezTo>
                      <a:pt x="153" y="98"/>
                      <a:pt x="306" y="0"/>
                      <a:pt x="465" y="18"/>
                    </a:cubicBezTo>
                    <a:cubicBezTo>
                      <a:pt x="624" y="36"/>
                      <a:pt x="788" y="171"/>
                      <a:pt x="952" y="306"/>
                    </a:cubicBezTo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1" name="Freeform 12"/>
              <p:cNvSpPr>
                <a:spLocks/>
              </p:cNvSpPr>
              <p:nvPr/>
            </p:nvSpPr>
            <p:spPr bwMode="auto">
              <a:xfrm>
                <a:off x="8288" y="4567"/>
                <a:ext cx="885" cy="263"/>
              </a:xfrm>
              <a:custGeom>
                <a:avLst/>
                <a:gdLst>
                  <a:gd name="T0" fmla="*/ 0 w 885"/>
                  <a:gd name="T1" fmla="*/ 189 h 263"/>
                  <a:gd name="T2" fmla="*/ 432 w 885"/>
                  <a:gd name="T3" fmla="*/ 12 h 263"/>
                  <a:gd name="T4" fmla="*/ 885 w 885"/>
                  <a:gd name="T5" fmla="*/ 263 h 263"/>
                  <a:gd name="T6" fmla="*/ 0 60000 65536"/>
                  <a:gd name="T7" fmla="*/ 0 60000 65536"/>
                  <a:gd name="T8" fmla="*/ 0 60000 65536"/>
                  <a:gd name="T9" fmla="*/ 0 w 885"/>
                  <a:gd name="T10" fmla="*/ 0 h 263"/>
                  <a:gd name="T11" fmla="*/ 885 w 885"/>
                  <a:gd name="T12" fmla="*/ 263 h 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5" h="263">
                    <a:moveTo>
                      <a:pt x="0" y="189"/>
                    </a:moveTo>
                    <a:cubicBezTo>
                      <a:pt x="74" y="135"/>
                      <a:pt x="285" y="0"/>
                      <a:pt x="432" y="12"/>
                    </a:cubicBezTo>
                    <a:cubicBezTo>
                      <a:pt x="579" y="24"/>
                      <a:pt x="778" y="169"/>
                      <a:pt x="885" y="263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93" name="Group 8"/>
            <p:cNvGrpSpPr>
              <a:grpSpLocks/>
            </p:cNvGrpSpPr>
            <p:nvPr/>
          </p:nvGrpSpPr>
          <p:grpSpPr bwMode="auto">
            <a:xfrm flipH="1">
              <a:off x="5390" y="7300"/>
              <a:ext cx="364" cy="643"/>
              <a:chOff x="6654" y="7249"/>
              <a:chExt cx="364" cy="643"/>
            </a:xfrm>
          </p:grpSpPr>
          <p:sp>
            <p:nvSpPr>
              <p:cNvPr id="28698" name="Freeform 10"/>
              <p:cNvSpPr>
                <a:spLocks/>
              </p:cNvSpPr>
              <p:nvPr/>
            </p:nvSpPr>
            <p:spPr bwMode="auto">
              <a:xfrm>
                <a:off x="6654" y="7249"/>
                <a:ext cx="354" cy="643"/>
              </a:xfrm>
              <a:custGeom>
                <a:avLst/>
                <a:gdLst>
                  <a:gd name="T0" fmla="*/ 348 w 354"/>
                  <a:gd name="T1" fmla="*/ 643 h 643"/>
                  <a:gd name="T2" fmla="*/ 0 w 354"/>
                  <a:gd name="T3" fmla="*/ 0 h 643"/>
                  <a:gd name="T4" fmla="*/ 0 60000 65536"/>
                  <a:gd name="T5" fmla="*/ 0 60000 65536"/>
                  <a:gd name="T6" fmla="*/ 0 w 354"/>
                  <a:gd name="T7" fmla="*/ 0 h 643"/>
                  <a:gd name="T8" fmla="*/ 354 w 354"/>
                  <a:gd name="T9" fmla="*/ 643 h 6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4" h="643">
                    <a:moveTo>
                      <a:pt x="348" y="643"/>
                    </a:moveTo>
                    <a:cubicBezTo>
                      <a:pt x="354" y="195"/>
                      <a:pt x="119" y="119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9" name="Freeform 9"/>
              <p:cNvSpPr>
                <a:spLocks/>
              </p:cNvSpPr>
              <p:nvPr/>
            </p:nvSpPr>
            <p:spPr bwMode="auto">
              <a:xfrm>
                <a:off x="6712" y="7301"/>
                <a:ext cx="306" cy="550"/>
              </a:xfrm>
              <a:custGeom>
                <a:avLst/>
                <a:gdLst>
                  <a:gd name="T0" fmla="*/ 295 w 306"/>
                  <a:gd name="T1" fmla="*/ 550 h 550"/>
                  <a:gd name="T2" fmla="*/ 0 w 306"/>
                  <a:gd name="T3" fmla="*/ 0 h 550"/>
                  <a:gd name="T4" fmla="*/ 0 60000 65536"/>
                  <a:gd name="T5" fmla="*/ 0 60000 65536"/>
                  <a:gd name="T6" fmla="*/ 0 w 306"/>
                  <a:gd name="T7" fmla="*/ 0 h 550"/>
                  <a:gd name="T8" fmla="*/ 306 w 306"/>
                  <a:gd name="T9" fmla="*/ 550 h 5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6" h="550">
                    <a:moveTo>
                      <a:pt x="295" y="550"/>
                    </a:moveTo>
                    <a:cubicBezTo>
                      <a:pt x="306" y="209"/>
                      <a:pt x="97" y="92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694" name="Text Box 7"/>
            <p:cNvSpPr txBox="1">
              <a:spLocks noChangeArrowheads="1"/>
            </p:cNvSpPr>
            <p:nvPr/>
          </p:nvSpPr>
          <p:spPr bwMode="auto">
            <a:xfrm>
              <a:off x="7537" y="6868"/>
              <a:ext cx="1194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ea typeface="Calibri" pitchFamily="34" charset="0"/>
                  <a:cs typeface="Times New Roman" pitchFamily="18" charset="0"/>
                </a:rPr>
                <a:t>датчик </a:t>
              </a:r>
              <a:br>
                <a:rPr lang="ru-RU" altLang="ru-RU" sz="1100">
                  <a:ea typeface="Calibri" pitchFamily="34" charset="0"/>
                  <a:cs typeface="Times New Roman" pitchFamily="18" charset="0"/>
                </a:rPr>
              </a:br>
              <a:r>
                <a:rPr lang="ru-RU" altLang="ru-RU" sz="1100">
                  <a:ea typeface="Calibri" pitchFamily="34" charset="0"/>
                  <a:cs typeface="Times New Roman" pitchFamily="18" charset="0"/>
                </a:rPr>
                <a:t>касания</a:t>
              </a:r>
              <a:endParaRPr lang="ru-RU" altLang="ru-RU" sz="18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8695" name="Text Box 6"/>
            <p:cNvSpPr txBox="1">
              <a:spLocks noChangeArrowheads="1"/>
            </p:cNvSpPr>
            <p:nvPr/>
          </p:nvSpPr>
          <p:spPr bwMode="auto">
            <a:xfrm>
              <a:off x="3564" y="6868"/>
              <a:ext cx="164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ea typeface="Calibri" pitchFamily="34" charset="0"/>
                  <a:cs typeface="Times New Roman" pitchFamily="18" charset="0"/>
                </a:rPr>
                <a:t>датчик </a:t>
              </a:r>
              <a:br>
                <a:rPr lang="ru-RU" altLang="ru-RU" sz="1100">
                  <a:ea typeface="Calibri" pitchFamily="34" charset="0"/>
                  <a:cs typeface="Times New Roman" pitchFamily="18" charset="0"/>
                </a:rPr>
              </a:br>
              <a:r>
                <a:rPr lang="ru-RU" altLang="ru-RU" sz="1100">
                  <a:ea typeface="Calibri" pitchFamily="34" charset="0"/>
                  <a:cs typeface="Times New Roman" pitchFamily="18" charset="0"/>
                </a:rPr>
                <a:t>освещённости</a:t>
              </a:r>
              <a:endParaRPr lang="ru-RU" altLang="ru-RU" sz="18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8696" name="Text Box 5"/>
            <p:cNvSpPr txBox="1">
              <a:spLocks noChangeArrowheads="1"/>
            </p:cNvSpPr>
            <p:nvPr/>
          </p:nvSpPr>
          <p:spPr bwMode="auto">
            <a:xfrm>
              <a:off x="4462" y="8607"/>
              <a:ext cx="121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ea typeface="Calibri" pitchFamily="34" charset="0"/>
                  <a:cs typeface="Times New Roman" pitchFamily="18" charset="0"/>
                </a:rPr>
                <a:t>датчик </a:t>
              </a:r>
              <a:br>
                <a:rPr lang="ru-RU" altLang="ru-RU" sz="1100">
                  <a:ea typeface="Calibri" pitchFamily="34" charset="0"/>
                  <a:cs typeface="Times New Roman" pitchFamily="18" charset="0"/>
                </a:rPr>
              </a:br>
              <a:r>
                <a:rPr lang="ru-RU" altLang="ru-RU" sz="1100">
                  <a:ea typeface="Calibri" pitchFamily="34" charset="0"/>
                  <a:cs typeface="Times New Roman" pitchFamily="18" charset="0"/>
                </a:rPr>
                <a:t>«ИК-глаз»</a:t>
              </a:r>
              <a:endParaRPr lang="ru-RU" altLang="ru-RU" sz="1800"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2869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" t="5710" r="4173" b="4539"/>
            <a:stretch>
              <a:fillRect/>
            </a:stretch>
          </p:blipFill>
          <p:spPr bwMode="auto">
            <a:xfrm>
              <a:off x="5841" y="4936"/>
              <a:ext cx="734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61" name="Picture 3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947738"/>
            <a:ext cx="181451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262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3502025"/>
            <a:ext cx="3433762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5062538" y="5586413"/>
            <a:ext cx="4056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/>
              <a:t>8 (800) 505-25-73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q-AL" altLang="ru-RU" sz="2400" b="1">
                <a:hlinkClick r:id="rId10"/>
              </a:rPr>
              <a:t>http://www.edusnab.ru</a:t>
            </a:r>
            <a:r>
              <a:rPr lang="ru-RU" altLang="ru-RU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Учебник для 9 класса</a:t>
            </a:r>
          </a:p>
        </p:txBody>
      </p:sp>
      <p:sp>
        <p:nvSpPr>
          <p:cNvPr id="296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0D2E2-5635-493A-BFB5-FFE7EB9B5F91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/>
              <a:t>Компьютерные сети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Основы математической логики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Моделирование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Алгоритмизация и программирование (КуМир, Паскаль)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Электронные таблицы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Базы данных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Информация и общество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Планирование (7-9 классы)</a:t>
            </a:r>
          </a:p>
        </p:txBody>
      </p:sp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B6FE6D-66F1-446D-88F5-58875AE5F337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0525" y="2190750"/>
            <a:ext cx="32194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99"/>
                </a:solidFill>
              </a:rPr>
              <a:t>основной курс</a:t>
            </a:r>
            <a:r>
              <a:rPr lang="ru-RU" altLang="ru-RU" sz="2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(1 час в неделю,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  102 часа)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0525" y="3773488"/>
            <a:ext cx="315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99"/>
                </a:solidFill>
              </a:rPr>
              <a:t>расширенный курс</a:t>
            </a:r>
            <a:r>
              <a:rPr lang="ru-RU" altLang="ru-RU" sz="2400"/>
              <a:t> </a:t>
            </a:r>
            <a:endParaRPr lang="en-US" altLang="ru-RU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(2 часа в неделю, </a:t>
            </a:r>
            <a:endParaRPr lang="en-US" altLang="ru-RU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  </a:t>
            </a:r>
            <a:r>
              <a:rPr lang="ru-RU" altLang="ru-RU" sz="2400"/>
              <a:t>204 часа)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662363" y="1733550"/>
            <a:ext cx="1123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всего</a:t>
            </a:r>
            <a:endParaRPr lang="ru-RU" altLang="ru-RU" sz="18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851400" y="1733550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7</a:t>
            </a: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класс</a:t>
            </a:r>
            <a:endParaRPr lang="ru-RU" altLang="ru-RU" sz="180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224588" y="1733550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8</a:t>
            </a: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класс</a:t>
            </a:r>
            <a:endParaRPr lang="ru-RU" altLang="ru-RU" sz="1800"/>
          </a:p>
        </p:txBody>
      </p: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6811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8688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17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3001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1756" name="Прямоугольник 21"/>
          <p:cNvSpPr>
            <a:spLocks noChangeArrowheads="1"/>
          </p:cNvSpPr>
          <p:nvPr/>
        </p:nvSpPr>
        <p:spPr bwMode="auto">
          <a:xfrm>
            <a:off x="647700" y="804863"/>
            <a:ext cx="493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Основы</a:t>
            </a:r>
            <a:r>
              <a:rPr lang="en-US" altLang="ru-RU" sz="2400" b="1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информатики</a:t>
            </a:r>
            <a:endParaRPr lang="ru-RU" altLang="ru-RU" sz="1800"/>
          </a:p>
        </p:txBody>
      </p:sp>
      <p:sp>
        <p:nvSpPr>
          <p:cNvPr id="31757" name="Прямоугольник 22"/>
          <p:cNvSpPr>
            <a:spLocks noChangeArrowheads="1"/>
          </p:cNvSpPr>
          <p:nvPr/>
        </p:nvSpPr>
        <p:spPr bwMode="auto">
          <a:xfrm>
            <a:off x="657225" y="1185863"/>
            <a:ext cx="653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Алгоритмы и программирование</a:t>
            </a:r>
            <a:endParaRPr lang="ru-RU" altLang="ru-RU" sz="1800"/>
          </a:p>
        </p:txBody>
      </p:sp>
      <p:sp>
        <p:nvSpPr>
          <p:cNvPr id="31758" name="Прямоугольник 23"/>
          <p:cNvSpPr>
            <a:spLocks noChangeArrowheads="1"/>
          </p:cNvSpPr>
          <p:nvPr/>
        </p:nvSpPr>
        <p:spPr bwMode="auto">
          <a:xfrm>
            <a:off x="657225" y="1557338"/>
            <a:ext cx="564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Технологии</a:t>
            </a:r>
            <a:endParaRPr lang="ru-RU" altLang="ru-RU" sz="180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643313"/>
            <a:ext cx="12890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643313"/>
            <a:ext cx="1287462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643313"/>
            <a:ext cx="1287463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3643313"/>
            <a:ext cx="1287462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230438"/>
            <a:ext cx="1231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2230438"/>
            <a:ext cx="1231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2230438"/>
            <a:ext cx="1231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2230438"/>
            <a:ext cx="1231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7550150" y="1733550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00"/>
                </a:solidFill>
              </a:rPr>
              <a:t>9 </a:t>
            </a:r>
            <a:r>
              <a:rPr lang="ru-RU" altLang="ru-RU" sz="2400">
                <a:solidFill>
                  <a:srgbClr val="000000"/>
                </a:solidFill>
              </a:rPr>
              <a:t>класс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19" grpId="0"/>
      <p:bldP spid="20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l="8437" t="24414" r="33594" b="51367"/>
          <a:stretch>
            <a:fillRect/>
          </a:stretch>
        </p:blipFill>
        <p:spPr bwMode="auto">
          <a:xfrm>
            <a:off x="400050" y="933450"/>
            <a:ext cx="7067550" cy="2362200"/>
          </a:xfrm>
          <a:prstGeom prst="rect">
            <a:avLst/>
          </a:prstGeom>
          <a:noFill/>
          <a:ln w="127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Учебник + рабочая тетрадь</a:t>
            </a:r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7BD359-3D9E-4677-86B2-36539D9F7556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/>
          <a:srcRect l="2188" t="42578" r="10625" b="27344"/>
          <a:stretch>
            <a:fillRect/>
          </a:stretch>
        </p:blipFill>
        <p:spPr bwMode="auto">
          <a:xfrm>
            <a:off x="400050" y="3414713"/>
            <a:ext cx="8267700" cy="2281237"/>
          </a:xfrm>
          <a:prstGeom prst="rect">
            <a:avLst/>
          </a:prstGeom>
          <a:noFill/>
          <a:ln w="127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5"/>
          <a:srcRect l="2500" t="23438" r="24375" b="26953"/>
          <a:stretch>
            <a:fillRect/>
          </a:stretch>
        </p:blipFill>
        <p:spPr bwMode="auto">
          <a:xfrm>
            <a:off x="3022600" y="3111500"/>
            <a:ext cx="5791200" cy="3143250"/>
          </a:xfrm>
          <a:prstGeom prst="rect">
            <a:avLst/>
          </a:prstGeom>
          <a:noFill/>
          <a:ln w="127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Идеи</a:t>
            </a:r>
          </a:p>
        </p:txBody>
      </p:sp>
      <p:sp>
        <p:nvSpPr>
          <p:cNvPr id="71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0C66F5-2575-44AA-80C0-848CBC7CCB0C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800"/>
              <a:t>фундаментальные знания, умения и навыки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/>
              <a:t>понятен для школьника и учителя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/>
              <a:t>соответствует стандарту образования (ФГОС)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/>
              <a:t>подготовка к ОГЭ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/>
              <a:t>направления для дальнейшего развития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/>
              <a:t>возможность использования СПО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Рабочая тетрадь</a:t>
            </a:r>
          </a:p>
        </p:txBody>
      </p:sp>
      <p:sp>
        <p:nvSpPr>
          <p:cNvPr id="358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EBBED-3F0C-40F7-B8DA-5B986D92750F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954088"/>
            <a:ext cx="6372225" cy="5227637"/>
          </a:xfrm>
          <a:prstGeom prst="rect">
            <a:avLst/>
          </a:prstGeom>
          <a:noFill/>
          <a:ln w="127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5845" name="Group 34"/>
          <p:cNvGrpSpPr>
            <a:grpSpLocks/>
          </p:cNvGrpSpPr>
          <p:nvPr/>
        </p:nvGrpSpPr>
        <p:grpSpPr bwMode="auto">
          <a:xfrm>
            <a:off x="3200400" y="5219700"/>
            <a:ext cx="5638800" cy="663575"/>
            <a:chOff x="464" y="2126"/>
            <a:chExt cx="3801" cy="418"/>
          </a:xfrm>
        </p:grpSpPr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3507" cy="291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Возможно, в электронном виде!</a:t>
              </a:r>
            </a:p>
          </p:txBody>
        </p:sp>
        <p:sp>
          <p:nvSpPr>
            <p:cNvPr id="35847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46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Развивающее обучение</a:t>
            </a:r>
          </a:p>
        </p:txBody>
      </p:sp>
      <p:sp>
        <p:nvSpPr>
          <p:cNvPr id="378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DC36D7-7B8D-4FED-9376-A5DD19D8DAE0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3225" y="830263"/>
            <a:ext cx="4056063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0000CC"/>
                </a:solidFill>
              </a:rPr>
              <a:t>Законы де Моргана</a:t>
            </a:r>
          </a:p>
        </p:txBody>
      </p:sp>
      <p:graphicFrame>
        <p:nvGraphicFramePr>
          <p:cNvPr id="37893" name="Object 2"/>
          <p:cNvGraphicFramePr>
            <a:graphicFrameLocks noChangeAspect="1"/>
          </p:cNvGraphicFramePr>
          <p:nvPr/>
        </p:nvGraphicFramePr>
        <p:xfrm>
          <a:off x="1033463" y="1433513"/>
          <a:ext cx="222726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Формула" r:id="rId3" imgW="850900" imgH="457200" progId="Equation.3">
                  <p:embed/>
                </p:oleObj>
              </mc:Choice>
              <mc:Fallback>
                <p:oleObj name="Формула" r:id="rId3" imgW="8509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1433513"/>
                        <a:ext cx="2227262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Умножение 6"/>
          <p:cNvSpPr/>
          <p:nvPr/>
        </p:nvSpPr>
        <p:spPr bwMode="auto">
          <a:xfrm>
            <a:off x="1376363" y="1233488"/>
            <a:ext cx="1550987" cy="1550987"/>
          </a:xfrm>
          <a:prstGeom prst="mathMultiply">
            <a:avLst>
              <a:gd name="adj1" fmla="val 9613"/>
            </a:avLst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69938" y="3008313"/>
            <a:ext cx="77470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800"/>
              <a:t>Постройте таблицы истинности функций</a:t>
            </a:r>
            <a:endParaRPr lang="en-US" altLang="ru-RU" sz="28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ru-RU"/>
          </a:p>
          <a:p>
            <a:pPr eaLnBrk="1" hangingPunct="1">
              <a:spcBef>
                <a:spcPts val="1800"/>
              </a:spcBef>
              <a:buFontTx/>
              <a:buAutoNum type="arabicParenR"/>
            </a:pPr>
            <a:r>
              <a:rPr lang="ru-RU" altLang="ru-RU" sz="2800"/>
              <a:t>Сравните столбцы значений функций.</a:t>
            </a:r>
          </a:p>
          <a:p>
            <a:pPr eaLnBrk="1" hangingPunct="1">
              <a:spcBef>
                <a:spcPts val="1800"/>
              </a:spcBef>
              <a:buFontTx/>
              <a:buAutoNum type="arabicParenR"/>
            </a:pPr>
            <a:r>
              <a:rPr lang="ru-RU" altLang="ru-RU" sz="2800"/>
              <a:t>Запишите формулу, которую вы вывели.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ru-RU" altLang="ru-RU" sz="2400"/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889125" y="3605213"/>
            <a:ext cx="3200400" cy="601662"/>
            <a:chOff x="1888840" y="3604785"/>
            <a:chExt cx="3200578" cy="602245"/>
          </a:xfrm>
        </p:grpSpPr>
        <p:graphicFrame>
          <p:nvGraphicFramePr>
            <p:cNvPr id="37897" name="Object 2"/>
            <p:cNvGraphicFramePr>
              <a:graphicFrameLocks noChangeAspect="1"/>
            </p:cNvGraphicFramePr>
            <p:nvPr/>
          </p:nvGraphicFramePr>
          <p:xfrm>
            <a:off x="1888840" y="3604785"/>
            <a:ext cx="865188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1" name="Формула" r:id="rId5" imgW="330057" imgH="203112" progId="Equation.3">
                    <p:embed/>
                  </p:oleObj>
                </mc:Choice>
                <mc:Fallback>
                  <p:oleObj name="Формула" r:id="rId5" imgW="330057" imgH="203112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8840" y="3604785"/>
                          <a:ext cx="865188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8" name="Object 2"/>
            <p:cNvGraphicFramePr>
              <a:graphicFrameLocks noChangeAspect="1"/>
            </p:cNvGraphicFramePr>
            <p:nvPr/>
          </p:nvGraphicFramePr>
          <p:xfrm>
            <a:off x="3992456" y="3651910"/>
            <a:ext cx="1096962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2" name="Формула" r:id="rId7" imgW="419100" imgH="190500" progId="Equation.3">
                    <p:embed/>
                  </p:oleObj>
                </mc:Choice>
                <mc:Fallback>
                  <p:oleObj name="Формула" r:id="rId7" imgW="419100" imgH="1905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2456" y="3651910"/>
                          <a:ext cx="1096962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9" name="Прямоугольник 10"/>
            <p:cNvSpPr>
              <a:spLocks noChangeArrowheads="1"/>
            </p:cNvSpPr>
            <p:nvPr/>
          </p:nvSpPr>
          <p:spPr bwMode="auto">
            <a:xfrm>
              <a:off x="3180721" y="3683810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solidFill>
                    <a:srgbClr val="000000"/>
                  </a:solidFill>
                </a:rPr>
                <a:t>и</a:t>
              </a:r>
              <a:endParaRPr lang="ru-RU" altLang="ru-RU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Интеллект-карты</a:t>
            </a:r>
          </a:p>
        </p:txBody>
      </p:sp>
      <p:sp>
        <p:nvSpPr>
          <p:cNvPr id="3891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422EA7-4D96-4400-A748-594020A389D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01700"/>
            <a:ext cx="81518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896938" y="4511675"/>
            <a:ext cx="3714750" cy="977900"/>
            <a:chOff x="541293" y="4155440"/>
            <a:chExt cx="3714714" cy="978263"/>
          </a:xfrm>
        </p:grpSpPr>
        <p:grpSp>
          <p:nvGrpSpPr>
            <p:cNvPr id="38928" name="Группа 10"/>
            <p:cNvGrpSpPr>
              <a:grpSpLocks/>
            </p:cNvGrpSpPr>
            <p:nvPr/>
          </p:nvGrpSpPr>
          <p:grpSpPr bwMode="auto">
            <a:xfrm>
              <a:off x="541293" y="4155440"/>
              <a:ext cx="429395" cy="978263"/>
              <a:chOff x="1024623" y="4064000"/>
              <a:chExt cx="518427" cy="1181100"/>
            </a:xfrm>
          </p:grpSpPr>
          <p:grpSp>
            <p:nvGrpSpPr>
              <p:cNvPr id="38930" name="Group 3"/>
              <p:cNvGrpSpPr>
                <a:grpSpLocks/>
              </p:cNvGrpSpPr>
              <p:nvPr/>
            </p:nvGrpSpPr>
            <p:grpSpPr bwMode="auto">
              <a:xfrm flipV="1">
                <a:off x="1024623" y="4483099"/>
                <a:ext cx="263090" cy="304800"/>
                <a:chOff x="2697" y="4692"/>
                <a:chExt cx="896" cy="1035"/>
              </a:xfrm>
            </p:grpSpPr>
            <p:sp>
              <p:nvSpPr>
                <p:cNvPr id="389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2697" y="4692"/>
                  <a:ext cx="896" cy="51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33" name="Line 5"/>
                <p:cNvSpPr>
                  <a:spLocks noChangeShapeType="1"/>
                </p:cNvSpPr>
                <p:nvPr/>
              </p:nvSpPr>
              <p:spPr bwMode="auto">
                <a:xfrm>
                  <a:off x="2697" y="5210"/>
                  <a:ext cx="896" cy="51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34" name="Line 4"/>
                <p:cNvSpPr>
                  <a:spLocks noChangeShapeType="1"/>
                </p:cNvSpPr>
                <p:nvPr/>
              </p:nvSpPr>
              <p:spPr bwMode="auto">
                <a:xfrm>
                  <a:off x="2697" y="5209"/>
                  <a:ext cx="89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8931" name="Левая круглая скобка 9"/>
              <p:cNvSpPr>
                <a:spLocks/>
              </p:cNvSpPr>
              <p:nvPr/>
            </p:nvSpPr>
            <p:spPr bwMode="auto">
              <a:xfrm>
                <a:off x="1289050" y="4064000"/>
                <a:ext cx="254000" cy="1181100"/>
              </a:xfrm>
              <a:prstGeom prst="leftBracket">
                <a:avLst>
                  <a:gd name="adj" fmla="val 68329"/>
                </a:avLst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38929" name="Прямоугольник 11"/>
            <p:cNvSpPr>
              <a:spLocks noChangeArrowheads="1"/>
            </p:cNvSpPr>
            <p:nvPr/>
          </p:nvSpPr>
          <p:spPr bwMode="auto">
            <a:xfrm>
              <a:off x="899191" y="4302425"/>
              <a:ext cx="33568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различные виды</a:t>
              </a:r>
              <a:r>
                <a:rPr lang="ru-RU" altLang="ru-RU" sz="1800"/>
                <a:t> </a:t>
              </a:r>
              <a:endParaRPr lang="en-US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чего-либо</a:t>
              </a:r>
              <a:r>
                <a:rPr lang="en-US" altLang="ru-RU" sz="1800"/>
                <a:t> (</a:t>
              </a:r>
              <a:r>
                <a:rPr lang="ru-RU" altLang="ru-RU" sz="1800"/>
                <a:t>класс – подкласс</a:t>
              </a:r>
              <a:r>
                <a:rPr lang="en-US" altLang="ru-RU" sz="1800"/>
                <a:t>)</a:t>
              </a:r>
              <a:endParaRPr lang="ru-RU" altLang="ru-RU" sz="1800"/>
            </a:p>
          </p:txBody>
        </p:sp>
      </p:grpSp>
      <p:grpSp>
        <p:nvGrpSpPr>
          <p:cNvPr id="5" name="Группа 25"/>
          <p:cNvGrpSpPr>
            <a:grpSpLocks/>
          </p:cNvGrpSpPr>
          <p:nvPr/>
        </p:nvGrpSpPr>
        <p:grpSpPr bwMode="auto">
          <a:xfrm>
            <a:off x="4981575" y="4511675"/>
            <a:ext cx="3438525" cy="977900"/>
            <a:chOff x="4625862" y="4155440"/>
            <a:chExt cx="3438657" cy="978263"/>
          </a:xfrm>
        </p:grpSpPr>
        <p:grpSp>
          <p:nvGrpSpPr>
            <p:cNvPr id="38921" name="Группа 22"/>
            <p:cNvGrpSpPr>
              <a:grpSpLocks/>
            </p:cNvGrpSpPr>
            <p:nvPr/>
          </p:nvGrpSpPr>
          <p:grpSpPr bwMode="auto">
            <a:xfrm>
              <a:off x="4625862" y="4155440"/>
              <a:ext cx="375087" cy="978263"/>
              <a:chOff x="4625862" y="4155440"/>
              <a:chExt cx="375087" cy="978263"/>
            </a:xfrm>
          </p:grpSpPr>
          <p:sp>
            <p:nvSpPr>
              <p:cNvPr id="38923" name="Левая круглая скобка 14"/>
              <p:cNvSpPr>
                <a:spLocks/>
              </p:cNvSpPr>
              <p:nvPr/>
            </p:nvSpPr>
            <p:spPr bwMode="auto">
              <a:xfrm>
                <a:off x="4790570" y="4155440"/>
                <a:ext cx="210379" cy="978263"/>
              </a:xfrm>
              <a:prstGeom prst="leftBracket">
                <a:avLst>
                  <a:gd name="adj" fmla="val 68329"/>
                </a:avLst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grpSp>
            <p:nvGrpSpPr>
              <p:cNvPr id="38924" name="Group 8"/>
              <p:cNvGrpSpPr>
                <a:grpSpLocks/>
              </p:cNvGrpSpPr>
              <p:nvPr/>
            </p:nvGrpSpPr>
            <p:grpSpPr bwMode="auto">
              <a:xfrm>
                <a:off x="4625862" y="4484008"/>
                <a:ext cx="323895" cy="321127"/>
                <a:chOff x="5015" y="7871"/>
                <a:chExt cx="291" cy="291"/>
              </a:xfrm>
            </p:grpSpPr>
            <p:sp>
              <p:nvSpPr>
                <p:cNvPr id="38925" name="AutoShape 9"/>
                <p:cNvSpPr>
                  <a:spLocks noChangeArrowheads="1"/>
                </p:cNvSpPr>
                <p:nvPr/>
              </p:nvSpPr>
              <p:spPr bwMode="auto">
                <a:xfrm>
                  <a:off x="5015" y="7871"/>
                  <a:ext cx="291" cy="291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8926" name="Line 10"/>
                <p:cNvSpPr>
                  <a:spLocks noChangeShapeType="1"/>
                </p:cNvSpPr>
                <p:nvPr/>
              </p:nvSpPr>
              <p:spPr bwMode="auto">
                <a:xfrm>
                  <a:off x="5016" y="8016"/>
                  <a:ext cx="28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27" name="Line 11"/>
                <p:cNvSpPr>
                  <a:spLocks noChangeShapeType="1"/>
                </p:cNvSpPr>
                <p:nvPr/>
              </p:nvSpPr>
              <p:spPr bwMode="auto">
                <a:xfrm rot="-5400000">
                  <a:off x="5018" y="8015"/>
                  <a:ext cx="28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8922" name="Прямоугольник 23"/>
            <p:cNvSpPr>
              <a:spLocks noChangeArrowheads="1"/>
            </p:cNvSpPr>
            <p:nvPr/>
          </p:nvSpPr>
          <p:spPr bwMode="auto">
            <a:xfrm>
              <a:off x="5052091" y="4302425"/>
              <a:ext cx="30124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/>
                <a:t>составные части</a:t>
              </a:r>
              <a:endParaRPr lang="en-US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чего-либо</a:t>
              </a:r>
              <a:r>
                <a:rPr lang="en-US" altLang="ru-RU" sz="1800"/>
                <a:t> (</a:t>
              </a:r>
              <a:r>
                <a:rPr lang="ru-RU" altLang="ru-RU" sz="1800"/>
                <a:t>целое – часть</a:t>
              </a:r>
              <a:r>
                <a:rPr lang="en-US" altLang="ru-RU" sz="1800"/>
                <a:t>)</a:t>
              </a:r>
              <a:endParaRPr lang="ru-RU" altLang="ru-RU" sz="1800"/>
            </a:p>
          </p:txBody>
        </p:sp>
      </p:grp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577850" y="4021138"/>
            <a:ext cx="2214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99"/>
                </a:solidFill>
              </a:rPr>
              <a:t>Типы связей</a:t>
            </a:r>
            <a:r>
              <a:rPr lang="ru-RU" altLang="ru-RU" sz="2400">
                <a:solidFill>
                  <a:srgbClr val="000000"/>
                </a:solidFill>
              </a:rPr>
              <a:t>: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Форумы</a:t>
            </a:r>
          </a:p>
        </p:txBody>
      </p:sp>
      <p:sp>
        <p:nvSpPr>
          <p:cNvPr id="4096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934DA9-0EDD-416C-AC9D-C6D90A878B07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/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295275" y="796925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hlinkClick r:id="rId3"/>
              </a:rPr>
              <a:t>http://profilbook.forum24.ru</a:t>
            </a:r>
            <a:endParaRPr lang="ru-RU" altLang="ru-RU" sz="280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60500"/>
            <a:ext cx="8477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Форум на сайте издательства Бином</a:t>
            </a:r>
          </a:p>
        </p:txBody>
      </p:sp>
      <p:sp>
        <p:nvSpPr>
          <p:cNvPr id="4301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534F0-C91C-4787-935B-78ABBFF19B34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/>
          </a:p>
        </p:txBody>
      </p:sp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>
            <a:off x="295275" y="796925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hlinkClick r:id="rId3"/>
              </a:rPr>
              <a:t>http://metodist.lbz.ru/communication/forum/forum33</a:t>
            </a:r>
            <a:r>
              <a:rPr lang="ru-RU" altLang="ru-RU" sz="280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1397000"/>
            <a:ext cx="8461375" cy="416560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ВКонтакте</a:t>
            </a:r>
          </a:p>
        </p:txBody>
      </p:sp>
      <p:sp>
        <p:nvSpPr>
          <p:cNvPr id="4505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344D6A-240E-4A2A-8282-035013A6B565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/>
          </a:p>
        </p:txBody>
      </p:sp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295275" y="796925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hlinkClick r:id="rId3"/>
              </a:rPr>
              <a:t>https://vk.com/kp_probook</a:t>
            </a:r>
            <a:r>
              <a:rPr lang="ru-RU" altLang="ru-RU" sz="280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900" y="1400175"/>
            <a:ext cx="5410200" cy="4968875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План развития сайта поддержки</a:t>
            </a:r>
          </a:p>
        </p:txBody>
      </p:sp>
      <p:sp>
        <p:nvSpPr>
          <p:cNvPr id="4710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9C9335-B298-4421-8747-809F4FBAE8DE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/>
          </a:p>
        </p:txBody>
      </p:sp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/>
              <a:t>практикум (самостоятельные, практические и контрольные работы)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презентации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тесты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программирование на </a:t>
            </a:r>
            <a:r>
              <a:rPr lang="en-US" altLang="ru-RU"/>
              <a:t>Python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методическая копилка</a:t>
            </a:r>
            <a:endParaRPr lang="en-US" altLang="ru-RU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/>
          </a:p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2E3BEC-B677-49A3-8937-4B69BEDE91FE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/>
          </a:p>
        </p:txBody>
      </p:sp>
      <p:sp>
        <p:nvSpPr>
          <p:cNvPr id="49155" name="Заголовок 5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Конец фильма</a:t>
            </a:r>
          </a:p>
        </p:txBody>
      </p:sp>
      <p:sp>
        <p:nvSpPr>
          <p:cNvPr id="4915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Прямоугольник 4"/>
          <p:cNvSpPr>
            <a:spLocks noChangeArrowheads="1"/>
          </p:cNvSpPr>
          <p:nvPr/>
        </p:nvSpPr>
        <p:spPr bwMode="auto">
          <a:xfrm>
            <a:off x="161925" y="1676400"/>
            <a:ext cx="88201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ПОЛЯКОВ Константин Юрьевич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д.т.н., учитель информатики</a:t>
            </a:r>
            <a:endParaRPr lang="en-US" altLang="ru-RU" sz="28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ГБОУ СОШ № 163, г. Санкт-Петербург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solidFill>
                  <a:srgbClr val="000000"/>
                </a:solidFill>
                <a:hlinkClick r:id="rId3"/>
              </a:rPr>
              <a:t>kpolyakov@mail.ru</a:t>
            </a:r>
            <a:endParaRPr lang="en-US" altLang="ru-RU" sz="28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altLang="ru-RU" sz="2800">
                <a:solidFill>
                  <a:srgbClr val="000000"/>
                </a:solidFill>
              </a:rPr>
              <a:t> </a:t>
            </a:r>
            <a:r>
              <a:rPr lang="ru-RU" altLang="ru-RU" sz="2800" b="1">
                <a:solidFill>
                  <a:srgbClr val="000000"/>
                </a:solidFill>
              </a:rPr>
              <a:t>ЕРЕМИН Евгений Александрович</a:t>
            </a:r>
            <a:endParaRPr lang="ru-RU" altLang="ru-RU" sz="28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к.ф.-м.н., доцент кафедры мультимедийной дидактики и ИТО ПГГПУ, г. Пермь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solidFill>
                  <a:srgbClr val="000000"/>
                </a:solidFill>
                <a:hlinkClick r:id="rId4"/>
              </a:rPr>
              <a:t>eremin@pspu.ac.ru</a:t>
            </a:r>
            <a:r>
              <a:rPr lang="ru-RU" altLang="ru-RU" sz="2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Основные разделы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9594EF-64DC-49EE-9595-D7D533531B85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3863" y="873125"/>
            <a:ext cx="7246937" cy="2678113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Основы информатики</a:t>
            </a:r>
            <a:r>
              <a:rPr lang="ru-RU" sz="2400" dirty="0"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Информация и информационные процессы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Кодирование информации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Логические основы компьютеров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Устройство компьютера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Программное обеспечение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Моделирование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635125" y="1884363"/>
            <a:ext cx="7200900" cy="1200150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Алгоритмы и программирование</a:t>
            </a:r>
            <a:r>
              <a:rPr lang="ru-RU" sz="2400" dirty="0"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Алгоритмы и исполнители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35125" y="3346450"/>
            <a:ext cx="7200900" cy="3048000"/>
          </a:xfrm>
          <a:prstGeom prst="rect">
            <a:avLst/>
          </a:prstGeom>
          <a:solidFill>
            <a:srgbClr val="E6E6FF"/>
          </a:solidFill>
          <a:ln w="76200">
            <a:solidFill>
              <a:srgbClr val="FF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Информационные технологии</a:t>
            </a:r>
            <a:r>
              <a:rPr lang="ru-RU" sz="2400" dirty="0"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Обработка числовой информации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Обработка </a:t>
            </a:r>
            <a:r>
              <a:rPr lang="ru-RU" sz="2400" dirty="0">
                <a:cs typeface="Arial" charset="0"/>
              </a:rPr>
              <a:t>те</a:t>
            </a:r>
            <a:r>
              <a:rPr lang="ru-RU" sz="2400" dirty="0">
                <a:cs typeface="Arial" charset="0"/>
              </a:rPr>
              <a:t>к</a:t>
            </a:r>
            <a:r>
              <a:rPr lang="ru-RU" sz="2400" dirty="0">
                <a:cs typeface="Arial" charset="0"/>
              </a:rPr>
              <a:t>стовой </a:t>
            </a:r>
            <a:r>
              <a:rPr lang="ru-RU" sz="2400" dirty="0">
                <a:cs typeface="Arial" charset="0"/>
              </a:rPr>
              <a:t>информации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Обработка графической информации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Компьютерные сети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Мультимедиа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Базы данных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Робототехника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Программное обеспечение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74DCAD-3176-4E18-BB6C-76E94B982B0D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400"/>
              <a:t>текстовый процес</a:t>
            </a:r>
            <a:r>
              <a:rPr lang="en-US" altLang="ru-RU" sz="2400"/>
              <a:t>c</a:t>
            </a:r>
            <a:r>
              <a:rPr lang="ru-RU" altLang="ru-RU" sz="2400"/>
              <a:t>ор </a:t>
            </a:r>
            <a:r>
              <a:rPr lang="en-US" altLang="ru-RU" sz="2400" b="1" i="1">
                <a:solidFill>
                  <a:srgbClr val="333399"/>
                </a:solidFill>
              </a:rPr>
              <a:t>OpenOffice.org Writer</a:t>
            </a:r>
            <a:r>
              <a:rPr lang="ru-RU" altLang="ru-RU" sz="2400" b="1" i="1">
                <a:solidFill>
                  <a:srgbClr val="333399"/>
                </a:solidFill>
              </a:rPr>
              <a:t> </a:t>
            </a:r>
            <a:r>
              <a:rPr lang="ru-RU" altLang="ru-RU" sz="2400"/>
              <a:t>или </a:t>
            </a:r>
            <a:r>
              <a:rPr lang="en-US" altLang="ru-RU" sz="2400" b="1" i="1">
                <a:solidFill>
                  <a:srgbClr val="333399"/>
                </a:solidFill>
              </a:rPr>
              <a:t>Microsoft Word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400"/>
              <a:t>табличный процес</a:t>
            </a:r>
            <a:r>
              <a:rPr lang="en-US" altLang="ru-RU" sz="2400"/>
              <a:t>c</a:t>
            </a:r>
            <a:r>
              <a:rPr lang="ru-RU" altLang="ru-RU" sz="2400"/>
              <a:t>ор </a:t>
            </a:r>
            <a:r>
              <a:rPr lang="en-US" altLang="ru-RU" sz="2400" b="1" i="1">
                <a:solidFill>
                  <a:srgbClr val="333399"/>
                </a:solidFill>
              </a:rPr>
              <a:t>OpenOffice.org Calc</a:t>
            </a:r>
            <a:r>
              <a:rPr lang="ru-RU" altLang="ru-RU" sz="2400"/>
              <a:t> или </a:t>
            </a:r>
            <a:r>
              <a:rPr lang="en-US" altLang="ru-RU" sz="2400" b="1" i="1">
                <a:solidFill>
                  <a:srgbClr val="333399"/>
                </a:solidFill>
              </a:rPr>
              <a:t>Microsoft Excel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400"/>
              <a:t>СУБД </a:t>
            </a:r>
            <a:r>
              <a:rPr lang="en-US" altLang="ru-RU" sz="2400" b="1" i="1">
                <a:solidFill>
                  <a:srgbClr val="333399"/>
                </a:solidFill>
              </a:rPr>
              <a:t>OpenOffice.org Base</a:t>
            </a:r>
            <a:r>
              <a:rPr lang="ru-RU" altLang="ru-RU" sz="2400"/>
              <a:t> или </a:t>
            </a:r>
            <a:r>
              <a:rPr lang="en-US" altLang="ru-RU" sz="2400" b="1" i="1">
                <a:solidFill>
                  <a:srgbClr val="333399"/>
                </a:solidFill>
              </a:rPr>
              <a:t>Microsoft Access</a:t>
            </a:r>
            <a:endParaRPr lang="ru-RU" altLang="ru-RU" sz="2400" b="1">
              <a:solidFill>
                <a:srgbClr val="33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400"/>
              <a:t> презентации </a:t>
            </a:r>
            <a:r>
              <a:rPr lang="en-US" altLang="ru-RU" sz="2400" b="1" i="1">
                <a:solidFill>
                  <a:srgbClr val="333399"/>
                </a:solidFill>
              </a:rPr>
              <a:t>OpenOffice.org Impress</a:t>
            </a:r>
            <a:r>
              <a:rPr lang="ru-RU" altLang="ru-RU" sz="2400"/>
              <a:t> или </a:t>
            </a:r>
            <a:r>
              <a:rPr lang="en-US" altLang="ru-RU" sz="2400" b="1" i="1">
                <a:solidFill>
                  <a:srgbClr val="333399"/>
                </a:solidFill>
              </a:rPr>
              <a:t>Microsoft PowerPoint </a:t>
            </a:r>
            <a:endParaRPr lang="ru-RU" altLang="ru-RU" sz="240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400"/>
              <a:t>графические редакторы </a:t>
            </a:r>
            <a:r>
              <a:rPr lang="en-US" altLang="ru-RU" sz="2400" b="1" i="1">
                <a:solidFill>
                  <a:srgbClr val="333399"/>
                </a:solidFill>
              </a:rPr>
              <a:t>Paint</a:t>
            </a:r>
            <a:r>
              <a:rPr lang="en-US" altLang="ru-RU" sz="2400"/>
              <a:t>, </a:t>
            </a:r>
            <a:r>
              <a:rPr lang="en-US" altLang="ru-RU" sz="2400" b="1" i="1">
                <a:solidFill>
                  <a:srgbClr val="333399"/>
                </a:solidFill>
              </a:rPr>
              <a:t>KolourPaint</a:t>
            </a:r>
            <a:r>
              <a:rPr lang="en-US" altLang="ru-RU" sz="2400"/>
              <a:t>, </a:t>
            </a:r>
            <a:r>
              <a:rPr lang="en-US" altLang="ru-RU" sz="2400" b="1" i="1">
                <a:solidFill>
                  <a:srgbClr val="333399"/>
                </a:solidFill>
              </a:rPr>
              <a:t>GIMP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400"/>
              <a:t>программирование на алгоритмическом языке: </a:t>
            </a:r>
            <a:r>
              <a:rPr lang="ru-RU" altLang="ru-RU" sz="2400" b="1" i="1">
                <a:solidFill>
                  <a:srgbClr val="333399"/>
                </a:solidFill>
              </a:rPr>
              <a:t>КуМир</a:t>
            </a:r>
            <a:endParaRPr lang="ru-RU" altLang="ru-RU" sz="2400" b="1">
              <a:solidFill>
                <a:srgbClr val="33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altLang="ru-RU" sz="2400"/>
              <a:t>программирование на языке Паскаль: </a:t>
            </a:r>
            <a:r>
              <a:rPr lang="ru-RU" altLang="ru-RU" sz="2400" b="1" i="1">
                <a:solidFill>
                  <a:srgbClr val="333399"/>
                </a:solidFill>
              </a:rPr>
              <a:t>АЛГО, </a:t>
            </a:r>
            <a:r>
              <a:rPr lang="en-US" altLang="ru-RU" sz="2400" b="1" i="1">
                <a:solidFill>
                  <a:srgbClr val="333399"/>
                </a:solidFill>
              </a:rPr>
              <a:t>PascalABC.NET, FreePascal</a:t>
            </a:r>
            <a:endParaRPr lang="ru-RU" altLang="ru-RU" sz="2400" b="1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Сопровождение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163ADF-A1F9-4F70-911E-1312CF42DE8D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95275" y="796925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hlinkClick r:id="rId3"/>
              </a:rPr>
              <a:t>http://kpolyakov.spb.ru/school/osnbook.htm</a:t>
            </a:r>
            <a:r>
              <a:rPr lang="ru-RU" altLang="ru-RU" sz="2800"/>
              <a:t> </a:t>
            </a:r>
          </a:p>
        </p:txBody>
      </p:sp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4"/>
          <a:stretch>
            <a:fillRect/>
          </a:stretch>
        </p:blipFill>
        <p:spPr bwMode="auto">
          <a:xfrm>
            <a:off x="396875" y="1382713"/>
            <a:ext cx="8399463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Требования по ФГОС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B0119B-6632-4912-93CA-6B5C7F95E727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5232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/>
              <a:t>Цель урока личностно значима для ученика. Обсуждается и формируется в диалоге с учениками.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Используются разнообразные материалы (словари, энциклопедии, Интернет, …)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Создаются ситуации, где необходимо сравнивать данные из разных источников.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Источник информации – опыт, эксперимент, личные наблюдения.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Развитие критического мышления.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Требования по ФГОС – </a:t>
            </a:r>
            <a:r>
              <a:rPr lang="en-US" altLang="ru-RU" smtClean="0"/>
              <a:t>II</a:t>
            </a:r>
            <a:endParaRPr lang="ru-RU" altLang="ru-RU" smtClean="0"/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EE9EB6-81C8-4CBD-8E90-3CFE4ED02ED4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580438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/>
              <a:t>Дать возможность попробовать разные способы решения и сравнить их.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Вариативность заданий (ученик выбирает темп, уровень сложности, способ решения).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Активные технологии: эксперимент, исследование, проблемное обучение, игровые формы.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Работа в группах и в парах.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Формирование метапредметных умений.</a:t>
            </a:r>
          </a:p>
          <a:p>
            <a:pPr eaLnBrk="1" hangingPunct="1">
              <a:spcBef>
                <a:spcPts val="120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Требования по ФГОС – </a:t>
            </a:r>
            <a:r>
              <a:rPr lang="en-US" altLang="ru-RU" smtClean="0"/>
              <a:t>III</a:t>
            </a:r>
            <a:endParaRPr lang="ru-RU" altLang="ru-RU" smtClean="0"/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F0D1AD-6026-4A68-8CDC-FC6F030B67B4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7693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/>
              <a:t>Критерии оценивания известны и обсуждены с учениками.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Взаимооценка учеников. Возможность самооценки по тем же критериям.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Эмоциональная рефлексия (понравилось</a:t>
            </a:r>
            <a:r>
              <a:rPr lang="en-US" altLang="ru-RU"/>
              <a:t>/</a:t>
            </a:r>
            <a:r>
              <a:rPr lang="ru-RU" altLang="ru-RU"/>
              <a:t>нет, как чувствовал на уроке).</a:t>
            </a:r>
          </a:p>
          <a:p>
            <a:pPr eaLnBrk="1" hangingPunct="1">
              <a:spcBef>
                <a:spcPts val="1200"/>
              </a:spcBef>
            </a:pPr>
            <a:r>
              <a:rPr lang="ru-RU" altLang="ru-RU"/>
              <a:t>Качественная рефлексия (чему научились, сложность, полезность, …) </a:t>
            </a:r>
          </a:p>
          <a:p>
            <a:pPr eaLnBrk="1" hangingPunct="1">
              <a:spcBef>
                <a:spcPts val="120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Учебник для 7 класса</a:t>
            </a:r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4ADD87-48DF-4C54-883B-9E72F456BCE7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ru-RU" sz="3200" b="1" dirty="0">
                <a:solidFill>
                  <a:srgbClr val="008000"/>
                </a:solidFill>
              </a:rPr>
              <a:t>«Быстрый старт»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Компьютеры и программы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Данные в компьютере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Управление компьютером</a:t>
            </a:r>
          </a:p>
          <a:p>
            <a:pPr marL="723900" indent="-368300" eaLnBrk="1" hangingPunct="1">
              <a:buFont typeface="Arial" pitchFamily="34" charset="0"/>
              <a:buChar char="−"/>
              <a:defRPr/>
            </a:pPr>
            <a:r>
              <a:rPr lang="ru-RU" sz="2400" i="1" dirty="0">
                <a:solidFill>
                  <a:srgbClr val="0000CC"/>
                </a:solidFill>
              </a:rPr>
              <a:t>Интернет</a:t>
            </a:r>
          </a:p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ru-RU" sz="3200" dirty="0"/>
              <a:t>Компьютер (устройство, ПО, …)</a:t>
            </a:r>
          </a:p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ru-RU" sz="3200" dirty="0"/>
              <a:t>Обработка текстовой информации</a:t>
            </a:r>
          </a:p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ru-RU" sz="3200" dirty="0"/>
              <a:t>Обработка графической информации</a:t>
            </a:r>
            <a:r>
              <a:rPr lang="en-US" sz="3200" dirty="0"/>
              <a:t> (</a:t>
            </a:r>
            <a:r>
              <a:rPr lang="en-US" sz="3200" i="1" dirty="0"/>
              <a:t>Paint, GIMP</a:t>
            </a:r>
            <a:r>
              <a:rPr lang="en-US" sz="3200" dirty="0"/>
              <a:t>)</a:t>
            </a:r>
            <a:endParaRPr lang="ru-RU" sz="3200" dirty="0"/>
          </a:p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ru-RU" sz="3200" dirty="0"/>
              <a:t>Алгоритмизация и программирование (исполнители, </a:t>
            </a:r>
            <a:r>
              <a:rPr lang="ru-RU" sz="3200" i="1" dirty="0" err="1"/>
              <a:t>КуМир</a:t>
            </a:r>
            <a:r>
              <a:rPr lang="en-US" sz="3200" i="1" dirty="0"/>
              <a:t>, </a:t>
            </a:r>
            <a:r>
              <a:rPr lang="ru-RU" sz="3200" dirty="0"/>
              <a:t>графика)</a:t>
            </a:r>
          </a:p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ru-RU" sz="3200" dirty="0"/>
              <a:t>Мультимедиа (презентации)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bb991a7477965de45f97eee4f7fc262b482d1"/>
</p:tagLst>
</file>

<file path=ppt/theme/theme1.xml><?xml version="1.0" encoding="utf-8"?>
<a:theme xmlns:a="http://schemas.openxmlformats.org/drawingml/2006/main" name="Оформление по умолчанию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CC00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51152</TotalTime>
  <Words>1436</Words>
  <Application>Microsoft Office PowerPoint</Application>
  <PresentationFormat>Экран (4:3)</PresentationFormat>
  <Paragraphs>230</Paragraphs>
  <Slides>27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Symbol</vt:lpstr>
      <vt:lpstr>Courier New</vt:lpstr>
      <vt:lpstr>Calibri</vt:lpstr>
      <vt:lpstr>Times New Roman</vt:lpstr>
      <vt:lpstr>Arial Black</vt:lpstr>
      <vt:lpstr>Оформление по умолчанию</vt:lpstr>
      <vt:lpstr>Microsoft Equation 3.0</vt:lpstr>
      <vt:lpstr>Информатика.  7-9 классы</vt:lpstr>
      <vt:lpstr>Идеи</vt:lpstr>
      <vt:lpstr>Основные разделы</vt:lpstr>
      <vt:lpstr>Программное обеспечение</vt:lpstr>
      <vt:lpstr>Сопровождение</vt:lpstr>
      <vt:lpstr>Требования по ФГОС</vt:lpstr>
      <vt:lpstr>Требования по ФГОС – II</vt:lpstr>
      <vt:lpstr>Требования по ФГОС – III</vt:lpstr>
      <vt:lpstr>Учебник для 7 класса</vt:lpstr>
      <vt:lpstr>Учебник для 8 класса</vt:lpstr>
      <vt:lpstr>Учебник для 8 класса</vt:lpstr>
      <vt:lpstr>Тренажёры по робототехнике</vt:lpstr>
      <vt:lpstr>Тренажёры по робототехнике</vt:lpstr>
      <vt:lpstr>Тренажёры по робототехнике</vt:lpstr>
      <vt:lpstr>Тренажёр Arduino</vt:lpstr>
      <vt:lpstr>Платформа ScratchDuino</vt:lpstr>
      <vt:lpstr>Учебник для 9 класса</vt:lpstr>
      <vt:lpstr>Планирование (7-9 классы)</vt:lpstr>
      <vt:lpstr>Учебник + рабочая тетрадь</vt:lpstr>
      <vt:lpstr>Рабочая тетрадь</vt:lpstr>
      <vt:lpstr>Развивающее обучение</vt:lpstr>
      <vt:lpstr>Интеллект-карты</vt:lpstr>
      <vt:lpstr>Форумы</vt:lpstr>
      <vt:lpstr>Форум на сайте издательства Бином</vt:lpstr>
      <vt:lpstr>ВКонтакте</vt:lpstr>
      <vt:lpstr>План развития сайта поддержки</vt:lpstr>
      <vt:lpstr>Конец фильма</vt:lpstr>
    </vt:vector>
  </TitlesOfParts>
  <Company>163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(ПО)</dc:title>
  <dc:creator>kp</dc:creator>
  <cp:lastModifiedBy>Зося А. Ковалева</cp:lastModifiedBy>
  <cp:revision>2308</cp:revision>
  <dcterms:created xsi:type="dcterms:W3CDTF">2007-01-31T19:13:48Z</dcterms:created>
  <dcterms:modified xsi:type="dcterms:W3CDTF">2016-09-23T08:15:31Z</dcterms:modified>
</cp:coreProperties>
</file>