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91" r:id="rId4"/>
    <p:sldId id="318" r:id="rId5"/>
    <p:sldId id="265" r:id="rId6"/>
    <p:sldId id="283" r:id="rId7"/>
    <p:sldId id="268" r:id="rId8"/>
    <p:sldId id="294" r:id="rId9"/>
    <p:sldId id="270" r:id="rId10"/>
    <p:sldId id="300" r:id="rId11"/>
    <p:sldId id="315" r:id="rId12"/>
    <p:sldId id="307" r:id="rId13"/>
    <p:sldId id="308" r:id="rId14"/>
    <p:sldId id="305" r:id="rId15"/>
    <p:sldId id="317" r:id="rId16"/>
    <p:sldId id="278" r:id="rId17"/>
    <p:sldId id="310" r:id="rId18"/>
    <p:sldId id="311" r:id="rId19"/>
    <p:sldId id="31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EA549F"/>
    <a:srgbClr val="77EBFB"/>
    <a:srgbClr val="F79747"/>
    <a:srgbClr val="FFFFCC"/>
    <a:srgbClr val="FCE2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586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1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8F3BC4-8967-4C6A-A25F-792D3625C5EC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 из 23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FA0DA5-3851-485D-A4C8-7E8B0CEFA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22212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5F45F1-5918-4204-9F2D-B76537161671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 из 23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42F112-9A33-45F1-ACBB-D41C6ED1F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40035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99616-EE9C-4EC5-9B07-2170FD23CD5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  <p:sp>
        <p:nvSpPr>
          <p:cNvPr id="17412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cs typeface="Arial" charset="0"/>
              </a:rPr>
              <a:t>2 из 23</a:t>
            </a:r>
          </a:p>
        </p:txBody>
      </p:sp>
    </p:spTree>
    <p:extLst>
      <p:ext uri="{BB962C8B-B14F-4D97-AF65-F5344CB8AC3E}">
        <p14:creationId xmlns="" xmlns:p14="http://schemas.microsoft.com/office/powerpoint/2010/main" val="388204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983984-0128-4E01-81BD-27BEECE20E2F}" type="slidenum">
              <a:rPr lang="ru-RU"/>
              <a:pPr/>
              <a:t>12</a:t>
            </a:fld>
            <a:endParaRPr 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393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226FDE-B21D-4750-9FF0-E96C240A5776}" type="slidenum">
              <a:rPr lang="ru-RU"/>
              <a:pPr/>
              <a:t>13</a:t>
            </a:fld>
            <a:endParaRPr 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586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37D0E8-84F4-4A82-8AAC-7AA52E3F1B34}" type="slidenum">
              <a:rPr lang="ru-RU"/>
              <a:pPr/>
              <a:t>14</a:t>
            </a:fld>
            <a:endParaRPr 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007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E55388-24DD-4980-822E-42445C038CA3}" type="slidenum">
              <a:rPr lang="ru-RU"/>
              <a:pPr/>
              <a:t>17</a:t>
            </a:fld>
            <a:endParaRPr 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63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27119F-8541-42EE-89B5-01ABDFE2C5D1}" type="slidenum">
              <a:rPr lang="ru-RU"/>
              <a:pPr/>
              <a:t>18</a:t>
            </a:fld>
            <a:endParaRPr lang="ru-RU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358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2AC71B-93F9-405E-9637-2E3044D742E2}" type="slidenum">
              <a:rPr lang="ru-RU"/>
              <a:pPr/>
              <a:t>19</a:t>
            </a:fld>
            <a:endParaRPr lang="ru-RU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976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B3957-D16B-4496-9BEF-64F4676B8665}" type="datetime1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12C44-5D13-4DE6-A954-313DD56B4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D022-0071-498F-B482-E7C683CDC8B0}" type="datetime1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34E8-D892-4C7E-AE6B-1DCA409B8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B845-FF5F-4E09-899D-E4E602B3CE8B}" type="datetime1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45B0-94AE-4EA9-85E9-455C9BBD1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5CF2-7B88-414B-BB21-D985AB122B89}" type="datetime1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D651-AEDC-486C-95D9-C4D9B3E42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45C34-8CCD-458E-BE1E-78BC22C24AE7}" type="datetime1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4BCAB-EEAE-41F3-9984-E736238C4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4987-9FF2-4798-A874-665175EEECB4}" type="datetime1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0B55-0CD0-4763-BA31-686E84604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564D6-4807-4934-B08E-9C9B93E8E06A}" type="datetime1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C384-5601-46CE-AAA1-9E5B86185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E2BF5-AB89-45EE-90F8-76316DB37A9D}" type="datetime1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940F-65D6-45A2-9079-77D123845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3AF4-5FEF-4878-AF2F-DC5A8B702A88}" type="datetime1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023C-70EA-45E4-84CD-0FFEAEC79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974A-67D3-48DA-B126-6E6850545CE5}" type="datetime1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1232-8EC2-426C-8C19-5ABA85EB5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49BD-90AC-426D-AA99-113FEECE1384}" type="datetime1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844E-79BB-4B9C-B711-C7EECD703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EB70DB-8F9F-4D00-B534-F878BBA8A161}" type="datetime1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B3878-85BD-4FB9-A17D-76AF46B05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028" name="Picture 4" descr="http://www.tvoyrebenok.ru/images/presentation/school/b/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09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143240" y="3071810"/>
            <a:ext cx="5657860" cy="2001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Развитие   неслышащих дошкольников в  вариативно организованной инклюзивной  </a:t>
            </a:r>
            <a:r>
              <a:rPr lang="ru-RU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среде  </a:t>
            </a:r>
            <a:r>
              <a:rPr lang="ru-RU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ДОО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366" name="Прямоугольник 8"/>
          <p:cNvSpPr>
            <a:spLocks noChangeArrowheads="1"/>
          </p:cNvSpPr>
          <p:nvPr/>
        </p:nvSpPr>
        <p:spPr bwMode="auto">
          <a:xfrm>
            <a:off x="-468313" y="188913"/>
            <a:ext cx="9612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Муниципальное бюджетное дошкольное образовательное учреждение муниципального образования город Краснодар «Центр развития ребёнка – детский сад № 72»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539750" y="188913"/>
            <a:ext cx="8229600" cy="1152525"/>
          </a:xfrm>
          <a:prstGeom prst="rect">
            <a:avLst/>
          </a:prstGeom>
          <a:solidFill>
            <a:schemeClr val="accent4">
              <a:lumMod val="60000"/>
              <a:lumOff val="40000"/>
              <a:alpha val="97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Индивидуальный  профиль</a:t>
            </a:r>
          </a:p>
        </p:txBody>
      </p:sp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3132138" y="3573463"/>
            <a:ext cx="2952750" cy="1008062"/>
          </a:xfrm>
          <a:prstGeom prst="ellipse">
            <a:avLst/>
          </a:prstGeom>
          <a:solidFill>
            <a:schemeClr val="accent1">
              <a:lumMod val="75000"/>
              <a:alpha val="44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Параметры вариативности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4356100" y="2349500"/>
            <a:ext cx="360363" cy="115093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7213113">
            <a:off x="6788151" y="3878262"/>
            <a:ext cx="360362" cy="2005013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8317352">
            <a:off x="2204244" y="2436019"/>
            <a:ext cx="360362" cy="18161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9888662">
            <a:off x="4926013" y="4587875"/>
            <a:ext cx="360362" cy="1173163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2391925">
            <a:off x="6594475" y="2649538"/>
            <a:ext cx="360363" cy="1500187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3612557">
            <a:off x="2425701" y="4125912"/>
            <a:ext cx="360362" cy="1693863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635375" y="1412875"/>
            <a:ext cx="1873250" cy="863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ВРЕМЯ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03575" y="2708275"/>
            <a:ext cx="2881313" cy="649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кратковременное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6732588" y="1557338"/>
            <a:ext cx="2195512" cy="1223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ЭМОЦИ      ОНАЛЬНАЯ  НАПРЯЖЕННОСТЬ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43663" y="3213100"/>
            <a:ext cx="1711325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высокая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68313" y="5661025"/>
            <a:ext cx="2808287" cy="1008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ОБРАЗОВАТЕЛЬНОЕ СОДЕРЖАНИЕ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08400" y="4724400"/>
            <a:ext cx="2808288" cy="649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коррекционных групп</a:t>
            </a:r>
          </a:p>
        </p:txBody>
      </p:sp>
      <p:sp>
        <p:nvSpPr>
          <p:cNvPr id="19" name="Овал 18"/>
          <p:cNvSpPr/>
          <p:nvPr/>
        </p:nvSpPr>
        <p:spPr>
          <a:xfrm>
            <a:off x="4067175" y="5805488"/>
            <a:ext cx="2449513" cy="819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 УЧАСТНИКОВ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4038" y="4437063"/>
            <a:ext cx="2879725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свободная игровая деятельность</a:t>
            </a:r>
          </a:p>
        </p:txBody>
      </p:sp>
      <p:sp>
        <p:nvSpPr>
          <p:cNvPr id="21" name="Овал 20"/>
          <p:cNvSpPr/>
          <p:nvPr/>
        </p:nvSpPr>
        <p:spPr>
          <a:xfrm>
            <a:off x="179388" y="1412875"/>
            <a:ext cx="2520950" cy="13684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КОММУНИКА ТИВНАЯ НАПРЯЖЕН НОСТЬ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58888" y="3213100"/>
            <a:ext cx="1712912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средняя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659563" y="5445125"/>
            <a:ext cx="2305050" cy="863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УРОВЕНЬ ТРУДНОСТИ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659563" y="4292600"/>
            <a:ext cx="1711325" cy="649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средний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90199656"/>
              </p:ext>
            </p:extLst>
          </p:nvPr>
        </p:nvGraphicFramePr>
        <p:xfrm>
          <a:off x="179512" y="701989"/>
          <a:ext cx="8750206" cy="6202640"/>
        </p:xfrm>
        <a:graphic>
          <a:graphicData uri="http://schemas.openxmlformats.org/presentationml/2006/ole">
            <p:oleObj spid="_x0000_s1035" name="Документ" r:id="rId3" imgW="9716177" imgH="8594371" progId="Word.Document.12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5656" y="33265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ДИАГНОСТИЧЕСКАЯ КАРТА НЕСЛЫШАЩЕГО РЕБЕНКА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6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00000">
                <a:srgbClr val="FEE7F2"/>
              </a:gs>
            </a:gsLst>
            <a:lin ang="5400000" scaled="1"/>
          </a:gradFill>
          <a:ln w="25560" cap="flat">
            <a:solidFill>
              <a:srgbClr val="C4E0E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sz="2800" b="1">
                <a:solidFill>
                  <a:srgbClr val="002060"/>
                </a:solidFill>
                <a:latin typeface="Lucida Sans" panose="020B0602030504020204" pitchFamily="34" charset="0"/>
              </a:rPr>
              <a:t>Перспективное  планирование образовательного процесса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1" t="5043" r="3667" b="5373"/>
          <a:stretch>
            <a:fillRect/>
          </a:stretch>
        </p:blipFill>
        <p:spPr bwMode="auto">
          <a:xfrm>
            <a:off x="395288" y="1196975"/>
            <a:ext cx="82089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2751" t="5043" r="3667" b="53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6604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00000">
                <a:srgbClr val="FEE7F2"/>
              </a:gs>
            </a:gsLst>
            <a:lin ang="5400000" scaled="1"/>
          </a:gradFill>
          <a:ln w="25560" cap="flat">
            <a:solidFill>
              <a:srgbClr val="C4E0E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sz="3200" b="1">
                <a:solidFill>
                  <a:srgbClr val="002060"/>
                </a:solidFill>
                <a:latin typeface="Lucida Sans" panose="020B0602030504020204" pitchFamily="34" charset="0"/>
              </a:rPr>
              <a:t>Календарное  планирование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8" y="1196975"/>
            <a:ext cx="8134184" cy="5510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7498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00000">
                <a:srgbClr val="FEE7F2"/>
              </a:gs>
            </a:gsLst>
            <a:lin ang="5400000" scaled="1"/>
          </a:gradFill>
          <a:ln w="25560" cap="flat">
            <a:solidFill>
              <a:srgbClr val="C4E0E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sz="3200" b="1">
                <a:solidFill>
                  <a:srgbClr val="002060"/>
                </a:solidFill>
                <a:latin typeface="Lucida Sans" panose="020B0602030504020204" pitchFamily="34" charset="0"/>
              </a:rPr>
              <a:t>Индивидуальный статус развития  ребенка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0118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4" y="1232118"/>
            <a:ext cx="1737841" cy="25032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77" y="4046411"/>
            <a:ext cx="1636868" cy="24205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51" y="1232118"/>
            <a:ext cx="2196627" cy="2049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83" y="1260892"/>
            <a:ext cx="1724539" cy="25024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58025"/>
            <a:ext cx="1459179" cy="20068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4" y="3985700"/>
            <a:ext cx="1797162" cy="2471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78" y="3364983"/>
            <a:ext cx="1782975" cy="1297433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11559" y="285750"/>
            <a:ext cx="7889503" cy="849313"/>
          </a:xfrm>
          <a:prstGeom prst="rect">
            <a:avLst/>
          </a:prstGeom>
          <a:solidFill>
            <a:srgbClr val="E9E7ED"/>
          </a:solidFill>
          <a:ln w="25560" cap="flat">
            <a:solidFill>
              <a:srgbClr val="98884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sz="2800" dirty="0">
                <a:latin typeface="Book Antiqua" panose="02040602050305030304" pitchFamily="18" charset="0"/>
              </a:rPr>
              <a:t>РАСПРОСТРАНЕНИЕ  РЕЗУЛЬТАТОВ  ИННОВАЦИОННОГО  ПРОЕКТА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098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2277453"/>
            <a:ext cx="8424863" cy="3231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/>
            <a:endParaRPr lang="ru-RU" sz="800" dirty="0">
              <a:solidFill>
                <a:srgbClr val="002060"/>
              </a:solidFill>
            </a:endParaRPr>
          </a:p>
          <a:p>
            <a:pPr indent="450850" eaLnBrk="0" hangingPunct="0"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апробация  модели </a:t>
            </a: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вариативно организованной  инклюзивной  образовательной  среды</a:t>
            </a: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;</a:t>
            </a:r>
          </a:p>
          <a:p>
            <a:pPr eaLnBrk="0" hangingPunct="0"/>
            <a:endParaRPr lang="ru-RU" sz="2800" dirty="0">
              <a:solidFill>
                <a:srgbClr val="002060"/>
              </a:solidFill>
            </a:endParaRPr>
          </a:p>
          <a:p>
            <a:pPr indent="450850" eaLnBrk="0" hangingPunct="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 разработка авторизованных программ обучения и воспитания  в инклюзивной среде для групп компенсирующей направленности;</a:t>
            </a:r>
            <a:endParaRPr lang="ru-RU" sz="2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95536" y="260648"/>
            <a:ext cx="8229600" cy="1340768"/>
          </a:xfrm>
          <a:prstGeom prst="rect">
            <a:avLst/>
          </a:prstGeom>
          <a:solidFill>
            <a:schemeClr val="accent4">
              <a:lumMod val="60000"/>
              <a:lumOff val="40000"/>
              <a:alpha val="97000"/>
            </a:schemeClr>
          </a:solidFill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/>
          <a:p>
            <a:pPr indent="450850" algn="ctr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Проектируемые результаты инновационной  деятельности: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188913"/>
            <a:ext cx="3952992" cy="3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573463"/>
            <a:ext cx="3959225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88913"/>
            <a:ext cx="43561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3463"/>
            <a:ext cx="4232275" cy="31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6169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84" t="7480"/>
          <a:stretch>
            <a:fillRect/>
          </a:stretch>
        </p:blipFill>
        <p:spPr bwMode="auto">
          <a:xfrm>
            <a:off x="755650" y="536575"/>
            <a:ext cx="31686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21284" t="74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73088"/>
            <a:ext cx="3527425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29000"/>
            <a:ext cx="3527425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455987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1031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50" r="6682"/>
          <a:stretch>
            <a:fillRect/>
          </a:stretch>
        </p:blipFill>
        <p:spPr bwMode="auto">
          <a:xfrm>
            <a:off x="1476375" y="1700213"/>
            <a:ext cx="6048375" cy="45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t="6950" r="668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572000" y="2997200"/>
            <a:ext cx="18415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sz="5400" b="1">
                <a:solidFill>
                  <a:srgbClr val="C00000"/>
                </a:solidFill>
                <a:latin typeface="Lucida Sans" panose="020B0602030504020204" pitchFamily="34" charset="0"/>
              </a:rPr>
              <a:t>Спасибо 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262540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500043"/>
            <a:ext cx="8115328" cy="2500330"/>
          </a:xfrm>
        </p:spPr>
        <p:txBody>
          <a:bodyPr/>
          <a:lstStyle/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  проекта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беспечение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)» 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(ФГОС ДО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раздел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п.5.)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1071538" y="285728"/>
            <a:ext cx="7500990" cy="1143000"/>
          </a:xfrm>
          <a:solidFill>
            <a:srgbClr val="FCE2CC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Актуальность проекта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642910" y="260350"/>
            <a:ext cx="7586690" cy="1143000"/>
          </a:xfrm>
          <a:solidFill>
            <a:srgbClr val="FCE2CC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  образовательного пространства  ДОО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507" y="2275997"/>
            <a:ext cx="4679950" cy="3384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Возможности   непосредственного объединения  дошкольников в  совместные инклюзивные образовательные  группы</a:t>
            </a: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4283968" y="2276872"/>
            <a:ext cx="4860032" cy="352901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Необходимость  в интегрированных  формах   совместной  деятельности  детей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507" y="2277229"/>
            <a:ext cx="4679950" cy="3455987"/>
          </a:xfrm>
          <a:prstGeom prst="rect">
            <a:avLst/>
          </a:prstGeom>
          <a:solidFill>
            <a:schemeClr val="accent2">
              <a:lumMod val="40000"/>
              <a:lumOff val="60000"/>
              <a:alpha val="9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Необходимость  построения  индивидуального   маршрута  развития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неслышащего 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ребенка</a:t>
            </a: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4283968" y="2276872"/>
            <a:ext cx="4860032" cy="352901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Постоянно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обновлять  содержание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образовательной  деятельности с  учетом   изменений  в развитии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899592" y="2214554"/>
            <a:ext cx="7633221" cy="3806835"/>
          </a:xfrm>
          <a:prstGeom prst="snip2DiagRect">
            <a:avLst/>
          </a:prstGeom>
          <a:solidFill>
            <a:schemeClr val="accent4">
              <a:lumMod val="60000"/>
              <a:lumOff val="4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Разработка  и   внедрение модели вариативно организованной инклюзивной  среды  дошкольного учреждения,  направленной  на коррекцию и  развитие 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неслышащих 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дошкольников</a:t>
            </a:r>
          </a:p>
        </p:txBody>
      </p:sp>
      <p:sp>
        <p:nvSpPr>
          <p:cNvPr id="2253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642910" y="260350"/>
            <a:ext cx="7586690" cy="1143000"/>
          </a:xfrm>
          <a:prstGeom prst="rect">
            <a:avLst/>
          </a:prstGeom>
          <a:solidFill>
            <a:srgbClr val="FCE2CC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 инновационной деятельности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1628775"/>
            <a:ext cx="8208963" cy="9429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Провести  анализ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имеющихся традиционных  методик 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643182"/>
            <a:ext cx="8248679" cy="12144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Создать и внедрить модель образовательного процесса в  инклюзивном пространстве ДО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933825"/>
            <a:ext cx="8248679" cy="1008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Разработать 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индивидуальный маршрут развития   неслышащего 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дошкольника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750" y="5084763"/>
            <a:ext cx="8208963" cy="1008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Проверить  эффективность инновационной  деятельности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500034" y="260350"/>
            <a:ext cx="8358246" cy="1143000"/>
          </a:xfrm>
          <a:prstGeom prst="rect">
            <a:avLst/>
          </a:prstGeom>
          <a:solidFill>
            <a:srgbClr val="FCE2CC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Задачи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инновационной деятельности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Диагностический инструментарий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r>
              <a:rPr lang="ru-RU" sz="2800" dirty="0" smtClean="0">
                <a:latin typeface="+mj-lt"/>
                <a:cs typeface="Arial" charset="0"/>
              </a:rPr>
              <a:t>методические  материалы, используемые  для  изучения  слухоречевой   и зрительной  функций;</a:t>
            </a:r>
          </a:p>
          <a:p>
            <a:endParaRPr lang="ru-RU" sz="2800" dirty="0" smtClean="0">
              <a:latin typeface="+mj-lt"/>
              <a:cs typeface="Arial" charset="0"/>
            </a:endParaRPr>
          </a:p>
          <a:p>
            <a:r>
              <a:rPr lang="ru-RU" sz="2800" dirty="0" smtClean="0">
                <a:latin typeface="+mj-lt"/>
                <a:cs typeface="Arial" charset="0"/>
              </a:rPr>
              <a:t>методические  материалы, используемые  для  диагностики  психического  развития  ребенка;</a:t>
            </a:r>
          </a:p>
          <a:p>
            <a:endParaRPr lang="ru-RU" sz="2800" dirty="0" smtClean="0">
              <a:latin typeface="+mj-lt"/>
              <a:cs typeface="Arial" charset="0"/>
            </a:endParaRPr>
          </a:p>
          <a:p>
            <a:r>
              <a:rPr lang="ru-RU" sz="2800" dirty="0" smtClean="0">
                <a:latin typeface="+mj-lt"/>
                <a:cs typeface="Arial" charset="0"/>
              </a:rPr>
              <a:t>методические  материалы, используемые  для  диагностики уровней освоения программы;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772816"/>
            <a:ext cx="1224136" cy="4608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Диагностический паспорт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772816"/>
            <a:ext cx="1224136" cy="4608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Слухоречевое  развитие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772816"/>
            <a:ext cx="1224136" cy="4608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Зрительное  развитие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772816"/>
            <a:ext cx="1296144" cy="4608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Психологический  статус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772816"/>
            <a:ext cx="1296144" cy="4608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Физический  статус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96336" y="1772816"/>
            <a:ext cx="1296144" cy="4536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Образовательный  статус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8313" y="188913"/>
            <a:ext cx="8351837" cy="1079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Диагностическая  карта 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05038"/>
            <a:ext cx="16922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692275" y="1484313"/>
            <a:ext cx="4751388" cy="11890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Физиологический  статус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антропометрические показатели  выносливости  и  развития 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физической  подготовленности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692275" y="2708275"/>
            <a:ext cx="4751388" cy="11525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Психологический  статус:    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коммуникативные умения,  эмоционально-волевое  состояние,  личностные  особенности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692275" y="3933825"/>
            <a:ext cx="4751388" cy="11509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Образовательный  статус:               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 познавательной  сферы,  образовательная  активность,  уровень  овладения образовательной  программой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6516688" y="1628775"/>
            <a:ext cx="2447925" cy="4321175"/>
          </a:xfrm>
          <a:prstGeom prst="leftArrowCallout">
            <a:avLst>
              <a:gd name="adj1" fmla="val 38709"/>
              <a:gd name="adj2" fmla="val 38709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1000"/>
              </a:spcAft>
              <a:defRPr/>
            </a:pPr>
            <a:endParaRPr lang="ru-RU" sz="16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КАРТА  РЕСУРСОВ РЕБЕНКА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(успешность и  отставание  по показателям в  статусах)</a:t>
            </a:r>
          </a:p>
          <a:p>
            <a:pPr>
              <a:spcAft>
                <a:spcPts val="1000"/>
              </a:spcAft>
              <a:defRPr/>
            </a:pPr>
            <a:endParaRPr lang="ru-RU" sz="16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ru-RU" sz="11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ru-RU" sz="11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3713" y="5157788"/>
            <a:ext cx="4679950" cy="10080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Коррекционный  статус: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слухового  и  зрительного восприятия,  развитие  речи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8313" y="260350"/>
            <a:ext cx="8351837" cy="1081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Модель  мониторинга развития  ребенка  в  инклюзивной образовательной среде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611188" y="260350"/>
            <a:ext cx="8229600" cy="1143000"/>
          </a:xfrm>
          <a:prstGeom prst="rect">
            <a:avLst/>
          </a:prstGeom>
          <a:solidFill>
            <a:srgbClr val="EA549F">
              <a:alpha val="32000"/>
            </a:srgbClr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Вариативная  модель организации  инклюзивного  пространства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049" name="Oval 1"/>
          <p:cNvSpPr>
            <a:spLocks noChangeArrowheads="1"/>
          </p:cNvSpPr>
          <p:nvPr/>
        </p:nvSpPr>
        <p:spPr bwMode="auto">
          <a:xfrm>
            <a:off x="3132138" y="3284538"/>
            <a:ext cx="2952750" cy="1223962"/>
          </a:xfrm>
          <a:prstGeom prst="ellipse">
            <a:avLst/>
          </a:prstGeom>
          <a:solidFill>
            <a:schemeClr val="accent1">
              <a:lumMod val="75000"/>
              <a:alpha val="44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Параметры вариативности</a:t>
            </a:r>
          </a:p>
        </p:txBody>
      </p:sp>
      <p:sp>
        <p:nvSpPr>
          <p:cNvPr id="32" name="Овал 31"/>
          <p:cNvSpPr/>
          <p:nvPr/>
        </p:nvSpPr>
        <p:spPr>
          <a:xfrm>
            <a:off x="3635375" y="1484313"/>
            <a:ext cx="1873250" cy="10080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ВРЕМЯ</a:t>
            </a:r>
          </a:p>
        </p:txBody>
      </p:sp>
      <p:sp>
        <p:nvSpPr>
          <p:cNvPr id="43" name="Овал 42"/>
          <p:cNvSpPr/>
          <p:nvPr/>
        </p:nvSpPr>
        <p:spPr>
          <a:xfrm>
            <a:off x="179388" y="1557338"/>
            <a:ext cx="2808287" cy="11509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СУБПРОСТРАНСТВО</a:t>
            </a:r>
          </a:p>
        </p:txBody>
      </p:sp>
      <p:sp>
        <p:nvSpPr>
          <p:cNvPr id="44" name="Овал 43"/>
          <p:cNvSpPr/>
          <p:nvPr/>
        </p:nvSpPr>
        <p:spPr>
          <a:xfrm>
            <a:off x="0" y="3284538"/>
            <a:ext cx="2195513" cy="13684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КОММУНИ КАТИВНАЯ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НАПРЯЖЕННОСТЬ</a:t>
            </a:r>
          </a:p>
        </p:txBody>
      </p:sp>
      <p:sp>
        <p:nvSpPr>
          <p:cNvPr id="45" name="Овал 44"/>
          <p:cNvSpPr/>
          <p:nvPr/>
        </p:nvSpPr>
        <p:spPr>
          <a:xfrm>
            <a:off x="179388" y="5084763"/>
            <a:ext cx="3024187" cy="1223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ДЕЯТЕЛЬНОСТИ</a:t>
            </a:r>
          </a:p>
        </p:txBody>
      </p:sp>
      <p:sp>
        <p:nvSpPr>
          <p:cNvPr id="46" name="Овал 45"/>
          <p:cNvSpPr/>
          <p:nvPr/>
        </p:nvSpPr>
        <p:spPr>
          <a:xfrm>
            <a:off x="6588125" y="1557338"/>
            <a:ext cx="2376488" cy="1223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ТРУДНОСТЬ</a:t>
            </a:r>
          </a:p>
        </p:txBody>
      </p:sp>
      <p:sp>
        <p:nvSpPr>
          <p:cNvPr id="47" name="Овал 46"/>
          <p:cNvSpPr/>
          <p:nvPr/>
        </p:nvSpPr>
        <p:spPr>
          <a:xfrm>
            <a:off x="6911975" y="3213100"/>
            <a:ext cx="2232025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ЭМОЦИОНАЛЬНАЯ  НАПРЯЖЕННОСТЬ</a:t>
            </a:r>
          </a:p>
        </p:txBody>
      </p:sp>
      <p:sp>
        <p:nvSpPr>
          <p:cNvPr id="48" name="Овал 47"/>
          <p:cNvSpPr/>
          <p:nvPr/>
        </p:nvSpPr>
        <p:spPr>
          <a:xfrm>
            <a:off x="5940425" y="5084763"/>
            <a:ext cx="3024188" cy="11525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ФОРМЫ  ДЕЯТЕЛЬНОСТИ</a:t>
            </a:r>
          </a:p>
        </p:txBody>
      </p:sp>
      <p:sp>
        <p:nvSpPr>
          <p:cNvPr id="49" name="Овал 48"/>
          <p:cNvSpPr/>
          <p:nvPr/>
        </p:nvSpPr>
        <p:spPr>
          <a:xfrm>
            <a:off x="3492500" y="5661025"/>
            <a:ext cx="2232025" cy="1008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  УЧАСТНИ КОВ</a:t>
            </a:r>
          </a:p>
        </p:txBody>
      </p:sp>
      <p:sp>
        <p:nvSpPr>
          <p:cNvPr id="50" name="Стрелка вверх 49"/>
          <p:cNvSpPr/>
          <p:nvPr/>
        </p:nvSpPr>
        <p:spPr>
          <a:xfrm>
            <a:off x="4356100" y="2492375"/>
            <a:ext cx="360363" cy="72072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 rot="10800000">
            <a:off x="4356100" y="4581525"/>
            <a:ext cx="360363" cy="1008063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 rot="16200000">
            <a:off x="2483645" y="3428206"/>
            <a:ext cx="360362" cy="93662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17696756">
            <a:off x="2902745" y="2386806"/>
            <a:ext cx="360362" cy="115252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Стрелка вверх 53"/>
          <p:cNvSpPr/>
          <p:nvPr/>
        </p:nvSpPr>
        <p:spPr>
          <a:xfrm rot="7776601">
            <a:off x="6216650" y="4113213"/>
            <a:ext cx="358775" cy="115252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Стрелка вверх 54"/>
          <p:cNvSpPr/>
          <p:nvPr/>
        </p:nvSpPr>
        <p:spPr>
          <a:xfrm rot="13932757">
            <a:off x="2940844" y="4283869"/>
            <a:ext cx="360363" cy="115252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Стрелка вверх 55"/>
          <p:cNvSpPr/>
          <p:nvPr/>
        </p:nvSpPr>
        <p:spPr>
          <a:xfrm rot="3334751">
            <a:off x="5976938" y="2247900"/>
            <a:ext cx="360362" cy="115093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Стрелка вверх 56"/>
          <p:cNvSpPr/>
          <p:nvPr/>
        </p:nvSpPr>
        <p:spPr>
          <a:xfrm rot="5240672">
            <a:off x="6341268" y="3488532"/>
            <a:ext cx="360363" cy="85725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Заголовок 3"/>
          <p:cNvSpPr txBox="1">
            <a:spLocks/>
          </p:cNvSpPr>
          <p:nvPr/>
        </p:nvSpPr>
        <p:spPr>
          <a:xfrm>
            <a:off x="611560" y="188640"/>
            <a:ext cx="8229600" cy="1287016"/>
          </a:xfrm>
          <a:prstGeom prst="rect">
            <a:avLst/>
          </a:prstGeom>
          <a:solidFill>
            <a:schemeClr val="tx2">
              <a:lumMod val="60000"/>
              <a:lumOff val="40000"/>
              <a:alpha val="97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Многомерность инклюзивного  пространства</a:t>
            </a:r>
            <a:endParaRPr lang="ru-RU" sz="4000" dirty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2297</TotalTime>
  <Words>392</Words>
  <Application>Microsoft Office PowerPoint</Application>
  <PresentationFormat>Экран (4:3)</PresentationFormat>
  <Paragraphs>86</Paragraphs>
  <Slides>19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Документ</vt:lpstr>
      <vt:lpstr>Слайд 1</vt:lpstr>
      <vt:lpstr>Актуальность проекта</vt:lpstr>
      <vt:lpstr>Особенности  образовательного пространства  ДОО</vt:lpstr>
      <vt:lpstr>Слайд 4</vt:lpstr>
      <vt:lpstr>Слайд 5</vt:lpstr>
      <vt:lpstr>Диагностический инструментарий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user</cp:lastModifiedBy>
  <cp:revision>216</cp:revision>
  <dcterms:created xsi:type="dcterms:W3CDTF">2013-09-22T08:45:21Z</dcterms:created>
  <dcterms:modified xsi:type="dcterms:W3CDTF">2015-02-20T06:58:32Z</dcterms:modified>
</cp:coreProperties>
</file>