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92" r:id="rId2"/>
  </p:sldMasterIdLst>
  <p:sldIdLst>
    <p:sldId id="256" r:id="rId3"/>
  </p:sldIdLst>
  <p:sldSz cx="30275213" cy="21383625"/>
  <p:notesSz cx="6858000" cy="9144000"/>
  <p:defaultTextStyle>
    <a:defPPr>
      <a:defRPr lang="en-US"/>
    </a:defPPr>
    <a:lvl1pPr marL="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806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613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421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228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034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884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8647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8455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 varScale="1">
        <p:scale>
          <a:sx n="23" d="100"/>
          <a:sy n="23" d="100"/>
        </p:scale>
        <p:origin x="1044" y="-42"/>
      </p:cViewPr>
      <p:guideLst>
        <p:guide orient="horz" pos="6735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3506348"/>
            <a:ext cx="22706410" cy="7444669"/>
          </a:xfrm>
        </p:spPr>
        <p:txBody>
          <a:bodyPr anchor="b">
            <a:normAutofit/>
          </a:bodyPr>
          <a:lstStyle>
            <a:lvl1pPr algn="ctr"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7"/>
            <a:ext cx="22706410" cy="5162758"/>
          </a:xfrm>
        </p:spPr>
        <p:txBody>
          <a:bodyPr>
            <a:normAutofit/>
          </a:bodyPr>
          <a:lstStyle>
            <a:lvl1pPr marL="0" indent="0" algn="ctr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 algn="ctr">
              <a:buNone/>
              <a:defRPr sz="9271"/>
            </a:lvl2pPr>
            <a:lvl3pPr marL="3027442" indent="0" algn="ctr">
              <a:buNone/>
              <a:defRPr sz="7947"/>
            </a:lvl3pPr>
            <a:lvl4pPr marL="4541163" indent="0" algn="ctr">
              <a:buNone/>
              <a:defRPr sz="6622"/>
            </a:lvl4pPr>
            <a:lvl5pPr marL="6054884" indent="0" algn="ctr">
              <a:buNone/>
              <a:defRPr sz="6622"/>
            </a:lvl5pPr>
            <a:lvl6pPr marL="7568605" indent="0" algn="ctr">
              <a:buNone/>
              <a:defRPr sz="6622"/>
            </a:lvl6pPr>
            <a:lvl7pPr marL="9082324" indent="0" algn="ctr">
              <a:buNone/>
              <a:defRPr sz="6622"/>
            </a:lvl7pPr>
            <a:lvl8pPr marL="10596045" indent="0" algn="ctr">
              <a:buNone/>
              <a:defRPr sz="6622"/>
            </a:lvl8pPr>
            <a:lvl9pPr marL="12109766" indent="0" algn="ctr">
              <a:buNone/>
              <a:defRPr sz="66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7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2" y="1123636"/>
            <a:ext cx="6528093" cy="181216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6" y="1123629"/>
            <a:ext cx="19205838" cy="1812163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672782" y="2"/>
            <a:ext cx="12509550" cy="21383628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9950" y="2851153"/>
            <a:ext cx="23001504" cy="10876607"/>
          </a:xfrm>
        </p:spPr>
        <p:txBody>
          <a:bodyPr anchor="b">
            <a:normAutofit/>
          </a:bodyPr>
          <a:lstStyle>
            <a:lvl1pPr algn="r">
              <a:defRPr sz="16838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1971" y="13727759"/>
            <a:ext cx="19079486" cy="4254683"/>
          </a:xfrm>
        </p:spPr>
        <p:txBody>
          <a:bodyPr anchor="t">
            <a:normAutofit/>
          </a:bodyPr>
          <a:lstStyle>
            <a:lvl1pPr marL="0" indent="0" algn="r">
              <a:buNone/>
              <a:defRPr sz="5613">
                <a:solidFill>
                  <a:schemeClr val="tx1"/>
                </a:solidFill>
              </a:defRPr>
            </a:lvl1pPr>
            <a:lvl2pPr marL="1425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5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76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02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27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53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79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55178" y="19074195"/>
            <a:ext cx="2839040" cy="1138480"/>
          </a:xfrm>
        </p:spPr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97954" y="19074195"/>
            <a:ext cx="11950624" cy="113848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99068" y="19074195"/>
            <a:ext cx="1362385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672782" y="11760994"/>
            <a:ext cx="1198394" cy="282147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1855411" y="12057990"/>
            <a:ext cx="204990" cy="252447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763236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783" y="1425578"/>
            <a:ext cx="25509671" cy="617749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1783" y="8315854"/>
            <a:ext cx="25509671" cy="1039190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16616" y="19045624"/>
            <a:ext cx="2839040" cy="1138480"/>
          </a:xfrm>
        </p:spPr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1313" y="19045624"/>
            <a:ext cx="17596034" cy="113848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44926" y="19045624"/>
            <a:ext cx="1416528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848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8818" y="8315850"/>
            <a:ext cx="22182636" cy="7358832"/>
          </a:xfrm>
        </p:spPr>
        <p:txBody>
          <a:bodyPr anchor="b"/>
          <a:lstStyle>
            <a:lvl1pPr algn="r">
              <a:defRPr sz="1247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8826" y="15674684"/>
            <a:ext cx="22182626" cy="2682775"/>
          </a:xfrm>
        </p:spPr>
        <p:txBody>
          <a:bodyPr anchor="t">
            <a:normAutofit/>
          </a:bodyPr>
          <a:lstStyle>
            <a:lvl1pPr marL="0" indent="0" algn="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92438" y="19070248"/>
            <a:ext cx="1369016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998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783" y="2138367"/>
            <a:ext cx="25509671" cy="546470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781" y="8315854"/>
            <a:ext cx="12382562" cy="10503713"/>
          </a:xfrm>
        </p:spPr>
        <p:txBody>
          <a:bodyPr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78890" y="8315854"/>
            <a:ext cx="12382562" cy="10435583"/>
          </a:xfrm>
        </p:spPr>
        <p:txBody>
          <a:bodyPr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950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1830" y="8289454"/>
            <a:ext cx="11443564" cy="1796817"/>
          </a:xfrm>
        </p:spPr>
        <p:txBody>
          <a:bodyPr anchor="b">
            <a:noAutofit/>
          </a:bodyPr>
          <a:lstStyle>
            <a:lvl1pPr marL="0" indent="0">
              <a:buNone/>
              <a:defRPr sz="8731" b="0">
                <a:solidFill>
                  <a:schemeClr val="accent1">
                    <a:lumMod val="75000"/>
                  </a:schemeClr>
                </a:solidFill>
              </a:defRPr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6805" y="10399764"/>
            <a:ext cx="12158584" cy="8310426"/>
          </a:xfrm>
        </p:spPr>
        <p:txBody>
          <a:bodyPr anchor="t"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090100" y="8315854"/>
            <a:ext cx="11481689" cy="1796817"/>
          </a:xfrm>
        </p:spPr>
        <p:txBody>
          <a:bodyPr anchor="b">
            <a:noAutofit/>
          </a:bodyPr>
          <a:lstStyle>
            <a:lvl1pPr marL="0" indent="0">
              <a:buNone/>
              <a:defRPr sz="8731" b="0">
                <a:solidFill>
                  <a:schemeClr val="accent1">
                    <a:lumMod val="75000"/>
                  </a:schemeClr>
                </a:solidFill>
              </a:defRPr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13198" y="10399764"/>
            <a:ext cx="12158584" cy="8310426"/>
          </a:xfrm>
        </p:spPr>
        <p:txBody>
          <a:bodyPr anchor="t"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355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955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297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08" y="4989513"/>
            <a:ext cx="8815484" cy="4276725"/>
          </a:xfrm>
        </p:spPr>
        <p:txBody>
          <a:bodyPr anchor="b">
            <a:normAutofit/>
          </a:bodyPr>
          <a:lstStyle>
            <a:lvl1pPr algn="ctr">
              <a:defRPr sz="7483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70101" y="2138364"/>
            <a:ext cx="15501684" cy="15918924"/>
          </a:xfrm>
        </p:spPr>
        <p:txBody>
          <a:bodyPr anchor="ctr">
            <a:normAutofit/>
          </a:bodyPr>
          <a:lstStyle>
            <a:lvl1pPr>
              <a:defRPr sz="6236"/>
            </a:lvl1pPr>
            <a:lvl2pPr>
              <a:defRPr sz="5613"/>
            </a:lvl2pPr>
            <a:lvl3pPr>
              <a:defRPr sz="4989"/>
            </a:lvl3pPr>
            <a:lvl4pPr>
              <a:defRPr sz="4365"/>
            </a:lvl4pPr>
            <a:lvl5pPr>
              <a:defRPr sz="4365"/>
            </a:lvl5pPr>
            <a:lvl6pPr>
              <a:defRPr sz="4365"/>
            </a:lvl6pPr>
            <a:lvl7pPr>
              <a:defRPr sz="4365"/>
            </a:lvl7pPr>
            <a:lvl8pPr>
              <a:defRPr sz="4365"/>
            </a:lvl8pPr>
            <a:lvl9pPr>
              <a:defRPr sz="436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6808" y="9266238"/>
            <a:ext cx="8815484" cy="5702300"/>
          </a:xfrm>
        </p:spPr>
        <p:txBody>
          <a:bodyPr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69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382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63" y="5464701"/>
            <a:ext cx="13477764" cy="4276725"/>
          </a:xfrm>
        </p:spPr>
        <p:txBody>
          <a:bodyPr anchor="b">
            <a:normAutofit/>
          </a:bodyPr>
          <a:lstStyle>
            <a:lvl1pPr algn="ctr">
              <a:defRPr sz="8731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864052" y="2851150"/>
            <a:ext cx="8149446" cy="1425575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4989"/>
            </a:lvl2pPr>
            <a:lvl3pPr marL="2851191" indent="0">
              <a:buNone/>
              <a:defRPr sz="4989"/>
            </a:lvl3pPr>
            <a:lvl4pPr marL="4276786" indent="0">
              <a:buNone/>
              <a:defRPr sz="4989"/>
            </a:lvl4pPr>
            <a:lvl5pPr marL="5702381" indent="0">
              <a:buNone/>
              <a:defRPr sz="4989"/>
            </a:lvl5pPr>
            <a:lvl6pPr marL="7127977" indent="0">
              <a:buNone/>
              <a:defRPr sz="4989"/>
            </a:lvl6pPr>
            <a:lvl7pPr marL="8553572" indent="0">
              <a:buNone/>
              <a:defRPr sz="4989"/>
            </a:lvl7pPr>
            <a:lvl8pPr marL="9979167" indent="0">
              <a:buNone/>
              <a:defRPr sz="4989"/>
            </a:lvl8pPr>
            <a:lvl9pPr marL="11404763" indent="0">
              <a:buNone/>
              <a:defRPr sz="498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863" y="9741426"/>
            <a:ext cx="13477764" cy="5702300"/>
          </a:xfrm>
        </p:spPr>
        <p:txBody>
          <a:bodyPr>
            <a:normAutofit/>
          </a:bodyPr>
          <a:lstStyle>
            <a:lvl1pPr marL="0" indent="0" algn="ctr">
              <a:buNone/>
              <a:defRPr sz="5613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291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07" y="14757336"/>
            <a:ext cx="24884977" cy="1767121"/>
          </a:xfrm>
        </p:spPr>
        <p:txBody>
          <a:bodyPr anchor="b">
            <a:normAutofit/>
          </a:bodyPr>
          <a:lstStyle>
            <a:lvl1pPr algn="ctr">
              <a:defRPr sz="7483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26497" y="2906377"/>
            <a:ext cx="20432011" cy="9868571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4989"/>
            </a:lvl2pPr>
            <a:lvl3pPr marL="2851191" indent="0">
              <a:buNone/>
              <a:defRPr sz="4989"/>
            </a:lvl3pPr>
            <a:lvl4pPr marL="4276786" indent="0">
              <a:buNone/>
              <a:defRPr sz="4989"/>
            </a:lvl4pPr>
            <a:lvl5pPr marL="5702381" indent="0">
              <a:buNone/>
              <a:defRPr sz="4989"/>
            </a:lvl5pPr>
            <a:lvl6pPr marL="7127977" indent="0">
              <a:buNone/>
              <a:defRPr sz="4989"/>
            </a:lvl6pPr>
            <a:lvl7pPr marL="8553572" indent="0">
              <a:buNone/>
              <a:defRPr sz="4989"/>
            </a:lvl7pPr>
            <a:lvl8pPr marL="9979167" indent="0">
              <a:buNone/>
              <a:defRPr sz="4989"/>
            </a:lvl8pPr>
            <a:lvl9pPr marL="11404763" indent="0">
              <a:buNone/>
              <a:defRPr sz="498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6807" y="16524457"/>
            <a:ext cx="24884977" cy="1539421"/>
          </a:xfrm>
        </p:spPr>
        <p:txBody>
          <a:bodyPr>
            <a:normAutofit/>
          </a:bodyPr>
          <a:lstStyle>
            <a:lvl1pPr marL="0" indent="0" algn="ctr">
              <a:buNone/>
              <a:defRPr sz="4365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771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0" y="2138363"/>
            <a:ext cx="24884977" cy="9503833"/>
          </a:xfrm>
        </p:spPr>
        <p:txBody>
          <a:bodyPr anchor="ctr">
            <a:normAutofit/>
          </a:bodyPr>
          <a:lstStyle>
            <a:lvl1pPr algn="ctr">
              <a:defRPr sz="997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9" y="13542962"/>
            <a:ext cx="24884980" cy="45143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2476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09694" y="2690954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494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057635" y="8791043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4945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2" y="2138367"/>
            <a:ext cx="23090859" cy="8553447"/>
          </a:xfrm>
        </p:spPr>
        <p:txBody>
          <a:bodyPr anchor="ctr">
            <a:normAutofit/>
          </a:bodyPr>
          <a:lstStyle>
            <a:lvl1pPr algn="ctr">
              <a:defRPr sz="9978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291656" y="10691809"/>
            <a:ext cx="21955251" cy="1187979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5613"/>
            </a:lvl1pPr>
            <a:lvl2pPr marL="1425595" indent="0">
              <a:buFontTx/>
              <a:buNone/>
              <a:defRPr/>
            </a:lvl2pPr>
            <a:lvl3pPr marL="2851191" indent="0">
              <a:buFontTx/>
              <a:buNone/>
              <a:defRPr/>
            </a:lvl3pPr>
            <a:lvl4pPr marL="4276786" indent="0">
              <a:buFontTx/>
              <a:buNone/>
              <a:defRPr/>
            </a:lvl4pPr>
            <a:lvl5pPr marL="5702381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7" y="13542962"/>
            <a:ext cx="24884977" cy="45143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3873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4" y="10316339"/>
            <a:ext cx="24884970" cy="4579800"/>
          </a:xfrm>
        </p:spPr>
        <p:txBody>
          <a:bodyPr anchor="b">
            <a:normAutofit/>
          </a:bodyPr>
          <a:lstStyle>
            <a:lvl1pPr algn="r">
              <a:defRPr sz="997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8" y="14896139"/>
            <a:ext cx="24884974" cy="2682775"/>
          </a:xfrm>
        </p:spPr>
        <p:txBody>
          <a:bodyPr anchor="t">
            <a:normAutofit/>
          </a:bodyPr>
          <a:lstStyle>
            <a:lvl1pPr marL="0" indent="0" algn="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100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09694" y="2690954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494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057635" y="8791043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4945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2" y="2138367"/>
            <a:ext cx="23090859" cy="8553447"/>
          </a:xfrm>
        </p:spPr>
        <p:txBody>
          <a:bodyPr anchor="ctr">
            <a:normAutofit/>
          </a:bodyPr>
          <a:lstStyle>
            <a:lvl1pPr algn="ctr">
              <a:defRPr sz="9978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86812" y="12117388"/>
            <a:ext cx="24884974" cy="2771951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7483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8" y="14889339"/>
            <a:ext cx="24884974" cy="3167944"/>
          </a:xfrm>
        </p:spPr>
        <p:txBody>
          <a:bodyPr anchor="t">
            <a:normAutofit/>
          </a:bodyPr>
          <a:lstStyle>
            <a:lvl1pPr marL="0" indent="0" algn="r">
              <a:buNone/>
              <a:defRPr sz="5613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1630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3" y="2138367"/>
            <a:ext cx="24884977" cy="8503951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86809" y="10929408"/>
            <a:ext cx="24884980" cy="261355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731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9" y="13542962"/>
            <a:ext cx="24884980" cy="4514321"/>
          </a:xfrm>
        </p:spPr>
        <p:txBody>
          <a:bodyPr anchor="t">
            <a:normAutofit/>
          </a:bodyPr>
          <a:lstStyle>
            <a:lvl1pPr marL="0" indent="0" algn="l">
              <a:buNone/>
              <a:defRPr sz="5613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1175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740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174458" y="2138362"/>
            <a:ext cx="4397332" cy="159189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6810" y="2138362"/>
            <a:ext cx="19919835" cy="15918921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56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5" y="5339435"/>
            <a:ext cx="26112372" cy="8890225"/>
          </a:xfrm>
        </p:spPr>
        <p:txBody>
          <a:bodyPr anchor="b">
            <a:normAutofit/>
          </a:bodyPr>
          <a:lstStyle>
            <a:lvl1pPr>
              <a:defRPr sz="1986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5" y="14195365"/>
            <a:ext cx="26112372" cy="4677667"/>
          </a:xfrm>
        </p:spPr>
        <p:txBody>
          <a:bodyPr anchor="t">
            <a:normAutofit/>
          </a:bodyPr>
          <a:lstStyle>
            <a:lvl1pPr marL="0" indent="0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>
              <a:buNone/>
              <a:defRPr sz="5959">
                <a:solidFill>
                  <a:schemeClr val="tx1">
                    <a:tint val="75000"/>
                  </a:schemeClr>
                </a:solidFill>
              </a:defRPr>
            </a:lvl2pPr>
            <a:lvl3pPr marL="30274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3pPr>
            <a:lvl4pPr marL="4541163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4pPr>
            <a:lvl5pPr marL="605488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5pPr>
            <a:lvl6pPr marL="756860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6pPr>
            <a:lvl7pPr marL="908232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7pPr>
            <a:lvl8pPr marL="1059604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8pPr>
            <a:lvl9pPr marL="12109766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8622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7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244109"/>
            <a:ext cx="12803892" cy="25745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8622" y="7818688"/>
            <a:ext cx="12803892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32" y="5244111"/>
            <a:ext cx="12866967" cy="257457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32" y="7818688"/>
            <a:ext cx="12866967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7"/>
            <a:ext cx="9763756" cy="4989504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>
              <a:defRPr sz="10594"/>
            </a:lvl1pPr>
            <a:lvl2pPr>
              <a:defRPr sz="9271"/>
            </a:lvl2pPr>
            <a:lvl3pPr>
              <a:defRPr sz="7947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6"/>
            <a:ext cx="9763756" cy="1187979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5"/>
            <a:ext cx="9763756" cy="4989512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 marL="0" indent="0">
              <a:buNone/>
              <a:defRPr sz="10594"/>
            </a:lvl1pPr>
            <a:lvl2pPr marL="1513721" indent="0">
              <a:buNone/>
              <a:defRPr sz="9271"/>
            </a:lvl2pPr>
            <a:lvl3pPr marL="3027442" indent="0">
              <a:buNone/>
              <a:defRPr sz="7947"/>
            </a:lvl3pPr>
            <a:lvl4pPr marL="4541163" indent="0">
              <a:buNone/>
              <a:defRPr sz="6622"/>
            </a:lvl4pPr>
            <a:lvl5pPr marL="6054884" indent="0">
              <a:buNone/>
              <a:defRPr sz="6622"/>
            </a:lvl5pPr>
            <a:lvl6pPr marL="7568605" indent="0">
              <a:buNone/>
              <a:defRPr sz="6622"/>
            </a:lvl6pPr>
            <a:lvl7pPr marL="9082324" indent="0">
              <a:buNone/>
              <a:defRPr sz="6622"/>
            </a:lvl7pPr>
            <a:lvl8pPr marL="10596045" indent="0">
              <a:buNone/>
              <a:defRPr sz="6622"/>
            </a:lvl8pPr>
            <a:lvl9pPr marL="12109766" indent="0">
              <a:buNone/>
              <a:defRPr sz="6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8"/>
            <a:ext cx="9763756" cy="1187979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8622" y="1140461"/>
            <a:ext cx="26112372" cy="4133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702302"/>
            <a:ext cx="26112372" cy="135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60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99070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42" rtl="0" eaLnBrk="1" latinLnBrk="0" hangingPunct="1">
        <a:lnSpc>
          <a:spcPct val="90000"/>
        </a:lnSpc>
        <a:spcBef>
          <a:spcPct val="0"/>
        </a:spcBef>
        <a:buNone/>
        <a:defRPr sz="145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60" indent="-756860" algn="l" defTabSz="3027442" rtl="0" eaLnBrk="1" latinLnBrk="0" hangingPunct="1">
        <a:lnSpc>
          <a:spcPct val="90000"/>
        </a:lnSpc>
        <a:spcBef>
          <a:spcPts val="3312"/>
        </a:spcBef>
        <a:buFont typeface="Wingdings 2" pitchFamily="18" charset="2"/>
        <a:buChar char="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581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7947" kern="1200">
          <a:solidFill>
            <a:schemeClr val="tx1"/>
          </a:solidFill>
          <a:latin typeface="+mn-lt"/>
          <a:ea typeface="+mn-ea"/>
          <a:cs typeface="+mn-cs"/>
        </a:defRPr>
      </a:lvl2pPr>
      <a:lvl3pPr marL="3784302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023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811744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8325465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839186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1352907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866628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1pPr>
      <a:lvl2pPr marL="1513721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2pPr>
      <a:lvl3pPr marL="3027442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3pPr>
      <a:lvl4pPr marL="4541163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05488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756860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08232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059604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109766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" y="2"/>
            <a:ext cx="7058962" cy="21383628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1783" y="1425578"/>
            <a:ext cx="25509671" cy="617749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784" y="8315856"/>
            <a:ext cx="25509668" cy="10467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64128" y="19070248"/>
            <a:ext cx="2839040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057592E-0C21-4F4D-BDD6-4B8FDF93DDFF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78825" y="19070248"/>
            <a:ext cx="1759603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392438" y="19070248"/>
            <a:ext cx="1369016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55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ctr" defTabSz="1425595" rtl="0" eaLnBrk="1" latinLnBrk="0" hangingPunct="1">
        <a:spcBef>
          <a:spcPct val="0"/>
        </a:spcBef>
        <a:buNone/>
        <a:defRPr sz="12472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90997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748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316592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623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3742188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561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4811384" indent="-5345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98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6236980" indent="-5345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7840774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9266370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0691965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2117560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24agoy/" TargetMode="Externa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122">
            <a:extLst>
              <a:ext uri="{FF2B5EF4-FFF2-40B4-BE49-F238E27FC236}">
                <a16:creationId xmlns:a16="http://schemas.microsoft.com/office/drawing/2014/main" id="{3EE68883-82DA-46FF-9B23-5441C1D2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3050" y="-433896"/>
            <a:ext cx="26372163" cy="3185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54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МБОУ СОШ№24 с. Агой - КИП 2019 «Школа-центр</a:t>
            </a:r>
          </a:p>
          <a:p>
            <a:pPr algn="ctr" eaLnBrk="1" hangingPunct="1"/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профессиональной адаптации будущих педагогов»</a:t>
            </a:r>
            <a:endParaRPr lang="en-US" sz="54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D020DFE-84C5-477C-BFA9-7758B8D4A946}"/>
              </a:ext>
            </a:extLst>
          </p:cNvPr>
          <p:cNvSpPr txBox="1"/>
          <p:nvPr/>
        </p:nvSpPr>
        <p:spPr>
          <a:xfrm>
            <a:off x="10835141" y="19775058"/>
            <a:ext cx="8135626" cy="13618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68568" tIns="34284" rIns="68568" bIns="34284" rtlCol="0">
            <a:spAutoFit/>
          </a:bodyPr>
          <a:lstStyle/>
          <a:p>
            <a:r>
              <a:rPr lang="en-US" sz="2800" b="1" dirty="0"/>
              <a:t>Email:</a:t>
            </a:r>
            <a:r>
              <a:rPr lang="ru-RU" sz="2800" b="1" dirty="0"/>
              <a:t> </a:t>
            </a:r>
            <a:r>
              <a:rPr lang="en-US" sz="2800" b="1" dirty="0"/>
              <a:t>school24agoy@yandex.ru</a:t>
            </a:r>
            <a:endParaRPr lang="ru-RU" sz="2800" b="1" dirty="0"/>
          </a:p>
          <a:p>
            <a:r>
              <a:rPr lang="ru-RU" sz="2800" b="1" dirty="0"/>
              <a:t>Вебсайт</a:t>
            </a:r>
            <a:r>
              <a:rPr lang="en-US" sz="2800" b="1" dirty="0"/>
              <a:t>: </a:t>
            </a:r>
            <a:r>
              <a:rPr lang="en-US" sz="2800" b="1" dirty="0">
                <a:hlinkClick r:id="rId3"/>
              </a:rPr>
              <a:t>www.school24agoy</a:t>
            </a:r>
            <a:endParaRPr lang="ru-RU" sz="2800" b="1" dirty="0"/>
          </a:p>
          <a:p>
            <a:r>
              <a:rPr lang="en-US" sz="2800" b="1" dirty="0"/>
              <a:t> </a:t>
            </a:r>
            <a:r>
              <a:rPr lang="ru-RU" sz="2800" b="1" dirty="0"/>
              <a:t>Телефон</a:t>
            </a:r>
            <a:r>
              <a:rPr lang="en-US" sz="2800" b="1" dirty="0"/>
              <a:t>: 8(86167)67769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5486FAA-5E4B-4EF3-A97C-86613A089D0A}"/>
              </a:ext>
            </a:extLst>
          </p:cNvPr>
          <p:cNvSpPr txBox="1"/>
          <p:nvPr/>
        </p:nvSpPr>
        <p:spPr>
          <a:xfrm>
            <a:off x="13922954" y="19010104"/>
            <a:ext cx="2557599" cy="746346"/>
          </a:xfrm>
          <a:prstGeom prst="rect">
            <a:avLst/>
          </a:prstGeom>
          <a:noFill/>
        </p:spPr>
        <p:txBody>
          <a:bodyPr wrap="none" lIns="68568" tIns="34284" rIns="68568" bIns="34284" rtlCol="0">
            <a:spAutoFit/>
          </a:bodyPr>
          <a:lstStyle/>
          <a:p>
            <a:r>
              <a:rPr lang="ru-RU" sz="4400" b="1" dirty="0"/>
              <a:t>Контакты</a:t>
            </a:r>
            <a:endParaRPr lang="en-US" sz="4400" b="1" dirty="0"/>
          </a:p>
        </p:txBody>
      </p:sp>
      <p:sp>
        <p:nvSpPr>
          <p:cNvPr id="66" name="Text Box 189">
            <a:extLst>
              <a:ext uri="{FF2B5EF4-FFF2-40B4-BE49-F238E27FC236}">
                <a16:creationId xmlns:a16="http://schemas.microsoft.com/office/drawing/2014/main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781" y="3504703"/>
            <a:ext cx="9556799" cy="3724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/>
            <a:r>
              <a:rPr lang="ru-RU" sz="3600" b="1" dirty="0">
                <a:latin typeface="Arial Black" panose="020B0A04020102020204" pitchFamily="34" charset="0"/>
              </a:rPr>
              <a:t>- Популяризация профессии учитель среди обучающихся старших классов </a:t>
            </a:r>
          </a:p>
          <a:p>
            <a:pPr fontAlgn="base"/>
            <a:r>
              <a:rPr lang="ru-RU" sz="3600" b="1" dirty="0">
                <a:latin typeface="Arial Black" panose="020B0A04020102020204" pitchFamily="34" charset="0"/>
              </a:rPr>
              <a:t>- Привлечение в  школы подготовленных молодых специалистов.</a:t>
            </a:r>
          </a:p>
        </p:txBody>
      </p:sp>
      <p:sp>
        <p:nvSpPr>
          <p:cNvPr id="67" name="Rectangle 31">
            <a:extLst>
              <a:ext uri="{FF2B5EF4-FFF2-40B4-BE49-F238E27FC236}">
                <a16:creationId xmlns:a16="http://schemas.microsoft.com/office/drawing/2014/main" id="{CB2C2354-633D-47D3-B137-9150FDE14086}"/>
              </a:ext>
            </a:extLst>
          </p:cNvPr>
          <p:cNvSpPr/>
          <p:nvPr/>
        </p:nvSpPr>
        <p:spPr>
          <a:xfrm>
            <a:off x="293780" y="2737148"/>
            <a:ext cx="9556799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Практическая значимость 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9" name="Rectangle 32">
            <a:extLst>
              <a:ext uri="{FF2B5EF4-FFF2-40B4-BE49-F238E27FC236}">
                <a16:creationId xmlns:a16="http://schemas.microsoft.com/office/drawing/2014/main" id="{78775A09-A1F2-49EB-AD22-D11B71E242C3}"/>
              </a:ext>
            </a:extLst>
          </p:cNvPr>
          <p:cNvSpPr/>
          <p:nvPr/>
        </p:nvSpPr>
        <p:spPr>
          <a:xfrm>
            <a:off x="342994" y="6881625"/>
            <a:ext cx="9556799" cy="69425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ИННОВАЦИОННАЯ ИДЕЯ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0" name="Text Box 192">
            <a:extLst>
              <a:ext uri="{FF2B5EF4-FFF2-40B4-BE49-F238E27FC236}">
                <a16:creationId xmlns:a16="http://schemas.microsoft.com/office/drawing/2014/main" id="{C4B62EBF-5332-4681-BF63-2804CB57A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4342" y="4530944"/>
            <a:ext cx="8992282" cy="1505022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dirty="0">
                <a:latin typeface="Arial Black" panose="020B0A04020102020204" pitchFamily="34" charset="0"/>
              </a:rPr>
              <a:t>1)	Описана модель Центра профессиональной адаптации будущих педагогов.</a:t>
            </a:r>
          </a:p>
          <a:p>
            <a:pPr eaLnBrk="1" hangingPunct="1"/>
            <a:r>
              <a:rPr lang="ru-RU" sz="3200" b="1" dirty="0">
                <a:latin typeface="Arial Black" panose="020B0A04020102020204" pitchFamily="34" charset="0"/>
              </a:rPr>
              <a:t>2)	Разработана современная нормативно-правовая документация  сетевого взаимодействия школы с педагогическими вузами и колледжами по профессиональной адаптации студентов педагогических специальностей, наставничеству, организации профильной работы в школе.</a:t>
            </a:r>
          </a:p>
          <a:p>
            <a:pPr eaLnBrk="1" hangingPunct="1"/>
            <a:r>
              <a:rPr lang="ru-RU" sz="3200" b="1" dirty="0">
                <a:latin typeface="Arial Black" panose="020B0A04020102020204" pitchFamily="34" charset="0"/>
              </a:rPr>
              <a:t>3)	Создана и апробирована программа профориентационной работы «Учитель – выбор будущего» для 9, 10-11 профильных классов социально-педагогической (психолого-педагогической) направленности, с целью популяризации профессии учитель среди обучающихся старших классов.</a:t>
            </a:r>
          </a:p>
          <a:p>
            <a:pPr eaLnBrk="1" hangingPunct="1"/>
            <a:r>
              <a:rPr lang="ru-RU" sz="3200" b="1" dirty="0">
                <a:latin typeface="Arial Black" panose="020B0A04020102020204" pitchFamily="34" charset="0"/>
              </a:rPr>
              <a:t>4)	Заключены договоры о сетевом взаимодействии  с ГБПОУ КК «Туапсинский социально - педагогический колледж», ФГБОУ ВО «Армавирский государственный педагогический университет», ФГБОУ ВО "Кубанский государственный университет".</a:t>
            </a:r>
          </a:p>
        </p:txBody>
      </p:sp>
      <p:sp>
        <p:nvSpPr>
          <p:cNvPr id="75" name="Rectangle 35">
            <a:extLst>
              <a:ext uri="{FF2B5EF4-FFF2-40B4-BE49-F238E27FC236}">
                <a16:creationId xmlns:a16="http://schemas.microsoft.com/office/drawing/2014/main" id="{8FCD4683-9727-47D2-BD5C-12B5716C6F4F}"/>
              </a:ext>
            </a:extLst>
          </p:cNvPr>
          <p:cNvSpPr/>
          <p:nvPr/>
        </p:nvSpPr>
        <p:spPr>
          <a:xfrm>
            <a:off x="19950546" y="9944257"/>
            <a:ext cx="10016836" cy="72779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ПРАКТИЧЕСКАЯ ЗНАЧИМОСТЬ</a:t>
            </a:r>
            <a:endParaRPr lang="en-US" sz="4400" dirty="0">
              <a:solidFill>
                <a:schemeClr val="accent3">
                  <a:lumMod val="20000"/>
                  <a:lumOff val="8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7" name="Text Box 190">
            <a:extLst>
              <a:ext uri="{FF2B5EF4-FFF2-40B4-BE49-F238E27FC236}">
                <a16:creationId xmlns:a16="http://schemas.microsoft.com/office/drawing/2014/main" id="{966CBD5F-D43E-4D47-8201-566218C55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93" y="7476188"/>
            <a:ext cx="9556799" cy="74789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600" dirty="0">
                <a:latin typeface="Arial Black" panose="020B0A04020102020204" pitchFamily="34" charset="0"/>
              </a:rPr>
              <a:t>создание сетевого взаимодействия в системе школа – </a:t>
            </a:r>
            <a:r>
              <a:rPr lang="ru-RU" sz="3600" dirty="0" err="1">
                <a:latin typeface="Arial Black" panose="020B0A04020102020204" pitchFamily="34" charset="0"/>
              </a:rPr>
              <a:t>педколледж</a:t>
            </a:r>
            <a:r>
              <a:rPr lang="ru-RU" sz="3600" dirty="0">
                <a:latin typeface="Arial Black" panose="020B0A04020102020204" pitchFamily="34" charset="0"/>
              </a:rPr>
              <a:t> - педвуз по подготовке и адаптации будущих педагогов  к реальной педагогической деятельности. Организация двухуровневой системы наставничества: педагог - студент,  студент - обучающийся. Привлечение в школы адаптированных и подготовленных к педагогической деятельности  молодых специалистов.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81" name="Text Box 180">
            <a:extLst>
              <a:ext uri="{FF2B5EF4-FFF2-40B4-BE49-F238E27FC236}">
                <a16:creationId xmlns:a16="http://schemas.microsoft.com/office/drawing/2014/main" id="{87A42CD2-0AFD-45F6-976B-4B5AE8618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302" y="17744198"/>
            <a:ext cx="4311148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Рис 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1.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Calibri" pitchFamily="34" charset="0"/>
              </a:rPr>
              <a:t>Название рисунка 1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2" name="Text Box 181">
            <a:extLst>
              <a:ext uri="{FF2B5EF4-FFF2-40B4-BE49-F238E27FC236}">
                <a16:creationId xmlns:a16="http://schemas.microsoft.com/office/drawing/2014/main" id="{61286536-4EC1-4DA5-850B-BEF3F0AF0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999" y="16769207"/>
            <a:ext cx="4529573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Рис. 2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.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Calibri" pitchFamily="34" charset="0"/>
              </a:rPr>
              <a:t>Название рисунка 2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8" name="Picture 1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82" y="177170"/>
            <a:ext cx="2924876" cy="2509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ctangle 33">
            <a:extLst>
              <a:ext uri="{FF2B5EF4-FFF2-40B4-BE49-F238E27FC236}">
                <a16:creationId xmlns:a16="http://schemas.microsoft.com/office/drawing/2014/main" id="{EEF9C951-5CC4-4D89-B2DB-879D46887ACF}"/>
              </a:ext>
            </a:extLst>
          </p:cNvPr>
          <p:cNvSpPr/>
          <p:nvPr/>
        </p:nvSpPr>
        <p:spPr>
          <a:xfrm>
            <a:off x="10390504" y="2686787"/>
            <a:ext cx="9003534" cy="163583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РЕЗУЛЬТАТЫ ДЕЯТЕЛЬНОСТИ:</a:t>
            </a:r>
            <a:endParaRPr lang="en-US" sz="4800" b="1" dirty="0">
              <a:solidFill>
                <a:schemeClr val="accent3">
                  <a:lumMod val="20000"/>
                  <a:lumOff val="8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Rectangle 35">
            <a:extLst>
              <a:ext uri="{FF2B5EF4-FFF2-40B4-BE49-F238E27FC236}">
                <a16:creationId xmlns:a16="http://schemas.microsoft.com/office/drawing/2014/main" id="{8FCD4683-9727-47D2-BD5C-12B5716C6F4F}"/>
              </a:ext>
            </a:extLst>
          </p:cNvPr>
          <p:cNvSpPr/>
          <p:nvPr/>
        </p:nvSpPr>
        <p:spPr>
          <a:xfrm>
            <a:off x="19950546" y="2649560"/>
            <a:ext cx="10016836" cy="72779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МЕТОДИЧЕСКИЕ ПРОДУКТЫ</a:t>
            </a:r>
            <a:endParaRPr lang="en-US" sz="4400" dirty="0">
              <a:solidFill>
                <a:schemeClr val="accent3">
                  <a:lumMod val="20000"/>
                  <a:lumOff val="8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Text Box 189">
            <a:extLst>
              <a:ext uri="{FF2B5EF4-FFF2-40B4-BE49-F238E27FC236}">
                <a16:creationId xmlns:a16="http://schemas.microsoft.com/office/drawing/2014/main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0546" y="3422948"/>
            <a:ext cx="10016836" cy="1369601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 fontAlgn="base">
              <a:buFontTx/>
              <a:buChar char="-"/>
            </a:pPr>
            <a:r>
              <a:rPr lang="ru-RU" sz="3200" b="1" dirty="0">
                <a:latin typeface="Arial Black" panose="020B0A04020102020204" pitchFamily="34" charset="0"/>
              </a:rPr>
              <a:t>Методические рекомендации по организации практики студентов педагогических колледжей и ВУЗов в школе. </a:t>
            </a:r>
          </a:p>
          <a:p>
            <a:pPr algn="just" fontAlgn="base"/>
            <a:r>
              <a:rPr lang="ru-RU" sz="3200" b="1" dirty="0">
                <a:latin typeface="Arial Black" panose="020B0A04020102020204" pitchFamily="34" charset="0"/>
              </a:rPr>
              <a:t>- Методические рекомендации по организации профориентационной работы в рамках предпрофильной ориентации в 9 классах и профильной подготовки в 10-11 педагогических классах</a:t>
            </a:r>
          </a:p>
          <a:p>
            <a:pPr fontAlgn="base"/>
            <a:r>
              <a:rPr lang="ru-RU" sz="3200" b="1" dirty="0">
                <a:latin typeface="Arial Black" panose="020B0A04020102020204" pitchFamily="34" charset="0"/>
              </a:rPr>
              <a:t>- Рабочая программа по элективному курсу "Введение в педагогику" для 10-11 классов (гуманитарного профиля социально-педагогической и психолого-педагогической направленности).</a:t>
            </a:r>
          </a:p>
          <a:p>
            <a:pPr fontAlgn="base"/>
            <a:r>
              <a:rPr lang="ru-RU" sz="3200" b="1" dirty="0">
                <a:latin typeface="Arial Black" panose="020B0A04020102020204" pitchFamily="34" charset="0"/>
              </a:rPr>
              <a:t>- Рабочая программа по курсу "Информационная работа и профильная ориентация"  для 9 класса ( с разделами «Особенности педагогической профессии» и "сервис и туризм").</a:t>
            </a:r>
          </a:p>
          <a:p>
            <a:pPr fontAlgn="base"/>
            <a:r>
              <a:rPr lang="ru-RU" sz="3200" b="1" dirty="0">
                <a:latin typeface="Arial Black" panose="020B0A04020102020204" pitchFamily="34" charset="0"/>
              </a:rPr>
              <a:t>- Программа профориентационной работы «Учитель – выбор будущего» для 9, 10-11 профильных классов социально-педагогической (психолого-педагогической)</a:t>
            </a:r>
          </a:p>
          <a:p>
            <a:pPr fontAlgn="base"/>
            <a:endParaRPr lang="ru-RU" sz="3600" b="1" dirty="0">
              <a:latin typeface="Arial Black" panose="020B0A04020102020204" pitchFamily="34" charset="0"/>
            </a:endParaRPr>
          </a:p>
          <a:p>
            <a:pPr fontAlgn="base"/>
            <a:endParaRPr lang="en-US" sz="3600" b="1" dirty="0">
              <a:latin typeface="Arial Black" panose="020B0A040201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8376" y="15794182"/>
            <a:ext cx="9240163" cy="558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BC605495-9EA5-45E1-AFA0-BD8989BF873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7136619" y="18632001"/>
            <a:ext cx="891405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D2A40C2-58FF-44E8-96B1-38B07B1931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221709"/>
              </p:ext>
            </p:extLst>
          </p:nvPr>
        </p:nvGraphicFramePr>
        <p:xfrm>
          <a:off x="579252" y="14788767"/>
          <a:ext cx="9002395" cy="7073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Точечный рисунок" r:id="rId6" imgW="4563112" imgH="4476190" progId="Paint.Picture">
                  <p:embed/>
                </p:oleObj>
              </mc:Choice>
              <mc:Fallback>
                <p:oleObj name="Точечный рисунок" r:id="rId6" imgW="4563112" imgH="4476190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252" y="14788767"/>
                        <a:ext cx="9002395" cy="70737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555720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раллакс">
  <a:themeElements>
    <a:clrScheme name="Другая 6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E31819"/>
      </a:accent1>
      <a:accent2>
        <a:srgbClr val="E31819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337</Words>
  <Application>Microsoft Office PowerPoint</Application>
  <PresentationFormat>Произвольный</PresentationFormat>
  <Paragraphs>26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Corbel</vt:lpstr>
      <vt:lpstr>Wingdings 2</vt:lpstr>
      <vt:lpstr>HDOfficeLightV0</vt:lpstr>
      <vt:lpstr>Параллакс</vt:lpstr>
      <vt:lpstr>Изображение Paintbrush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Yulya Baklanova</dc:creator>
  <cp:lastModifiedBy>fadeevaea78@mail.ru</cp:lastModifiedBy>
  <cp:revision>41</cp:revision>
  <dcterms:created xsi:type="dcterms:W3CDTF">2017-10-02T13:44:20Z</dcterms:created>
  <dcterms:modified xsi:type="dcterms:W3CDTF">2022-08-28T14:30:31Z</dcterms:modified>
</cp:coreProperties>
</file>