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8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834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14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672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354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066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277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59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300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47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533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926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36442-D230-41D3-B819-FFD5173FFC93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1148C-00B0-42D7-AF09-204B4DE10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166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bibliomir83.blogspot.com/2014/05/blog-post_9269.html" TargetMode="External"/><Relationship Id="rId2" Type="http://schemas.openxmlformats.org/officeDocument/2006/relationships/hyperlink" Target="https://nsportal.ru/ap/library/drugoe/2015/04/13/uchebno-issledovatelskiy-proekt-skazki-t-i-kuli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yshared.ru/slide/1152100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836712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 smtClean="0"/>
              <a:t>Использование этнокультурных ресурсов региона (исторических, литературных, природных памятников) в преподавании русского языка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5157192"/>
            <a:ext cx="3448472" cy="9361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ru-RU" sz="1600" dirty="0" err="1" smtClean="0">
                <a:solidFill>
                  <a:schemeClr val="tx1"/>
                </a:solidFill>
              </a:rPr>
              <a:t>Децких</a:t>
            </a:r>
            <a:r>
              <a:rPr lang="ru-RU" sz="1600" dirty="0" smtClean="0">
                <a:solidFill>
                  <a:schemeClr val="tx1"/>
                </a:solidFill>
              </a:rPr>
              <a:t> Татьяна Анатольевна, 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Крыловский район, МБОУ СОШ № 3</a:t>
            </a:r>
          </a:p>
          <a:p>
            <a:pPr algn="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19672" y="2852936"/>
            <a:ext cx="6624736" cy="1512168"/>
          </a:xfrm>
          <a:prstGeom prst="rect">
            <a:avLst/>
          </a:prstGeom>
          <a:solidFill>
            <a:srgbClr val="FFFFCC"/>
          </a:solidFill>
          <a:ln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i="1" dirty="0" smtClean="0">
                <a:solidFill>
                  <a:srgbClr val="7030A0"/>
                </a:solidFill>
              </a:rPr>
              <a:t>«Кубанская писательница </a:t>
            </a:r>
          </a:p>
          <a:p>
            <a:r>
              <a:rPr lang="ru-RU" sz="3600" b="1" i="1" dirty="0" smtClean="0">
                <a:solidFill>
                  <a:srgbClr val="7030A0"/>
                </a:solidFill>
              </a:rPr>
              <a:t>Татьяна Ивановна Кулик </a:t>
            </a:r>
          </a:p>
          <a:p>
            <a:r>
              <a:rPr lang="ru-RU" sz="3600" b="1" i="1" dirty="0" smtClean="0">
                <a:solidFill>
                  <a:srgbClr val="7030A0"/>
                </a:solidFill>
              </a:rPr>
              <a:t>и её сказки»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03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u="sng" dirty="0" smtClean="0"/>
              <a:t>Список использованных источников и литературы:</a:t>
            </a:r>
            <a:br>
              <a:rPr lang="ru-RU" sz="3200" u="sng" dirty="0" smtClean="0"/>
            </a:br>
            <a:endParaRPr lang="ru-RU" sz="3200" u="sng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Кулик, </a:t>
            </a:r>
            <a:r>
              <a:rPr lang="ru-RU" sz="1800" dirty="0"/>
              <a:t>Т.И. Казацкие сказки. Ч.1 /</a:t>
            </a:r>
            <a:r>
              <a:rPr lang="ru-RU" sz="1800" dirty="0" err="1"/>
              <a:t>Т.И.Кулик</a:t>
            </a:r>
            <a:r>
              <a:rPr lang="ru-RU" sz="1800" dirty="0"/>
              <a:t>. - Краснодар:Традиция,2013.- 272с.</a:t>
            </a:r>
            <a:endParaRPr lang="ru-RU" sz="1800" dirty="0" smtClean="0">
              <a:hlinkClick r:id="rId2"/>
            </a:endParaRPr>
          </a:p>
          <a:p>
            <a:pPr marL="0" indent="0">
              <a:buNone/>
            </a:pPr>
            <a:r>
              <a:rPr lang="en-US" sz="1800" dirty="0" smtClean="0">
                <a:hlinkClick r:id="rId2"/>
              </a:rPr>
              <a:t>https://nsportal.ru/ap/library/drugoe/2015/04/13/uchebno-issledovatelskiy-proekt-skazki-t-i-kulik</a:t>
            </a:r>
            <a:endParaRPr lang="ru-RU" sz="1800" dirty="0" smtClean="0"/>
          </a:p>
          <a:p>
            <a:pPr marL="0" indent="0" fontAlgn="ctr">
              <a:buNone/>
            </a:pPr>
            <a:r>
              <a:rPr lang="en-US" sz="1800" dirty="0"/>
              <a:t>www.detlit-rus.ru/kulik.htm</a:t>
            </a:r>
          </a:p>
          <a:p>
            <a:pPr marL="0" indent="0">
              <a:buNone/>
            </a:pPr>
            <a:r>
              <a:rPr lang="en-US" sz="1800" dirty="0"/>
              <a:t>pushkin.kubannet.ru › </a:t>
            </a:r>
            <a:endParaRPr lang="ru-RU" sz="1800" dirty="0" smtClean="0"/>
          </a:p>
          <a:p>
            <a:pPr marL="0" indent="0">
              <a:buNone/>
            </a:pP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bibliomir83.blogspot.com/2014/05/blog-post_9269.html</a:t>
            </a:r>
            <a:endParaRPr lang="ru-RU" sz="1800" dirty="0" smtClean="0"/>
          </a:p>
          <a:p>
            <a:pPr marL="0" indent="0">
              <a:buNone/>
            </a:pPr>
            <a:r>
              <a:rPr lang="en-US" sz="1800" dirty="0">
                <a:hlinkClick r:id="rId4"/>
              </a:rPr>
              <a:t>www.myshared.ru/slide/1152100</a:t>
            </a:r>
            <a:r>
              <a:rPr lang="en-US" sz="1800" dirty="0" smtClean="0">
                <a:hlinkClick r:id="rId4"/>
              </a:rPr>
              <a:t>/</a:t>
            </a:r>
            <a:endParaRPr lang="ru-RU" sz="1800" dirty="0" smtClean="0"/>
          </a:p>
          <a:p>
            <a:pPr marL="0" indent="0" fontAlgn="ctr">
              <a:buNone/>
            </a:pPr>
            <a:r>
              <a:rPr lang="en-US" sz="1800" dirty="0"/>
              <a:t>gel-school-1.ru/</a:t>
            </a:r>
            <a:r>
              <a:rPr lang="en-US" sz="1800" dirty="0" err="1"/>
              <a:t>nasha-klassnaya-zhizn</a:t>
            </a:r>
            <a:r>
              <a:rPr lang="en-US" sz="1800" dirty="0"/>
              <a:t>/</a:t>
            </a:r>
          </a:p>
          <a:p>
            <a:pPr marL="0" indent="0">
              <a:buNone/>
            </a:pPr>
            <a:r>
              <a:rPr lang="en-US" sz="1800" dirty="0"/>
              <a:t>gel-school-1.ru/</a:t>
            </a:r>
            <a:r>
              <a:rPr lang="en-US" sz="1800" dirty="0" err="1"/>
              <a:t>kubanovedenie</a:t>
            </a:r>
            <a:r>
              <a:rPr lang="en-US" sz="1800" dirty="0" smtClean="0"/>
              <a:t>/</a:t>
            </a:r>
            <a:endParaRPr lang="ru-RU" sz="1800" dirty="0" smtClean="0"/>
          </a:p>
          <a:p>
            <a:pPr marL="0" indent="0">
              <a:buNone/>
            </a:pPr>
            <a:r>
              <a:rPr lang="en-US" sz="1800"/>
              <a:t>docplayer.ru/43629688-Urok-vneklassnogo-chteniya-regionalnyy-komponent.html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/>
            </a:r>
            <a:br>
              <a:rPr lang="en-US" sz="1800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73123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9353281"/>
              </p:ext>
            </p:extLst>
          </p:nvPr>
        </p:nvGraphicFramePr>
        <p:xfrm>
          <a:off x="457200" y="1268759"/>
          <a:ext cx="8229600" cy="528727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114800"/>
                <a:gridCol w="4114800"/>
              </a:tblGrid>
              <a:tr h="1266349">
                <a:tc>
                  <a:txBody>
                    <a:bodyPr/>
                    <a:lstStyle/>
                    <a:p>
                      <a:r>
                        <a:rPr lang="ru-RU" dirty="0" smtClean="0"/>
                        <a:t>Цель проекта</a:t>
                      </a:r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программы поддержки  чтения книг регионального компонента, ориентированной на  развитие читательского интереса, культуры чтения и, как следствие, читательской грамотности школьников.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</a:tr>
              <a:tr h="405454"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Задачи проекта</a:t>
                      </a:r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dirty="0" smtClean="0"/>
                        <a:t>1.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Изучить современные подходы к развитию читательского интереса к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книгам регионального компонента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</a:tr>
              <a:tr h="4054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dirty="0" smtClean="0"/>
                        <a:t>2.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Создание «Педагогической копилки», содержащей описание форм, методов и приёмов активного обучения, направленных на развитие читательской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грамотности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</a:tr>
              <a:tr h="4054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Воспитывать любовь к родному краю,</a:t>
                      </a:r>
                    </a:p>
                    <a:p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интерес к литературе кубанских</a:t>
                      </a:r>
                      <a:r>
                        <a:rPr lang="ru-RU" sz="14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писателей, стимулировать у детей желание читать</a:t>
                      </a:r>
                    </a:p>
                    <a:p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</a:tr>
              <a:tr h="699825">
                <a:tc>
                  <a:txBody>
                    <a:bodyPr/>
                    <a:lstStyle/>
                    <a:p>
                      <a:r>
                        <a:rPr lang="ru-RU" dirty="0" smtClean="0"/>
                        <a:t>Область применения проекта</a:t>
                      </a:r>
                      <a:r>
                        <a:rPr lang="ru-RU" baseline="0" dirty="0" smtClean="0"/>
                        <a:t> (НОО, ООО, СОО)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НОО, ООО</a:t>
                      </a:r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</a:tr>
              <a:tr h="699825">
                <a:tc>
                  <a:txBody>
                    <a:bodyPr/>
                    <a:lstStyle/>
                    <a:p>
                      <a:r>
                        <a:rPr lang="ru-RU" dirty="0" smtClean="0"/>
                        <a:t>Возраст обучающихся,</a:t>
                      </a:r>
                      <a:r>
                        <a:rPr lang="ru-RU" baseline="0" dirty="0" smtClean="0"/>
                        <a:t> для которых может быть использован проект</a:t>
                      </a:r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- 14 лет</a:t>
                      </a:r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377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Ожидаемые результаты, основные знания, умения и навыки, характеризующие результативность усвоения материала</a:t>
            </a:r>
            <a:br>
              <a:rPr lang="ru-RU" sz="1800" dirty="0" smtClean="0"/>
            </a:br>
            <a:endParaRPr lang="ru-RU" sz="18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2745805"/>
              </p:ext>
            </p:extLst>
          </p:nvPr>
        </p:nvGraphicFramePr>
        <p:xfrm>
          <a:off x="457200" y="1600200"/>
          <a:ext cx="8229600" cy="43281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114800"/>
                <a:gridCol w="4114800"/>
              </a:tblGrid>
              <a:tr h="370840">
                <a:tc gridSpan="2">
                  <a:txBody>
                    <a:bodyPr/>
                    <a:lstStyle/>
                    <a:p>
                      <a:pPr algn="just"/>
                      <a:r>
                        <a:rPr lang="ru-RU" b="0" i="1" dirty="0" smtClean="0"/>
                        <a:t>Применение метода виртуальной экскурсии на уроках будет способствовать эффективному формированию у обучающихся личностных, регулятивных, познавательных и коммуникативных универсальных учебных действий (УУД) как основы умения учиться:</a:t>
                      </a:r>
                      <a:endParaRPr lang="ru-RU" b="0" i="1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 в сфере личностных УУД: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умеют обосновывать  собственный выбор,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умеют открыто выражать и отстаивать свою позицию,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повысилась ценностно-смысловая ориентация учащихся  </a:t>
                      </a:r>
                      <a:endParaRPr lang="ru-RU" sz="1400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 в сфере регулятивных УУД: </a:t>
                      </a:r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умеют формулировать цель собственной деятельности</a:t>
                      </a:r>
                      <a:endParaRPr lang="ru-RU" sz="1400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 в сфере коммуникативных УУД:</a:t>
                      </a:r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умеют правильно выстраивать  диалог</a:t>
                      </a:r>
                    </a:p>
                    <a:p>
                      <a:pPr lv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соблюдением речевых норм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 в сфере познавательных УУД:</a:t>
                      </a:r>
                      <a:endParaRPr lang="ru-RU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умеют систематизировать, перерабатывать информацию, владеют приёмами анализа, интересуются постановкой проблемного вопроса</a:t>
                      </a:r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 marL="91439" marR="91439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10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14375" y="500063"/>
            <a:ext cx="7772400" cy="7858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000" dirty="0" smtClean="0"/>
              <a:t>Маршрутный лист экскурсии</a:t>
            </a:r>
            <a:endParaRPr lang="ru-RU" sz="40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895017"/>
              </p:ext>
            </p:extLst>
          </p:nvPr>
        </p:nvGraphicFramePr>
        <p:xfrm>
          <a:off x="827584" y="1844824"/>
          <a:ext cx="7704856" cy="43586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92088"/>
                <a:gridCol w="6912768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Перечень объектов</a:t>
                      </a:r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0" i="0" dirty="0" smtClean="0">
                          <a:solidFill>
                            <a:schemeClr val="tx1"/>
                          </a:solidFill>
                        </a:rPr>
                        <a:t>Кубанская писательница Татьяна Ивановна Кулик: биография</a:t>
                      </a:r>
                      <a:endParaRPr lang="ru-RU" sz="3200" b="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Творческий путь Татьяны Ивановны Кулик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hangingPunct="1"/>
                      <a:r>
                        <a:rPr lang="ru-RU" sz="3200" b="0" dirty="0" smtClean="0"/>
                        <a:t>«Казацкие сказки» Татьяны Кулик</a:t>
                      </a:r>
                      <a:endParaRPr lang="ru-RU" sz="3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«Моя любимая сказка Т. Кулик»: инсценировка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509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395537" y="240170"/>
            <a:ext cx="8034088" cy="13166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3500" b="1" i="1" dirty="0" smtClean="0">
                <a:solidFill>
                  <a:srgbClr val="7030A0"/>
                </a:solidFill>
              </a:rPr>
              <a:t>«</a:t>
            </a:r>
            <a:r>
              <a:rPr lang="ru-RU" sz="3500" b="1" i="1" dirty="0">
                <a:solidFill>
                  <a:srgbClr val="7030A0"/>
                </a:solidFill>
              </a:rPr>
              <a:t>Кубанская писательница </a:t>
            </a:r>
          </a:p>
          <a:p>
            <a:pPr algn="l"/>
            <a:r>
              <a:rPr lang="ru-RU" sz="3500" b="1" i="1" dirty="0">
                <a:solidFill>
                  <a:srgbClr val="7030A0"/>
                </a:solidFill>
              </a:rPr>
              <a:t>Татьяна Ивановна Кулик</a:t>
            </a:r>
            <a:r>
              <a:rPr lang="ru-RU" sz="3500" b="1" i="1" dirty="0" smtClean="0">
                <a:solidFill>
                  <a:srgbClr val="7030A0"/>
                </a:solidFill>
              </a:rPr>
              <a:t>»:</a:t>
            </a:r>
            <a:r>
              <a:rPr lang="ru-RU" sz="3500" b="1" i="1" dirty="0">
                <a:solidFill>
                  <a:srgbClr val="7030A0"/>
                </a:solidFill>
              </a:rPr>
              <a:t> </a:t>
            </a:r>
            <a:r>
              <a:rPr lang="ru-RU" sz="3500" b="1" i="1" dirty="0" smtClean="0">
                <a:solidFill>
                  <a:srgbClr val="7030A0"/>
                </a:solidFill>
              </a:rPr>
              <a:t>биография</a:t>
            </a:r>
            <a:endParaRPr lang="ru-RU" sz="3500" b="1" i="1" dirty="0">
              <a:solidFill>
                <a:srgbClr val="7030A0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/>
              <a:t>Татьяна Ивановна Кулик </a:t>
            </a:r>
            <a:r>
              <a:rPr lang="ru-RU" sz="1400" dirty="0" smtClean="0"/>
              <a:t>–автор </a:t>
            </a:r>
            <a:r>
              <a:rPr lang="ru-RU" sz="1400" dirty="0"/>
              <a:t>ярких, самобытных </a:t>
            </a:r>
            <a:r>
              <a:rPr lang="ru-RU" sz="1400" dirty="0" smtClean="0"/>
              <a:t>произведений. Она родилась в </a:t>
            </a:r>
            <a:r>
              <a:rPr lang="ru-RU" sz="1400" dirty="0"/>
              <a:t>1947 году в столице Республики Адыгея Майкопе.</a:t>
            </a:r>
          </a:p>
          <a:p>
            <a:pPr marL="0" indent="0">
              <a:buNone/>
            </a:pPr>
            <a:r>
              <a:rPr lang="ru-RU" sz="1400" dirty="0"/>
              <a:t>Окончила Краснодарское музыкальное училище имени </a:t>
            </a:r>
            <a:r>
              <a:rPr lang="ru-RU" sz="1400" dirty="0" err="1" smtClean="0"/>
              <a:t>Н.Римского</a:t>
            </a:r>
            <a:r>
              <a:rPr lang="ru-RU" sz="1400" dirty="0" smtClean="0"/>
              <a:t>-Корсакова</a:t>
            </a:r>
            <a:r>
              <a:rPr lang="ru-RU" sz="1400" dirty="0"/>
              <a:t>, затем </a:t>
            </a:r>
            <a:r>
              <a:rPr lang="ru-RU" sz="1400" dirty="0" smtClean="0"/>
              <a:t>Львовскую </a:t>
            </a:r>
            <a:r>
              <a:rPr lang="ru-RU" sz="1400" dirty="0"/>
              <a:t>государственную </a:t>
            </a:r>
            <a:r>
              <a:rPr lang="ru-RU" sz="1400" dirty="0" smtClean="0"/>
              <a:t>консерваторию </a:t>
            </a:r>
            <a:r>
              <a:rPr lang="ru-RU" sz="1400" dirty="0"/>
              <a:t>имени </a:t>
            </a:r>
            <a:r>
              <a:rPr lang="ru-RU" sz="1400" dirty="0" smtClean="0"/>
              <a:t>Н. Лысенко</a:t>
            </a:r>
            <a:r>
              <a:rPr lang="ru-RU" sz="1400" dirty="0"/>
              <a:t>. Защитила </a:t>
            </a:r>
            <a:r>
              <a:rPr lang="ru-RU" sz="1400" dirty="0" smtClean="0"/>
              <a:t>диссертацию </a:t>
            </a:r>
            <a:r>
              <a:rPr lang="ru-RU" sz="1400" dirty="0"/>
              <a:t>на соискание ученой степени кандидата исторических наук. Преподавала </a:t>
            </a:r>
            <a:r>
              <a:rPr lang="ru-RU" sz="1400" dirty="0" smtClean="0"/>
              <a:t>в </a:t>
            </a:r>
            <a:r>
              <a:rPr lang="ru-RU" sz="1400" dirty="0"/>
              <a:t>должности доцента в Кубанском госуниверситете. Очень любит музыку и </a:t>
            </a:r>
            <a:r>
              <a:rPr lang="ru-RU" sz="1400" dirty="0" smtClean="0"/>
              <a:t>историю.</a:t>
            </a:r>
          </a:p>
          <a:p>
            <a:pPr marL="0" indent="0">
              <a:buNone/>
            </a:pPr>
            <a:r>
              <a:rPr lang="ru-RU" sz="1400" dirty="0"/>
              <a:t>Много </a:t>
            </a:r>
            <a:r>
              <a:rPr lang="ru-RU" sz="1400" dirty="0" smtClean="0"/>
              <a:t>занималась </a:t>
            </a:r>
            <a:r>
              <a:rPr lang="ru-RU" sz="1400" dirty="0"/>
              <a:t>публицистикой. Регулярно печатается в кубанских газетах </a:t>
            </a:r>
            <a:r>
              <a:rPr lang="ru-RU" sz="1400" dirty="0" smtClean="0"/>
              <a:t>«</a:t>
            </a:r>
            <a:r>
              <a:rPr lang="ru-RU" sz="1400" dirty="0"/>
              <a:t>Вольная Кубань», «Кубанские новости», была литературным редактором «Небо </a:t>
            </a:r>
            <a:r>
              <a:rPr lang="ru-RU" sz="1400" dirty="0" smtClean="0"/>
              <a:t>Кубани</a:t>
            </a:r>
            <a:r>
              <a:rPr lang="ru-RU" sz="1400" dirty="0"/>
              <a:t>» и членом редколлегии </a:t>
            </a:r>
            <a:r>
              <a:rPr lang="ru-RU" sz="1400" dirty="0" smtClean="0"/>
              <a:t>художественно-публицистической </a:t>
            </a:r>
            <a:r>
              <a:rPr lang="ru-RU" sz="1400" dirty="0"/>
              <a:t>газеты «Душа моя</a:t>
            </a:r>
            <a:r>
              <a:rPr lang="ru-RU" sz="1400" dirty="0" smtClean="0"/>
              <a:t>». </a:t>
            </a:r>
            <a:r>
              <a:rPr lang="ru-RU" sz="1400" dirty="0"/>
              <a:t>За серию очерков о творчестве и жизни народного артиста СССР композитора </a:t>
            </a:r>
            <a:r>
              <a:rPr lang="ru-RU" sz="1400" dirty="0" smtClean="0"/>
              <a:t>Григория Пономаренко </a:t>
            </a:r>
            <a:r>
              <a:rPr lang="ru-RU" sz="1400" dirty="0" err="1" smtClean="0"/>
              <a:t>Т.И.Кулик</a:t>
            </a:r>
            <a:r>
              <a:rPr lang="ru-RU" sz="1400" dirty="0" smtClean="0"/>
              <a:t> </a:t>
            </a:r>
            <a:r>
              <a:rPr lang="ru-RU" sz="1400" dirty="0"/>
              <a:t>была награждена премией </a:t>
            </a:r>
            <a:r>
              <a:rPr lang="ru-RU" sz="1400" dirty="0" smtClean="0"/>
              <a:t>«</a:t>
            </a:r>
            <a:r>
              <a:rPr lang="ru-RU" sz="1400" dirty="0"/>
              <a:t>Золотое перо Кубани</a:t>
            </a:r>
            <a:r>
              <a:rPr lang="ru-RU" sz="1400" dirty="0" smtClean="0"/>
              <a:t>».</a:t>
            </a:r>
            <a:endParaRPr lang="ru-RU" sz="1400" dirty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  <a:p>
            <a:pPr indent="449263" algn="just">
              <a:lnSpc>
                <a:spcPct val="115000"/>
              </a:lnSpc>
            </a:pPr>
            <a:endParaRPr lang="ru-RU" dirty="0" smtClean="0">
              <a:latin typeface="Calibri" pitchFamily="34" charset="0"/>
            </a:endParaRPr>
          </a:p>
        </p:txBody>
      </p:sp>
      <p:pic>
        <p:nvPicPr>
          <p:cNvPr id="6" name="Объект 6" descr="2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119687" y="1777206"/>
            <a:ext cx="3095625" cy="41719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851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642938" y="357188"/>
            <a:ext cx="7786687" cy="1143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Творческий путь </a:t>
            </a:r>
            <a:endParaRPr lang="ru-RU" dirty="0" smtClean="0"/>
          </a:p>
          <a:p>
            <a:r>
              <a:rPr lang="ru-RU" dirty="0" smtClean="0"/>
              <a:t>Татьяны </a:t>
            </a:r>
            <a:r>
              <a:rPr lang="ru-RU" dirty="0"/>
              <a:t>Ивановны Кулик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54760" cy="4637112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ru-RU" sz="1200" dirty="0"/>
              <a:t>Татьяна Кулик живет и работает в Краснодаре, потомственная казачка, кандидат исторических наук, профессор, член Союза журналистов России, лауреат конкурса «Золотое перо Кубани» (2010г.), победитель краевых творческих конкурсов «Золотое имя Кубани»(2010г.), «Семья глазами журналиста (2009г.) и др. Исследуя жизнь края, увлеклась народными легендами, сказаниями, байками, что называется в науке фольклором. В итоге из-под ее пера увидели свет прекрасно иллюстрированные, в отличном полиграфическом исполнении две книги, адресованные читателям всех возрастов: «Казацкие сказки тетки </a:t>
            </a:r>
            <a:r>
              <a:rPr lang="ru-RU" sz="1200" dirty="0" err="1"/>
              <a:t>Дарки</a:t>
            </a:r>
            <a:r>
              <a:rPr lang="ru-RU" sz="1200" dirty="0"/>
              <a:t> с хутора </a:t>
            </a:r>
            <a:r>
              <a:rPr lang="ru-RU" sz="1200" dirty="0" err="1"/>
              <a:t>Бураковского</a:t>
            </a:r>
            <a:r>
              <a:rPr lang="ru-RU" sz="1200" dirty="0"/>
              <a:t>» и «Кубанские сказки», вышедшие в Краснодарском издательстве «Раритеты Кубани» в 2009 – </a:t>
            </a:r>
            <a:r>
              <a:rPr lang="ru-RU" sz="1200" dirty="0" smtClean="0"/>
              <a:t>2010 </a:t>
            </a:r>
            <a:r>
              <a:rPr lang="ru-RU" sz="1200" dirty="0" err="1" smtClean="0"/>
              <a:t>г</a:t>
            </a:r>
            <a:r>
              <a:rPr lang="ru-RU" sz="1200" dirty="0" err="1"/>
              <a:t>.г</a:t>
            </a:r>
            <a:r>
              <a:rPr lang="ru-RU" sz="1200" dirty="0"/>
              <a:t>. Автор книг: «Соната по вторникам», </a:t>
            </a:r>
            <a:r>
              <a:rPr lang="ru-RU" sz="1200" dirty="0" smtClean="0"/>
              <a:t>2004 г</a:t>
            </a:r>
            <a:r>
              <a:rPr lang="ru-RU" sz="1200" dirty="0"/>
              <a:t>. «Белый свет не околица», 2005г. «Слоеный пирог счастья», 2006г. «Обещанные берега», 2007г. «На Таманской у вековых платанов», 2008г. «Казацкие сказки тетки </a:t>
            </a:r>
            <a:r>
              <a:rPr lang="ru-RU" sz="1200" dirty="0" err="1"/>
              <a:t>Дарки</a:t>
            </a:r>
            <a:r>
              <a:rPr lang="ru-RU" sz="1200" dirty="0"/>
              <a:t> с хутора </a:t>
            </a:r>
            <a:r>
              <a:rPr lang="ru-RU" sz="1200" dirty="0" err="1"/>
              <a:t>Бураковского</a:t>
            </a:r>
            <a:r>
              <a:rPr lang="ru-RU" sz="1200" dirty="0"/>
              <a:t>», 2009г. «Кубанские сказки», 2010г.</a:t>
            </a:r>
          </a:p>
        </p:txBody>
      </p:sp>
      <p:pic>
        <p:nvPicPr>
          <p:cNvPr id="1026" name="Picture 2" descr="C:\Users\Сергей\Desktop\vstrecha-s-narodnym-artistom-rsfsr-lvom-leshchenko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088" y="2348706"/>
            <a:ext cx="4320712" cy="324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07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642938" y="357188"/>
            <a:ext cx="7786687" cy="1143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«Казацкие сказки» Татьяны Кулик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091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/>
              <a:t>В сказки кубанской писательницы Татьяны Кулик вошли старинные казачьи были и небылицы, легенды и притчи, а то и просто устные сказания, которые ещё наши прабабушки рассказывали своим внучатам, а те потом - своим внукам, те - своим.</a:t>
            </a:r>
          </a:p>
          <a:p>
            <a:pPr marL="0" indent="0">
              <a:buNone/>
            </a:pPr>
            <a:r>
              <a:rPr lang="ru-RU" sz="1400" dirty="0"/>
              <a:t>Сказки свои Татьяна Ивановна Кулик много лет бережно собирала и записывала по всей Кубани, в самых отдалённых её уголках. Потому и персонажи казацких сказок, как им и </a:t>
            </a:r>
            <a:r>
              <a:rPr lang="ru-RU" sz="1400" dirty="0" smtClean="0"/>
              <a:t>положено</a:t>
            </a:r>
            <a:r>
              <a:rPr lang="ru-RU" sz="1400" dirty="0"/>
              <a:t>, говорят на особом языке, звучном и певучем, который называется кубанским говором. Этот говор до сих пор звучит во многих хуторах и станицах края.</a:t>
            </a:r>
          </a:p>
          <a:p>
            <a:pPr marL="0" indent="0">
              <a:buNone/>
            </a:pPr>
            <a:r>
              <a:rPr lang="ru-RU" sz="1400" dirty="0" smtClean="0"/>
              <a:t>В </a:t>
            </a:r>
            <a:r>
              <a:rPr lang="ru-RU" sz="1400" dirty="0"/>
              <a:t>эту книгу вошли занимательные, курьёзные и весёлые истории о неунывающем герое, имя которому - Казак. Просто Казак, который горой стоит за добро, всегда готов помочь ближнему, не обижает слабого и никогда не унывает, какие бы невероятные приключения ни выпадали на его долю.</a:t>
            </a:r>
          </a:p>
        </p:txBody>
      </p:sp>
      <p:pic>
        <p:nvPicPr>
          <p:cNvPr id="6" name="Picture 2" descr="C:\Users\Сергей\Desktop\Т.И. Кулик\2 0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/>
          </a:blip>
          <a:srcRect/>
          <a:stretch>
            <a:fillRect/>
          </a:stretch>
        </p:blipFill>
        <p:spPr bwMode="auto">
          <a:xfrm>
            <a:off x="5067992" y="1600199"/>
            <a:ext cx="3320432" cy="4887851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perspectiveRight"/>
            <a:lightRig rig="threePt" dir="t"/>
          </a:scene3d>
          <a:extLst/>
        </p:spPr>
      </p:pic>
    </p:spTree>
    <p:extLst>
      <p:ext uri="{BB962C8B-B14F-4D97-AF65-F5344CB8AC3E}">
        <p14:creationId xmlns:p14="http://schemas.microsoft.com/office/powerpoint/2010/main" val="174305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642938" y="357188"/>
            <a:ext cx="7786687" cy="1143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«Моя любимая сказка Т. Кулик»: </a:t>
            </a:r>
            <a:r>
              <a:rPr lang="ru-RU" sz="3000" dirty="0"/>
              <a:t>инсценировка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67544" y="1628800"/>
            <a:ext cx="332271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/>
              <a:t>Литературный праздник, посвящённый Неделе детской и юношеской книги, прошёл </a:t>
            </a:r>
            <a:r>
              <a:rPr lang="ru-RU" sz="1400" dirty="0" smtClean="0"/>
              <a:t>в </a:t>
            </a:r>
            <a:r>
              <a:rPr lang="ru-RU" sz="1400" dirty="0"/>
              <a:t>школе среди учащихся </a:t>
            </a:r>
            <a:r>
              <a:rPr lang="ru-RU" sz="1400" b="1" dirty="0"/>
              <a:t>5-7 классов</a:t>
            </a:r>
            <a:r>
              <a:rPr lang="ru-RU" sz="1400" dirty="0"/>
              <a:t>.</a:t>
            </a:r>
          </a:p>
          <a:p>
            <a:pPr marL="0" indent="0">
              <a:buNone/>
            </a:pPr>
            <a:r>
              <a:rPr lang="ru-RU" sz="1400" dirty="0" smtClean="0"/>
              <a:t>Особое </a:t>
            </a:r>
            <a:r>
              <a:rPr lang="ru-RU" sz="1400" dirty="0"/>
              <a:t>внимание было уделено книгам кубанских писателей и поэтов. Учащиеся </a:t>
            </a:r>
            <a:r>
              <a:rPr lang="ru-RU" sz="1400" b="1" dirty="0"/>
              <a:t>6 «А» класса</a:t>
            </a:r>
            <a:r>
              <a:rPr lang="ru-RU" sz="1400" dirty="0"/>
              <a:t> с удовольствием показали инсценировку казацкой сказки замечательной кубанской писательницы </a:t>
            </a:r>
            <a:r>
              <a:rPr lang="ru-RU" sz="1400" b="1" dirty="0"/>
              <a:t>Т.И. Кулик «Про то, как казачка </a:t>
            </a:r>
            <a:r>
              <a:rPr lang="ru-RU" sz="1400" b="1" dirty="0" err="1"/>
              <a:t>Галюня</a:t>
            </a:r>
            <a:r>
              <a:rPr lang="ru-RU" sz="1400" b="1" dirty="0"/>
              <a:t> мировым судьёй стала»</a:t>
            </a:r>
            <a:r>
              <a:rPr lang="ru-RU" sz="1400" dirty="0"/>
              <a:t>. Ребятам пришлось говорить на особом языке, певучем и звучном, который называется кубанским </a:t>
            </a:r>
            <a:r>
              <a:rPr lang="ru-RU" sz="1400" dirty="0" smtClean="0"/>
              <a:t>говором</a:t>
            </a:r>
            <a:r>
              <a:rPr lang="ru-RU" sz="1400" dirty="0"/>
              <a:t>. 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2050" name="Picture 2" descr="C:\Users\Сергей\Desktop\Рис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6" t="25041"/>
          <a:stretch/>
        </p:blipFill>
        <p:spPr bwMode="auto">
          <a:xfrm>
            <a:off x="3889594" y="2204864"/>
            <a:ext cx="479720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68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Анализ результатов 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059146"/>
              </p:ext>
            </p:extLst>
          </p:nvPr>
        </p:nvGraphicFramePr>
        <p:xfrm>
          <a:off x="1043608" y="1397000"/>
          <a:ext cx="7272808" cy="4028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08312"/>
                <a:gridCol w="4464496"/>
              </a:tblGrid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Рефлексия (функции):</a:t>
                      </a:r>
                      <a:endParaRPr lang="ru-RU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коммуникационная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Обучающиеся</a:t>
                      </a:r>
                      <a:r>
                        <a:rPr lang="ru-RU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получили новую информацию. Они узнали о жизни и творчестве кубанской писательницы </a:t>
                      </a:r>
                    </a:p>
                    <a:p>
                      <a:r>
                        <a:rPr lang="ru-RU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Т.И. Кулик, которая их заинтересовала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информационная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Обучающиеся</a:t>
                      </a:r>
                      <a:r>
                        <a:rPr lang="ru-RU" baseline="0" dirty="0" smtClean="0"/>
                        <a:t> приобрели новые знания о кубанском фольклоре 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мотивационная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Обучающиеся захотели прочесть произведения</a:t>
                      </a:r>
                      <a:r>
                        <a:rPr lang="ru-RU" sz="1800" baseline="0" dirty="0" smtClean="0"/>
                        <a:t> кубанских писателей</a:t>
                      </a:r>
                      <a:endParaRPr lang="ru-RU" sz="18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оценочная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Обучающиеся</a:t>
                      </a:r>
                      <a:r>
                        <a:rPr lang="ru-RU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пришли к выводу, что они получили очень нужную и полезную информацию</a:t>
                      </a:r>
                      <a:r>
                        <a:rPr lang="ru-RU" sz="1800" b="0" kern="1200" baseline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повысили </a:t>
                      </a:r>
                      <a:r>
                        <a:rPr lang="ru-RU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своей читательской грамотности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02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</TotalTime>
  <Words>729</Words>
  <Application>Microsoft Office PowerPoint</Application>
  <PresentationFormat>Экран (4:3)</PresentationFormat>
  <Paragraphs>81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Использование этнокультурных ресурсов региона (исторических, литературных, природных памятников) в преподавании русского языка</vt:lpstr>
      <vt:lpstr>Цели и задачи</vt:lpstr>
      <vt:lpstr>Ожидаемые результаты, основные знания, умения и навыки, характеризующие результативность усвоения материала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результатов </vt:lpstr>
      <vt:lpstr>Список использованных источников и литературы: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этнокультурных ресурсов региона (исторических, литературных, природных памятников) в преподавании русского языка</dc:title>
  <dc:creator>Иван</dc:creator>
  <cp:lastModifiedBy>Сергей</cp:lastModifiedBy>
  <cp:revision>37</cp:revision>
  <dcterms:created xsi:type="dcterms:W3CDTF">2017-06-27T15:51:30Z</dcterms:created>
  <dcterms:modified xsi:type="dcterms:W3CDTF">2017-10-21T20:45:52Z</dcterms:modified>
</cp:coreProperties>
</file>