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63" r:id="rId4"/>
    <p:sldId id="262" r:id="rId5"/>
    <p:sldId id="264" r:id="rId6"/>
    <p:sldId id="279" r:id="rId7"/>
    <p:sldId id="278" r:id="rId8"/>
    <p:sldId id="280" r:id="rId9"/>
    <p:sldId id="281" r:id="rId10"/>
    <p:sldId id="282" r:id="rId11"/>
    <p:sldId id="283" r:id="rId12"/>
    <p:sldId id="265" r:id="rId13"/>
    <p:sldId id="284" r:id="rId14"/>
    <p:sldId id="257" r:id="rId15"/>
    <p:sldId id="270" r:id="rId16"/>
    <p:sldId id="273" r:id="rId17"/>
    <p:sldId id="274" r:id="rId18"/>
    <p:sldId id="275" r:id="rId19"/>
    <p:sldId id="268" r:id="rId20"/>
    <p:sldId id="276" r:id="rId21"/>
    <p:sldId id="267" r:id="rId22"/>
    <p:sldId id="277" r:id="rId23"/>
    <p:sldId id="27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dik_a_v\Desktop\&#1055;&#1050;%20&#1074;%201%20&#1082;&#1083;&#1072;&#1089;&#1089;\2019-2020\1-&#1099;&#1077;%20&#1082;&#1083;%20&#1086;&#1090;&#1082;&#1088;&#1099;&#1090;&#1099;&#1077;%20&#1079;&#1072;&#1103;&#1074;&#1083;&#1077;&#1085;&#1080;&#110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</a:t>
            </a:r>
            <a:r>
              <a:rPr lang="ru-RU" baseline="0"/>
              <a:t> заявлений и контингент 1-ых классов 2019-2020 по состоянию на 05.09.2019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'05.09.2019 (2)'!$C$3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'05.09.2019 (2)'!$C$48</c:f>
              <c:numCache>
                <c:formatCode>General</c:formatCode>
                <c:ptCount val="1"/>
                <c:pt idx="0">
                  <c:v>73960</c:v>
                </c:pt>
              </c:numCache>
            </c:numRef>
          </c:val>
        </c:ser>
        <c:ser>
          <c:idx val="1"/>
          <c:order val="1"/>
          <c:tx>
            <c:strRef>
              <c:f>'05.09.2019 (2)'!$D$3</c:f>
              <c:strCache>
                <c:ptCount val="1"/>
                <c:pt idx="0">
                  <c:v>Открытых (Новое, Очередник, Направлен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'05.09.2019 (2)'!$D$48</c:f>
              <c:numCache>
                <c:formatCode>General</c:formatCode>
                <c:ptCount val="1"/>
                <c:pt idx="0">
                  <c:v>41564</c:v>
                </c:pt>
              </c:numCache>
            </c:numRef>
          </c:val>
        </c:ser>
        <c:ser>
          <c:idx val="2"/>
          <c:order val="2"/>
          <c:tx>
            <c:strRef>
              <c:f>'05.09.2019 (2)'!$E$3</c:f>
              <c:strCache>
                <c:ptCount val="1"/>
                <c:pt idx="0">
                  <c:v>Кол-во зачисленных в АИС СГО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'05.09.2019 (2)'!$E$48</c:f>
              <c:numCache>
                <c:formatCode>General</c:formatCode>
                <c:ptCount val="1"/>
                <c:pt idx="0">
                  <c:v>33603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4706032"/>
        <c:axId val="314707208"/>
      </c:barChart>
      <c:catAx>
        <c:axId val="31470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707208"/>
        <c:crosses val="autoZero"/>
        <c:auto val="1"/>
        <c:lblAlgn val="ctr"/>
        <c:lblOffset val="100"/>
        <c:noMultiLvlLbl val="0"/>
      </c:catAx>
      <c:valAx>
        <c:axId val="314707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70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6B324-09F0-4C36-BAF4-6847357E9E27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5F78E-97F4-44BE-8393-A697E8D58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7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898D-9F2D-4551-A73C-F60B96940ED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14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8A8B-FF6D-432C-9844-324C0CE52275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296B-2623-4ACF-A1BB-CD739D2FF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95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8A8B-FF6D-432C-9844-324C0CE52275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296B-2623-4ACF-A1BB-CD739D2FF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02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8A8B-FF6D-432C-9844-324C0CE52275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296B-2623-4ACF-A1BB-CD739D2FF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63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8A8B-FF6D-432C-9844-324C0CE52275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296B-2623-4ACF-A1BB-CD739D2FF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59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8A8B-FF6D-432C-9844-324C0CE52275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296B-2623-4ACF-A1BB-CD739D2FF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0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8A8B-FF6D-432C-9844-324C0CE52275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296B-2623-4ACF-A1BB-CD739D2FF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38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8A8B-FF6D-432C-9844-324C0CE52275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296B-2623-4ACF-A1BB-CD739D2FF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4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8A8B-FF6D-432C-9844-324C0CE52275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296B-2623-4ACF-A1BB-CD739D2FF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9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8A8B-FF6D-432C-9844-324C0CE52275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296B-2623-4ACF-A1BB-CD739D2FF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55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8A8B-FF6D-432C-9844-324C0CE52275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296B-2623-4ACF-A1BB-CD739D2FF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6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8A8B-FF6D-432C-9844-324C0CE52275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296B-2623-4ACF-A1BB-CD739D2FF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72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A8B-FF6D-432C-9844-324C0CE52275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1296B-2623-4ACF-A1BB-CD739D2FF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7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iro23.info/images/a/a1/Modul_oo_perehod_na_novii_god.av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iro23.info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03299"/>
            <a:ext cx="9144000" cy="2387600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</a:rPr>
              <a:t>Вебинар</a:t>
            </a:r>
            <a:r>
              <a:rPr lang="ru-RU" sz="4000" b="1" dirty="0" smtClean="0">
                <a:solidFill>
                  <a:srgbClr val="002060"/>
                </a:solidFill>
              </a:rPr>
              <a:t> по </a:t>
            </a:r>
            <a:r>
              <a:rPr lang="ru-RU" sz="4000" b="1" dirty="0">
                <a:solidFill>
                  <a:srgbClr val="002060"/>
                </a:solidFill>
              </a:rPr>
              <a:t>вопросам перехода на новый учебный год в АИС «Сетевой город. Образование» версия 4.0 и АИС «Е-Услуги. Образование» для муниципальных </a:t>
            </a:r>
            <a:r>
              <a:rPr lang="ru-RU" sz="4000" b="1" dirty="0" smtClean="0">
                <a:solidFill>
                  <a:srgbClr val="002060"/>
                </a:solidFill>
              </a:rPr>
              <a:t>координаторов (модуль ООО)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13734"/>
            <a:ext cx="9144000" cy="2107933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pPr algn="r"/>
            <a:r>
              <a:rPr lang="ru-RU" dirty="0" smtClean="0">
                <a:solidFill>
                  <a:srgbClr val="0070C0"/>
                </a:solidFill>
              </a:rPr>
              <a:t>ГБОУ ИРО Краснодарского края</a:t>
            </a:r>
          </a:p>
          <a:p>
            <a:pPr algn="r"/>
            <a:r>
              <a:rPr lang="ru-RU" dirty="0" smtClean="0">
                <a:solidFill>
                  <a:srgbClr val="0070C0"/>
                </a:solidFill>
              </a:rPr>
              <a:t>06.09.2019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056" y="1288948"/>
            <a:ext cx="11786119" cy="4845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Переходы статусов в АИС «Е-Услуги. Образование»</a:t>
            </a:r>
          </a:p>
          <a:p>
            <a:pPr marL="0" indent="0" algn="ctr">
              <a:buNone/>
            </a:pPr>
            <a:endParaRPr lang="ru-RU" sz="2400" b="1" dirty="0" smtClean="0"/>
          </a:p>
          <a:p>
            <a:pPr algn="just"/>
            <a:r>
              <a:rPr lang="ru-RU" sz="2400" dirty="0" smtClean="0"/>
              <a:t>Заявления со статусом </a:t>
            </a:r>
            <a:r>
              <a:rPr lang="ru-RU" sz="2400" i="1" dirty="0" smtClean="0"/>
              <a:t>Направлен в ОО</a:t>
            </a:r>
            <a:r>
              <a:rPr lang="ru-RU" sz="2400" dirty="0" smtClean="0"/>
              <a:t> отображаются в АИС СГО в распределенных из очереди.</a:t>
            </a:r>
          </a:p>
          <a:p>
            <a:pPr algn="just"/>
            <a:r>
              <a:rPr lang="ru-RU" sz="2400" dirty="0" smtClean="0"/>
              <a:t>В АИС СГО зачисление детей в первые классы происходит путем выбора из </a:t>
            </a:r>
            <a:r>
              <a:rPr lang="ru-RU" sz="2400" i="1" dirty="0" smtClean="0"/>
              <a:t>Распределенных из очереди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Если АИС СГО информирует о том, что такая запись уже есть в Системе и предлагает ее использовать (путем выбора/отметки), то необходимо выбирать ее, а не создавать новую.</a:t>
            </a:r>
          </a:p>
          <a:p>
            <a:pPr algn="just"/>
            <a:r>
              <a:rPr lang="ru-RU" sz="2400" dirty="0" smtClean="0"/>
              <a:t>Статус </a:t>
            </a:r>
            <a:r>
              <a:rPr lang="ru-RU" sz="2400" i="1" dirty="0" smtClean="0"/>
              <a:t>Зачислен</a:t>
            </a:r>
            <a:r>
              <a:rPr lang="ru-RU" sz="2400" dirty="0" smtClean="0"/>
              <a:t> присваивается заявлению автоматически после создания в АИС СГО приказа о зачислении ребенка в школу.</a:t>
            </a:r>
          </a:p>
          <a:p>
            <a:pPr marL="0" indent="0" algn="ctr">
              <a:buNone/>
            </a:pPr>
            <a:endParaRPr lang="ru-RU" sz="2400" dirty="0" smtClean="0">
              <a:solidFill>
                <a:srgbClr val="00B05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90441" y="103968"/>
            <a:ext cx="10480735" cy="1184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</a:rPr>
              <a:t>Зачисление учащихся в 1 классы 2019-2020 учебного года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83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539" y="158620"/>
            <a:ext cx="10583959" cy="116694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Зачисление </a:t>
            </a:r>
            <a:r>
              <a:rPr lang="ru-RU" sz="3200" b="1" dirty="0">
                <a:solidFill>
                  <a:srgbClr val="002060"/>
                </a:solidFill>
              </a:rPr>
              <a:t>учащихся в 1 классы 2019-2020 учебного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856" y="1592360"/>
            <a:ext cx="1185464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Контроль контингента учащихся в АИС СГО при помощи отчета </a:t>
            </a:r>
            <a:r>
              <a:rPr lang="ru-RU" dirty="0" smtClean="0">
                <a:solidFill>
                  <a:srgbClr val="00B050"/>
                </a:solidFill>
              </a:rPr>
              <a:t>«Количественный состав учащихся»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1785" r="55022" b="52997"/>
          <a:stretch/>
        </p:blipFill>
        <p:spPr>
          <a:xfrm>
            <a:off x="2473780" y="2539999"/>
            <a:ext cx="7214794" cy="353079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7025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Контроль в АИС СГО с помощью отчета </a:t>
            </a:r>
            <a:r>
              <a:rPr lang="ru-RU" dirty="0" smtClean="0">
                <a:solidFill>
                  <a:srgbClr val="00B050"/>
                </a:solidFill>
              </a:rPr>
              <a:t>«Количественный состав учащихся»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95" y="2857380"/>
            <a:ext cx="9744075" cy="271462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90441" y="103968"/>
            <a:ext cx="10480735" cy="1184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</a:rPr>
              <a:t>Зачисление учащихся в 1 классы 2019-2020 учебного года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31633" y="3928339"/>
            <a:ext cx="1054359" cy="171837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539" y="158620"/>
            <a:ext cx="10583959" cy="116694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Зачисление </a:t>
            </a:r>
            <a:r>
              <a:rPr lang="ru-RU" sz="3200" b="1" dirty="0">
                <a:solidFill>
                  <a:srgbClr val="002060"/>
                </a:solidFill>
              </a:rPr>
              <a:t>учащихся в 1 классы 2019-2020 учебного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176" y="1981316"/>
            <a:ext cx="4629953" cy="25605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Приемная кампания по зачислению в 1-ый класс 2019-2020 осуществлена правильно, если: 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algn="just"/>
            <a:r>
              <a:rPr lang="ru-RU" sz="2000" dirty="0" smtClean="0"/>
              <a:t>АИС «Е-Услуги. Образование» - все заявления имеют закрытый статус. Открытые статусы – Новое, Очередник, Направлен в ОО.</a:t>
            </a:r>
          </a:p>
          <a:p>
            <a:pPr algn="just"/>
            <a:r>
              <a:rPr lang="ru-RU" sz="2000" dirty="0" smtClean="0"/>
              <a:t>Их количество может быть больше, чем фактический контингент учащихся 1-ых классов.</a:t>
            </a:r>
            <a:endParaRPr lang="ru-RU" sz="20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5971142" y="1325563"/>
          <a:ext cx="6037356" cy="523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9827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3414" y="365125"/>
            <a:ext cx="9900385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Основные вопросы по переходу на новый учебный год и зачислению учащихся в 1 класс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1825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b="1" dirty="0" smtClean="0">
                <a:solidFill>
                  <a:srgbClr val="7030A0"/>
                </a:solidFill>
              </a:rPr>
              <a:t>Дублирование данных о детях или родителях в ЕУ</a:t>
            </a:r>
            <a:endParaRPr lang="ru-RU" sz="3800" b="1" dirty="0">
              <a:solidFill>
                <a:srgbClr val="7030A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2946860"/>
            <a:ext cx="7092284" cy="1392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Ситуация – при переводе в статус «Очередник» система выдает ошибку, что запись с такими данными уже существует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484" y="2878814"/>
            <a:ext cx="3739937" cy="17997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4291405"/>
            <a:ext cx="108322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Решение – </a:t>
            </a:r>
            <a:r>
              <a:rPr lang="ru-RU" sz="2800" dirty="0" smtClean="0"/>
              <a:t>специалист УО объединяет </a:t>
            </a:r>
            <a:br>
              <a:rPr lang="ru-RU" sz="2800" dirty="0" smtClean="0"/>
            </a:br>
            <a:r>
              <a:rPr lang="ru-RU" sz="2800" dirty="0" smtClean="0"/>
              <a:t>дубликаты внутри муниципалитета </a:t>
            </a:r>
            <a:r>
              <a:rPr lang="ru-RU" sz="2800" dirty="0"/>
              <a:t>(Реестры – Персональные данные – фильтр </a:t>
            </a:r>
            <a:r>
              <a:rPr lang="ru-RU" sz="2800" b="1" dirty="0"/>
              <a:t>по номеру документа </a:t>
            </a:r>
            <a:r>
              <a:rPr lang="ru-RU" sz="2800" dirty="0"/>
              <a:t>– объединить)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если </a:t>
            </a:r>
            <a:r>
              <a:rPr lang="ru-RU" sz="2800" dirty="0" smtClean="0"/>
              <a:t>не находит дубли внутри района, обращаться к специалистам ИРО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98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75309"/>
            <a:ext cx="10515600" cy="4001654"/>
          </a:xfrm>
        </p:spPr>
        <p:txBody>
          <a:bodyPr/>
          <a:lstStyle/>
          <a:p>
            <a:r>
              <a:rPr lang="ru-RU" dirty="0" smtClean="0"/>
              <a:t>Специалистам УО проверить активность и даты приемной кампании</a:t>
            </a:r>
          </a:p>
          <a:p>
            <a:r>
              <a:rPr lang="ru-RU" dirty="0" smtClean="0"/>
              <a:t>При необходимости продлить текущую или создать новую приемную кампанию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11166" y="230555"/>
            <a:ext cx="9842634" cy="159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4000" b="1" dirty="0" smtClean="0">
                <a:solidFill>
                  <a:srgbClr val="7030A0"/>
                </a:solidFill>
              </a:rPr>
              <a:t>В Е-Услугах при создании заявления система сообщает, что приемная кампания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не активна/завершена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170" y="334734"/>
            <a:ext cx="10515600" cy="1325563"/>
          </a:xfrm>
        </p:spPr>
        <p:txBody>
          <a:bodyPr/>
          <a:lstStyle/>
          <a:p>
            <a:pPr indent="623888"/>
            <a:r>
              <a:rPr lang="ru-RU" b="1" dirty="0">
                <a:solidFill>
                  <a:srgbClr val="002060"/>
                </a:solidFill>
              </a:rPr>
              <a:t>3. </a:t>
            </a:r>
            <a:r>
              <a:rPr lang="ru-RU" sz="4200" b="1" dirty="0" smtClean="0">
                <a:solidFill>
                  <a:srgbClr val="002060"/>
                </a:solidFill>
              </a:rPr>
              <a:t>Особенности перехода на новый учебный год</a:t>
            </a:r>
            <a:endParaRPr lang="ru-RU" sz="4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513" y="2060020"/>
            <a:ext cx="11076915" cy="4708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1713" y="1514802"/>
            <a:ext cx="1011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выставление </a:t>
            </a:r>
            <a:r>
              <a:rPr lang="ru-RU" sz="2800" dirty="0"/>
              <a:t>итоговых отметок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34142" y="3628572"/>
            <a:ext cx="6222999" cy="2714171"/>
            <a:chOff x="1034142" y="3628572"/>
            <a:chExt cx="6222999" cy="2714171"/>
          </a:xfrm>
        </p:grpSpPr>
        <p:sp>
          <p:nvSpPr>
            <p:cNvPr id="6" name="TextBox 5"/>
            <p:cNvSpPr txBox="1"/>
            <p:nvPr/>
          </p:nvSpPr>
          <p:spPr>
            <a:xfrm>
              <a:off x="5152570" y="3628572"/>
              <a:ext cx="2104571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4142" y="4673600"/>
              <a:ext cx="2347687" cy="166914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521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75229" y="132897"/>
            <a:ext cx="10515600" cy="13255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  <a:ea typeface="+mn-ea"/>
                <a:cs typeface="+mn-cs"/>
              </a:rPr>
              <a:t>Подготовка к внесению результатов ЕГЭ. Выбор предметов ЕГЭ </a:t>
            </a:r>
            <a:br>
              <a:rPr lang="ru-RU" sz="2800" dirty="0">
                <a:latin typeface="+mn-lt"/>
                <a:ea typeface="+mn-ea"/>
                <a:cs typeface="+mn-cs"/>
              </a:rPr>
            </a:br>
            <a:r>
              <a:rPr lang="ru-RU" sz="2800" dirty="0">
                <a:latin typeface="+mn-lt"/>
                <a:ea typeface="+mn-ea"/>
                <a:cs typeface="+mn-cs"/>
              </a:rPr>
              <a:t>в личной карточке учащегося (дополнительная информация)</a:t>
            </a: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75" y="1458460"/>
            <a:ext cx="11962079" cy="28585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633" y="2784023"/>
            <a:ext cx="3793780" cy="405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5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628" y="249127"/>
            <a:ext cx="10515600" cy="406202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+mn-lt"/>
                <a:ea typeface="+mn-ea"/>
                <a:cs typeface="+mn-cs"/>
              </a:rPr>
              <a:t>Сотрудник УО производит импорт результатов ЕГЭ,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>
                <a:latin typeface="+mn-lt"/>
                <a:ea typeface="+mn-ea"/>
                <a:cs typeface="+mn-cs"/>
              </a:rPr>
              <a:t>после чего сотрудники ОО с ролями «Администратор», «Завуч» и «Учитель» имеют доступ к экрану «Управление» -&gt; «Результаты ЕГЭ» -&gt; «Результаты сдачи ЕГЭ»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810" y="4180519"/>
            <a:ext cx="6162675" cy="2400300"/>
          </a:xfrm>
          <a:prstGeom prst="rect">
            <a:avLst/>
          </a:prstGeom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4257" y="910112"/>
            <a:ext cx="59817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142" y="150521"/>
            <a:ext cx="9929261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  <a:ea typeface="+mn-ea"/>
                <a:cs typeface="+mn-cs"/>
              </a:rPr>
              <a:t>Закрытие года в АИС СГО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Рекомендовать ОО </a:t>
            </a:r>
            <a:r>
              <a:rPr lang="ru-RU" dirty="0" err="1" smtClean="0"/>
              <a:t>видеоинструкцию</a:t>
            </a:r>
            <a:r>
              <a:rPr lang="ru-RU" dirty="0" smtClean="0"/>
              <a:t> по переходу на новый учебный год: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wiki.iro23.info/images/a/a1/Modul_oo_perehod_na_novii_god.avi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Контроль состояния перехода на новый учебный год в АИС СГО: </a:t>
            </a:r>
            <a:br>
              <a:rPr lang="ru-RU" dirty="0" smtClean="0"/>
            </a:br>
            <a:r>
              <a:rPr lang="ru-RU" dirty="0" smtClean="0"/>
              <a:t>Отчеты – </a:t>
            </a:r>
            <a:r>
              <a:rPr lang="ru-RU" dirty="0" smtClean="0">
                <a:solidFill>
                  <a:srgbClr val="00B050"/>
                </a:solidFill>
              </a:rPr>
              <a:t>Состояние </a:t>
            </a:r>
            <a:r>
              <a:rPr lang="ru-RU" dirty="0">
                <a:solidFill>
                  <a:srgbClr val="00B050"/>
                </a:solidFill>
              </a:rPr>
              <a:t>перехода на следующий учебный </a:t>
            </a:r>
            <a:r>
              <a:rPr lang="ru-RU" dirty="0" smtClean="0">
                <a:solidFill>
                  <a:srgbClr val="00B050"/>
                </a:solidFill>
              </a:rPr>
              <a:t>год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/>
              <a:t>Рекомендуемая дата закрытия учебного года: </a:t>
            </a:r>
            <a:r>
              <a:rPr lang="ru-RU" b="1" dirty="0" smtClean="0"/>
              <a:t>20 сентября 2019г.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4527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536" y="365125"/>
            <a:ext cx="10006263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1. </a:t>
            </a:r>
            <a:r>
              <a:rPr lang="ru-RU" b="1" dirty="0">
                <a:solidFill>
                  <a:srgbClr val="002060"/>
                </a:solidFill>
              </a:rPr>
              <a:t>Актуализация данных в АИС СГО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!!! </a:t>
            </a:r>
            <a:r>
              <a:rPr lang="ru-RU" dirty="0" err="1" smtClean="0">
                <a:solidFill>
                  <a:srgbClr val="FF0000"/>
                </a:solidFill>
              </a:rPr>
              <a:t>Заполненность</a:t>
            </a:r>
            <a:r>
              <a:rPr lang="ru-RU" dirty="0" smtClean="0">
                <a:solidFill>
                  <a:srgbClr val="FF0000"/>
                </a:solidFill>
              </a:rPr>
              <a:t> карточек ОО -</a:t>
            </a:r>
            <a:r>
              <a:rPr lang="en-US" dirty="0" smtClean="0">
                <a:solidFill>
                  <a:srgbClr val="FF0000"/>
                </a:solidFill>
              </a:rPr>
              <a:t>&gt; </a:t>
            </a:r>
            <a:r>
              <a:rPr lang="ru-RU" dirty="0" smtClean="0">
                <a:solidFill>
                  <a:srgbClr val="FF0000"/>
                </a:solidFill>
              </a:rPr>
              <a:t>100% </a:t>
            </a:r>
          </a:p>
          <a:p>
            <a:r>
              <a:rPr lang="ru-RU" dirty="0" smtClean="0"/>
              <a:t>Проверить полноту и актуальность заполнения карточек ОО можно с помощью отчета </a:t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«</a:t>
            </a:r>
            <a:r>
              <a:rPr lang="ru-RU" dirty="0">
                <a:solidFill>
                  <a:srgbClr val="00B050"/>
                </a:solidFill>
              </a:rPr>
              <a:t>МТС14.02.2019: Мониторинг карточек ОО</a:t>
            </a:r>
            <a:r>
              <a:rPr lang="ru-RU" dirty="0" smtClean="0">
                <a:solidFill>
                  <a:srgbClr val="00B050"/>
                </a:solidFill>
              </a:rPr>
              <a:t>»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i="1" dirty="0" smtClean="0"/>
              <a:t>(шаблон для импорта на сайте </a:t>
            </a:r>
            <a:r>
              <a:rPr lang="en-US" i="1" dirty="0">
                <a:hlinkClick r:id="rId2"/>
              </a:rPr>
              <a:t>http://</a:t>
            </a:r>
            <a:r>
              <a:rPr lang="en-US" i="1" dirty="0" smtClean="0">
                <a:hlinkClick r:id="rId2"/>
              </a:rPr>
              <a:t>wiki.iro23.info</a:t>
            </a:r>
            <a:r>
              <a:rPr lang="en-US" i="1" dirty="0" smtClean="0"/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!!! </a:t>
            </a:r>
            <a:r>
              <a:rPr lang="ru-RU" dirty="0" err="1" smtClean="0">
                <a:solidFill>
                  <a:srgbClr val="FF0000"/>
                </a:solidFill>
              </a:rPr>
              <a:t>Заполненность</a:t>
            </a:r>
            <a:r>
              <a:rPr lang="ru-RU" dirty="0" smtClean="0">
                <a:solidFill>
                  <a:srgbClr val="FF0000"/>
                </a:solidFill>
              </a:rPr>
              <a:t> педагогического портфолио сотрудников -</a:t>
            </a:r>
            <a:r>
              <a:rPr lang="en-US" dirty="0" smtClean="0">
                <a:solidFill>
                  <a:srgbClr val="FF0000"/>
                </a:solidFill>
              </a:rPr>
              <a:t>&gt;</a:t>
            </a:r>
            <a:r>
              <a:rPr lang="ru-RU" dirty="0" smtClean="0">
                <a:solidFill>
                  <a:srgbClr val="FF0000"/>
                </a:solidFill>
              </a:rPr>
              <a:t> 100%</a:t>
            </a:r>
          </a:p>
          <a:p>
            <a:r>
              <a:rPr lang="ru-RU" dirty="0" smtClean="0"/>
              <a:t>Проверить полноту заполнения можно </a:t>
            </a:r>
            <a:br>
              <a:rPr lang="ru-RU" dirty="0" smtClean="0"/>
            </a:br>
            <a:r>
              <a:rPr lang="ru-RU" dirty="0" smtClean="0"/>
              <a:t>с помощью отчетов: </a:t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«Должность-портфолио»,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«МТС19.09.2018 - Портфолио - Сведения об образовании», 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«МТС:19.09.2018 - Портфолио - Сведения о повышении квалификации» </a:t>
            </a:r>
            <a:r>
              <a:rPr lang="ru-RU" i="1" dirty="0" smtClean="0"/>
              <a:t>(шаблон для импорта на сайте </a:t>
            </a:r>
            <a:r>
              <a:rPr lang="en-US" i="1" dirty="0" smtClean="0">
                <a:hlinkClick r:id="rId2"/>
              </a:rPr>
              <a:t>http://wiki.iro23.info</a:t>
            </a:r>
            <a:r>
              <a:rPr lang="en-US" i="1" dirty="0" smtClean="0"/>
              <a:t>)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9107" y="1818142"/>
            <a:ext cx="404077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Срок заполнения </a:t>
            </a:r>
            <a:r>
              <a:rPr lang="ru-RU" b="1" dirty="0" smtClean="0"/>
              <a:t>до 16 сентября 2019г.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19107" y="4150859"/>
            <a:ext cx="404077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Срок заполнения </a:t>
            </a:r>
            <a:r>
              <a:rPr lang="ru-RU" b="1" dirty="0" smtClean="0"/>
              <a:t>до </a:t>
            </a:r>
            <a:r>
              <a:rPr lang="en-US" b="1" dirty="0" smtClean="0"/>
              <a:t>25</a:t>
            </a:r>
            <a:r>
              <a:rPr lang="ru-RU" b="1" dirty="0" smtClean="0"/>
              <a:t> </a:t>
            </a:r>
            <a:r>
              <a:rPr lang="ru-RU" b="1" dirty="0" smtClean="0"/>
              <a:t>сентября 2019г.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551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926" y="967468"/>
            <a:ext cx="11208657" cy="1594303"/>
          </a:xfrm>
        </p:spPr>
        <p:txBody>
          <a:bodyPr>
            <a:noAutofit/>
          </a:bodyPr>
          <a:lstStyle/>
          <a:p>
            <a:pPr lvl="0" indent="449263"/>
            <a:r>
              <a:rPr lang="ru-RU" sz="4200" b="1" dirty="0" smtClean="0">
                <a:solidFill>
                  <a:srgbClr val="002060"/>
                </a:solidFill>
              </a:rPr>
              <a:t>4. Подготовка </a:t>
            </a:r>
            <a:r>
              <a:rPr lang="ru-RU" sz="4200" b="1" dirty="0">
                <a:solidFill>
                  <a:srgbClr val="002060"/>
                </a:solidFill>
              </a:rPr>
              <a:t>данных в АИС СГО к проведению КДР в режиме онлайн, социально-психологическому тестированию учащихся.</a:t>
            </a:r>
            <a:br>
              <a:rPr lang="ru-RU" sz="4200" b="1" dirty="0">
                <a:solidFill>
                  <a:srgbClr val="002060"/>
                </a:solidFill>
              </a:rPr>
            </a:br>
            <a:endParaRPr lang="ru-RU" sz="4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800" y="3352800"/>
            <a:ext cx="10290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Обязательно закрыть </a:t>
            </a:r>
            <a:r>
              <a:rPr lang="ru-RU" sz="2800" dirty="0" smtClean="0"/>
              <a:t>2018-2019 учебный год!</a:t>
            </a:r>
            <a:endParaRPr lang="ru-RU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Выверить списки учащихся по классам к 25 сентября 2019 года.</a:t>
            </a:r>
          </a:p>
        </p:txBody>
      </p:sp>
    </p:spTree>
    <p:extLst>
      <p:ext uri="{BB962C8B-B14F-4D97-AF65-F5344CB8AC3E}">
        <p14:creationId xmlns:p14="http://schemas.microsoft.com/office/powerpoint/2010/main" val="39196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538" y="365125"/>
            <a:ext cx="9929261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Устранение </a:t>
            </a:r>
            <a:r>
              <a:rPr lang="ru-RU" b="1" dirty="0">
                <a:solidFill>
                  <a:srgbClr val="002060"/>
                </a:solidFill>
              </a:rPr>
              <a:t>дублей в АИС СГО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4351338"/>
          </a:xfrm>
        </p:spPr>
        <p:txBody>
          <a:bodyPr/>
          <a:lstStyle/>
          <a:p>
            <a:r>
              <a:rPr lang="ru-RU" dirty="0" smtClean="0"/>
              <a:t>Дубли учащихся возникают в результате неправильного зачисления, несвоевременного/неверного выбытия учащихся</a:t>
            </a:r>
            <a:br>
              <a:rPr lang="ru-RU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Зачислять учащихся с помощью импорта запрещено!!!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i="1" dirty="0" smtClean="0"/>
              <a:t>(кроме случаев, когда учащийся прибыл из другого региона)</a:t>
            </a:r>
            <a:endParaRPr lang="ru-RU" i="1" dirty="0" smtClean="0"/>
          </a:p>
          <a:p>
            <a:r>
              <a:rPr lang="ru-RU" dirty="0" smtClean="0"/>
              <a:t>Необходимо регулярно формировать отчеты на уровне муниципалитета и избавляться от дублей (Отчеты - </a:t>
            </a:r>
            <a:r>
              <a:rPr lang="ru-RU" dirty="0">
                <a:solidFill>
                  <a:srgbClr val="00B050"/>
                </a:solidFill>
              </a:rPr>
              <a:t>Список учащихся-"дублей" (образовательные организации)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Отработать дубли по Краснодарскому краю до закрытия учебного года.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7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6143" y="219981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085" y="167617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Руководителю образовательной организации необходимо актуализировать </a:t>
            </a:r>
            <a:r>
              <a:rPr lang="ru-RU" sz="3200" u="sng" dirty="0" smtClean="0">
                <a:solidFill>
                  <a:srgbClr val="002060"/>
                </a:solidFill>
              </a:rPr>
              <a:t>приказы</a:t>
            </a:r>
            <a:r>
              <a:rPr lang="ru-RU" sz="32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о работе в АИС </a:t>
            </a:r>
            <a:r>
              <a:rPr lang="ru-RU" sz="3200" dirty="0">
                <a:solidFill>
                  <a:srgbClr val="002060"/>
                </a:solidFill>
              </a:rPr>
              <a:t>«Сетевой город. Образование</a:t>
            </a:r>
            <a:r>
              <a:rPr lang="ru-RU" sz="3200" dirty="0" smtClean="0">
                <a:solidFill>
                  <a:srgbClr val="002060"/>
                </a:solidFill>
              </a:rPr>
              <a:t>».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В приказе разграничить зоны ответственности (при необходимости);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об ответственности за персональные данные;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о</a:t>
            </a:r>
            <a:r>
              <a:rPr lang="ru-RU" sz="3200" dirty="0" smtClean="0">
                <a:solidFill>
                  <a:srgbClr val="002060"/>
                </a:solidFill>
              </a:rPr>
              <a:t> правилах информационной безопасности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33794" name="Рисунок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2192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0" y="219075"/>
                <a:ext cx="12192000" cy="979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dirty="0"/>
                  <a:t>+</a:t>
                </a:r>
              </a:p>
            </p:txBody>
          </p:sp>
        </p:grpSp>
        <p:pic>
          <p:nvPicPr>
            <p:cNvPr id="33796" name="Picture 2" descr="http://iro23.ru/sites/all/themes/Plasma/images/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88" y="258763"/>
              <a:ext cx="900112" cy="90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1512888" y="1268413"/>
            <a:ext cx="9155112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6567488"/>
            <a:ext cx="6167438" cy="290512"/>
          </a:xfrm>
          <a:prstGeom prst="rect">
            <a:avLst/>
          </a:prstGeom>
          <a:solidFill>
            <a:srgbClr val="004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799" name="Прямоугольник 3"/>
          <p:cNvSpPr>
            <a:spLocks noChangeArrowheads="1"/>
          </p:cNvSpPr>
          <p:nvPr/>
        </p:nvSpPr>
        <p:spPr bwMode="auto">
          <a:xfrm>
            <a:off x="119063" y="6580188"/>
            <a:ext cx="62182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schemeClr val="bg1"/>
                </a:solidFill>
                <a:latin typeface="Arial" panose="020B0604020202020204" pitchFamily="34" charset="0"/>
              </a:rPr>
              <a:t>ГБОУ ИРО Краснодарского края / </a:t>
            </a:r>
            <a:r>
              <a:rPr lang="en-US" altLang="ru-RU" sz="1000">
                <a:solidFill>
                  <a:schemeClr val="bg1"/>
                </a:solidFill>
                <a:latin typeface="Arial" panose="020B0604020202020204" pitchFamily="34" charset="0"/>
              </a:rPr>
              <a:t>www.iro23.ru</a:t>
            </a:r>
            <a:r>
              <a:rPr lang="ru-RU" altLang="ru-RU" sz="1000">
                <a:solidFill>
                  <a:schemeClr val="bg1"/>
                </a:solidFill>
                <a:latin typeface="Arial" panose="020B0604020202020204" pitchFamily="34" charset="0"/>
              </a:rPr>
              <a:t> / </a:t>
            </a:r>
            <a:r>
              <a:rPr lang="en-US" altLang="ru-RU" sz="1000">
                <a:solidFill>
                  <a:schemeClr val="bg1"/>
                </a:solidFill>
                <a:latin typeface="Arial" panose="020B0604020202020204" pitchFamily="34" charset="0"/>
              </a:rPr>
              <a:t>e-mail: post@iro23.ru</a:t>
            </a:r>
            <a:r>
              <a:rPr lang="ru-RU" altLang="ru-RU" sz="1000">
                <a:solidFill>
                  <a:schemeClr val="bg1"/>
                </a:solidFill>
                <a:latin typeface="Arial" panose="020B0604020202020204" pitchFamily="34" charset="0"/>
              </a:rPr>
              <a:t> / тел.: +7 (861) 232-85-78</a:t>
            </a:r>
            <a:endParaRPr lang="en-US" altLang="ru-RU" sz="1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3800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1" t="9969" r="16544" b="50882"/>
          <a:stretch>
            <a:fillRect/>
          </a:stretch>
        </p:blipFill>
        <p:spPr bwMode="auto">
          <a:xfrm>
            <a:off x="2041525" y="2216150"/>
            <a:ext cx="6637338" cy="21526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0" t="20334" r="39159" b="37306"/>
          <a:stretch>
            <a:fillRect/>
          </a:stretch>
        </p:blipFill>
        <p:spPr bwMode="auto">
          <a:xfrm>
            <a:off x="6848475" y="3503613"/>
            <a:ext cx="4251325" cy="21272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2" name="TextBox 5"/>
          <p:cNvSpPr txBox="1">
            <a:spLocks noChangeArrowheads="1"/>
          </p:cNvSpPr>
          <p:nvPr/>
        </p:nvSpPr>
        <p:spPr bwMode="auto">
          <a:xfrm>
            <a:off x="3675832" y="385653"/>
            <a:ext cx="46634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36575" y="1597025"/>
            <a:ext cx="8567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САЙТ</a:t>
            </a:r>
            <a:r>
              <a:rPr lang="ru-RU" altLang="ru-RU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US" altLang="ru-RU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iro23.ru</a:t>
            </a:r>
            <a:r>
              <a:rPr lang="ru-RU" altLang="ru-RU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479425" y="5829300"/>
            <a:ext cx="3124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ТЕЛ.</a:t>
            </a:r>
            <a:r>
              <a:rPr lang="ru-RU" altLang="ru-RU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8(861)260-27-54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479425" y="5205413"/>
            <a:ext cx="4010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ЭЛ.ПОЧТА</a:t>
            </a:r>
            <a:r>
              <a:rPr lang="ru-RU" altLang="ru-RU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US" altLang="ru-RU" sz="2400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iac</a:t>
            </a:r>
            <a:r>
              <a:rPr lang="ru-RU" altLang="ru-RU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@</a:t>
            </a:r>
            <a:r>
              <a:rPr lang="en-US" altLang="ru-RU" sz="2400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kkidppo</a:t>
            </a:r>
            <a:r>
              <a:rPr lang="ru-RU" altLang="ru-RU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en-US" altLang="ru-RU" sz="2400" b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ru</a:t>
            </a:r>
            <a:endParaRPr lang="ru-RU" altLang="ru-RU" sz="24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59400" y="3292475"/>
            <a:ext cx="808038" cy="10763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893175" y="4554538"/>
            <a:ext cx="2206625" cy="6508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81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164" y="365126"/>
            <a:ext cx="9919636" cy="9824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Педагогический портфолио и его разделы: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5690" y="1504336"/>
            <a:ext cx="8475858" cy="498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788" y="365125"/>
            <a:ext cx="9910011" cy="99203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Отчеты по </a:t>
            </a:r>
            <a:r>
              <a:rPr lang="ru-RU" sz="3600" b="1" dirty="0" err="1" smtClean="0">
                <a:solidFill>
                  <a:srgbClr val="0070C0"/>
                </a:solidFill>
              </a:rPr>
              <a:t>заполненности</a:t>
            </a:r>
            <a:r>
              <a:rPr lang="ru-RU" sz="3600" b="1" dirty="0" smtClean="0">
                <a:solidFill>
                  <a:srgbClr val="0070C0"/>
                </a:solidFill>
              </a:rPr>
              <a:t> разделов портфолио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2167"/>
            <a:ext cx="10515600" cy="4351338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«Должность-портфолио» </a:t>
            </a:r>
            <a:r>
              <a:rPr lang="ru-RU" dirty="0" smtClean="0"/>
              <a:t>содержит сводные поля по всем разделам портфолио, предназначен для контроля </a:t>
            </a:r>
            <a:r>
              <a:rPr lang="ru-RU" dirty="0" err="1" smtClean="0"/>
              <a:t>заполненности</a:t>
            </a:r>
            <a:endParaRPr lang="ru-RU" dirty="0" smtClean="0"/>
          </a:p>
          <a:p>
            <a:endParaRPr lang="ru-RU" dirty="0" smtClean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7" y="3873074"/>
            <a:ext cx="11299183" cy="24427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25" y="2767731"/>
            <a:ext cx="11349449" cy="125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914" y="365125"/>
            <a:ext cx="9938886" cy="88661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Отчеты по </a:t>
            </a:r>
            <a:r>
              <a:rPr lang="ru-RU" sz="3600" b="1" dirty="0" err="1">
                <a:solidFill>
                  <a:srgbClr val="0070C0"/>
                </a:solidFill>
              </a:rPr>
              <a:t>заполненности</a:t>
            </a:r>
            <a:r>
              <a:rPr lang="ru-RU" sz="3600" b="1" dirty="0">
                <a:solidFill>
                  <a:srgbClr val="0070C0"/>
                </a:solidFill>
              </a:rPr>
              <a:t> разделов портфолио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«МТС19.09.2018 - Портфолио - Сведения об образовании» </a:t>
            </a:r>
            <a:r>
              <a:rPr lang="ru-RU" dirty="0"/>
              <a:t>содержит отдельные поля раздела «Сведения об образовании», предназначен для анализа информации о педагогических </a:t>
            </a:r>
            <a:r>
              <a:rPr lang="ru-RU" dirty="0" smtClean="0"/>
              <a:t>работников – удобно фильтровать и сортировать списки сотрудников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43" y="4650453"/>
            <a:ext cx="11934825" cy="781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6" y="4000372"/>
            <a:ext cx="120396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14539" y="1223717"/>
            <a:ext cx="11701690" cy="1981201"/>
            <a:chOff x="591910" y="1531256"/>
            <a:chExt cx="11437994" cy="147320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t="15290" b="66428"/>
            <a:stretch/>
          </p:blipFill>
          <p:spPr>
            <a:xfrm>
              <a:off x="591910" y="1828800"/>
              <a:ext cx="11437994" cy="117565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265714" y="2090056"/>
              <a:ext cx="1669143" cy="32657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 flipH="1">
              <a:off x="5283200" y="1531256"/>
              <a:ext cx="522514" cy="111759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14914" y="365125"/>
            <a:ext cx="9938886" cy="88661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Заполнение информации по КПК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79497" y="3838023"/>
            <a:ext cx="7246308" cy="2759757"/>
            <a:chOff x="2662860" y="3996643"/>
            <a:chExt cx="7246308" cy="275975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/>
            <a:srcRect t="23768" r="21738" b="23218"/>
            <a:stretch/>
          </p:blipFill>
          <p:spPr>
            <a:xfrm>
              <a:off x="2662860" y="3996643"/>
              <a:ext cx="7246308" cy="275975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528457" y="5544457"/>
              <a:ext cx="3236686" cy="711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0" y="5685744"/>
              <a:ext cx="2076450" cy="4286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749216" y="3458034"/>
            <a:ext cx="6734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Не нужно вписывать в </a:t>
            </a:r>
            <a:r>
              <a:rPr lang="ru-RU" sz="3200" dirty="0" smtClean="0"/>
              <a:t>комментарии</a:t>
            </a:r>
            <a:r>
              <a:rPr lang="en-US" sz="3200" dirty="0" smtClean="0"/>
              <a:t> </a:t>
            </a:r>
            <a:r>
              <a:rPr lang="ru-RU" sz="3200" dirty="0" smtClean="0"/>
              <a:t>в личной карточке!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4722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783771" y="1219200"/>
            <a:ext cx="10972799" cy="5370285"/>
            <a:chOff x="620939" y="1582057"/>
            <a:chExt cx="11077462" cy="496388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t="7959" b="12338"/>
            <a:stretch/>
          </p:blipFill>
          <p:spPr>
            <a:xfrm>
              <a:off x="620939" y="1582057"/>
              <a:ext cx="11077462" cy="496388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685142" y="2815771"/>
              <a:ext cx="11611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86971" y="1644916"/>
              <a:ext cx="2714172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3771" y="4020457"/>
              <a:ext cx="3352800" cy="7257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037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056" y="1288948"/>
            <a:ext cx="11786119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Контроль в АИС «Е-Услуги. Образование»:</a:t>
            </a:r>
            <a:endParaRPr lang="en-US" b="1" dirty="0" smtClean="0"/>
          </a:p>
          <a:p>
            <a:pPr marL="0" indent="0">
              <a:buNone/>
            </a:pPr>
            <a:r>
              <a:rPr lang="ru-RU" sz="2400" i="1" dirty="0" smtClean="0"/>
              <a:t>Реестры</a:t>
            </a:r>
            <a:r>
              <a:rPr lang="ru-RU" sz="2400" dirty="0" smtClean="0"/>
              <a:t> – </a:t>
            </a:r>
            <a:r>
              <a:rPr lang="ru-RU" sz="2400" i="1" dirty="0" smtClean="0"/>
              <a:t>Заявления </a:t>
            </a:r>
            <a:r>
              <a:rPr lang="ru-RU" sz="2400" dirty="0" smtClean="0"/>
              <a:t>– </a:t>
            </a:r>
            <a:r>
              <a:rPr lang="ru-RU" sz="2400" i="1" dirty="0" smtClean="0"/>
              <a:t>Школьники</a:t>
            </a:r>
            <a:r>
              <a:rPr lang="ru-RU" sz="2400" dirty="0" smtClean="0"/>
              <a:t> – </a:t>
            </a:r>
            <a:r>
              <a:rPr lang="ru-RU" sz="2400" i="1" dirty="0" smtClean="0"/>
              <a:t>Выбрать фильтры: Зарегистрировано с 01.02.2019</a:t>
            </a:r>
            <a:r>
              <a:rPr lang="ru-RU" sz="2400" dirty="0" smtClean="0"/>
              <a:t> по дату сегодняшнего дня и </a:t>
            </a:r>
            <a:r>
              <a:rPr lang="ru-RU" sz="2400" i="1" dirty="0" smtClean="0"/>
              <a:t>Статус</a:t>
            </a:r>
            <a:r>
              <a:rPr lang="ru-RU" sz="2400" dirty="0" smtClean="0"/>
              <a:t> – </a:t>
            </a:r>
            <a:r>
              <a:rPr lang="ru-RU" sz="2400" i="1" dirty="0" smtClean="0"/>
              <a:t>Применить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endParaRPr lang="ru-RU" dirty="0" smtClean="0"/>
          </a:p>
          <a:p>
            <a:r>
              <a:rPr lang="ru-RU" sz="2400" dirty="0"/>
              <a:t>Отчеты –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«</a:t>
            </a:r>
            <a:r>
              <a:rPr lang="ru-RU" sz="2000" b="1" dirty="0" smtClean="0">
                <a:solidFill>
                  <a:srgbClr val="00B050"/>
                </a:solidFill>
              </a:rPr>
              <a:t>Сводные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данные по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комплектованию ООО</a:t>
            </a:r>
            <a:r>
              <a:rPr lang="ru-RU" sz="2000" dirty="0" smtClean="0">
                <a:solidFill>
                  <a:srgbClr val="00B050"/>
                </a:solidFill>
              </a:rPr>
              <a:t>»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endParaRPr lang="ru-RU" sz="2400" dirty="0" smtClean="0">
              <a:solidFill>
                <a:srgbClr val="00B050"/>
              </a:solidFill>
            </a:endParaRPr>
          </a:p>
          <a:p>
            <a:r>
              <a:rPr lang="ru-RU" sz="2400" dirty="0" smtClean="0"/>
              <a:t>Отчеты – </a:t>
            </a:r>
            <a:r>
              <a:rPr lang="ru-RU" sz="2000" b="1" dirty="0" smtClean="0">
                <a:solidFill>
                  <a:srgbClr val="00B050"/>
                </a:solidFill>
              </a:rPr>
              <a:t>«</a:t>
            </a:r>
            <a:r>
              <a:rPr lang="ru-RU" sz="2000" b="1" dirty="0">
                <a:solidFill>
                  <a:srgbClr val="00B050"/>
                </a:solidFill>
              </a:rPr>
              <a:t>Состав </a:t>
            </a:r>
            <a:r>
              <a:rPr lang="ru-RU" sz="2000" b="1" dirty="0" smtClean="0">
                <a:solidFill>
                  <a:srgbClr val="00B050"/>
                </a:solidFill>
              </a:rPr>
              <a:t/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очереди </a:t>
            </a:r>
            <a:r>
              <a:rPr lang="ru-RU" sz="2000" b="1" dirty="0">
                <a:solidFill>
                  <a:srgbClr val="00B050"/>
                </a:solidFill>
              </a:rPr>
              <a:t>в </a:t>
            </a:r>
            <a:r>
              <a:rPr lang="ru-RU" sz="2000" b="1" dirty="0" smtClean="0">
                <a:solidFill>
                  <a:srgbClr val="00B050"/>
                </a:solidFill>
              </a:rPr>
              <a:t>ООО»</a:t>
            </a:r>
            <a:endParaRPr lang="ru-RU" sz="2000" b="1" dirty="0">
              <a:solidFill>
                <a:srgbClr val="00B050"/>
              </a:solidFill>
            </a:endParaRPr>
          </a:p>
          <a:p>
            <a:endParaRPr lang="ru-RU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B05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90441" y="103968"/>
            <a:ext cx="10480735" cy="1184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</a:rPr>
              <a:t>Зачисление учащихся в 1 классы 2019-2020 учебного года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701" t="18907" r="8186" b="33637"/>
          <a:stretch/>
        </p:blipFill>
        <p:spPr>
          <a:xfrm>
            <a:off x="3416299" y="2668025"/>
            <a:ext cx="8313588" cy="351687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622800" y="3784600"/>
            <a:ext cx="7048500" cy="1371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13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056" y="1288948"/>
            <a:ext cx="11786119" cy="6160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Переходы статусов в АИС «Е-Услуги. Образование»</a:t>
            </a:r>
            <a:endParaRPr lang="ru-RU" dirty="0" smtClean="0">
              <a:solidFill>
                <a:srgbClr val="00B05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90441" y="103968"/>
            <a:ext cx="10480735" cy="1184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</a:rPr>
              <a:t>Зачисление учащихся в 1 классы 2019-2020 учебного года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841" t="27600" r="12699" b="34381"/>
          <a:stretch/>
        </p:blipFill>
        <p:spPr>
          <a:xfrm>
            <a:off x="312395" y="2095501"/>
            <a:ext cx="11540726" cy="37846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13474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655</Words>
  <Application>Microsoft Office PowerPoint</Application>
  <PresentationFormat>Широкоэкранный</PresentationFormat>
  <Paragraphs>80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Вебинар по вопросам перехода на новый учебный год в АИС «Сетевой город. Образование» версия 4.0 и АИС «Е-Услуги. Образование» для муниципальных координаторов (модуль ООО)</vt:lpstr>
      <vt:lpstr>1. Актуализация данных в АИС СГО</vt:lpstr>
      <vt:lpstr>Педагогический портфолио и его разделы:</vt:lpstr>
      <vt:lpstr>Отчеты по заполненности разделов портфолио</vt:lpstr>
      <vt:lpstr>Отчеты по заполненности разделов портфолио</vt:lpstr>
      <vt:lpstr>Заполнение информации по КПК</vt:lpstr>
      <vt:lpstr>Презентация PowerPoint</vt:lpstr>
      <vt:lpstr>Презентация PowerPoint</vt:lpstr>
      <vt:lpstr>Презентация PowerPoint</vt:lpstr>
      <vt:lpstr>Презентация PowerPoint</vt:lpstr>
      <vt:lpstr>Зачисление учащихся в 1 классы 2019-2020 учебного года</vt:lpstr>
      <vt:lpstr>Презентация PowerPoint</vt:lpstr>
      <vt:lpstr>Зачисление учащихся в 1 классы 2019-2020 учебного года</vt:lpstr>
      <vt:lpstr>Основные вопросы по переходу на новый учебный год и зачислению учащихся в 1 класс</vt:lpstr>
      <vt:lpstr>Презентация PowerPoint</vt:lpstr>
      <vt:lpstr>3. Особенности перехода на новый учебный год</vt:lpstr>
      <vt:lpstr>Подготовка к внесению результатов ЕГЭ. Выбор предметов ЕГЭ  в личной карточке учащегося (дополнительная информация)</vt:lpstr>
      <vt:lpstr>Сотрудник УО производит импорт результатов ЕГЭ,        после чего сотрудники ОО с ролями «Администратор», «Завуч» и «Учитель» имеют доступ к экрану «Управление» -&gt; «Результаты ЕГЭ» -&gt; «Результаты сдачи ЕГЭ»</vt:lpstr>
      <vt:lpstr>Закрытие года в АИС СГО</vt:lpstr>
      <vt:lpstr>4. Подготовка данных в АИС СГО к проведению КДР в режиме онлайн, социально-психологическому тестированию учащихся. </vt:lpstr>
      <vt:lpstr>Устранение дублей в АИС СГО</vt:lpstr>
      <vt:lpstr>Внимание!</vt:lpstr>
      <vt:lpstr>Презентация PowerPoint</vt:lpstr>
    </vt:vector>
  </TitlesOfParts>
  <Company>ГБОУ ИРО Краснодарского Края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С. Медведенко</dc:creator>
  <cp:lastModifiedBy>Наталья А. Рыжикова</cp:lastModifiedBy>
  <cp:revision>51</cp:revision>
  <dcterms:created xsi:type="dcterms:W3CDTF">2018-09-18T09:26:38Z</dcterms:created>
  <dcterms:modified xsi:type="dcterms:W3CDTF">2019-09-06T09:45:08Z</dcterms:modified>
</cp:coreProperties>
</file>