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44" r:id="rId4"/>
    <p:sldId id="286" r:id="rId5"/>
    <p:sldId id="414" r:id="rId6"/>
    <p:sldId id="288" r:id="rId7"/>
    <p:sldId id="353" r:id="rId8"/>
    <p:sldId id="415" r:id="rId9"/>
    <p:sldId id="361" r:id="rId10"/>
    <p:sldId id="416" r:id="rId11"/>
    <p:sldId id="418" r:id="rId12"/>
    <p:sldId id="419" r:id="rId13"/>
    <p:sldId id="417" r:id="rId14"/>
    <p:sldId id="420" r:id="rId15"/>
    <p:sldId id="421" r:id="rId16"/>
    <p:sldId id="422" r:id="rId17"/>
    <p:sldId id="424" r:id="rId18"/>
    <p:sldId id="326" r:id="rId19"/>
    <p:sldId id="423" r:id="rId20"/>
    <p:sldId id="371" r:id="rId21"/>
    <p:sldId id="425" r:id="rId22"/>
    <p:sldId id="427" r:id="rId23"/>
    <p:sldId id="426" r:id="rId24"/>
    <p:sldId id="428" r:id="rId25"/>
    <p:sldId id="430" r:id="rId26"/>
    <p:sldId id="429" r:id="rId27"/>
    <p:sldId id="433" r:id="rId28"/>
    <p:sldId id="432" r:id="rId29"/>
    <p:sldId id="431" r:id="rId30"/>
    <p:sldId id="435" r:id="rId31"/>
    <p:sldId id="434" r:id="rId32"/>
    <p:sldId id="437" r:id="rId33"/>
    <p:sldId id="439" r:id="rId34"/>
    <p:sldId id="442" r:id="rId35"/>
    <p:sldId id="436" r:id="rId36"/>
    <p:sldId id="440" r:id="rId37"/>
    <p:sldId id="441" r:id="rId38"/>
    <p:sldId id="443" r:id="rId39"/>
    <p:sldId id="406" r:id="rId40"/>
    <p:sldId id="358" r:id="rId4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4533" autoAdjust="0"/>
  </p:normalViewPr>
  <p:slideViewPr>
    <p:cSldViewPr snapToGrid="0">
      <p:cViewPr>
        <p:scale>
          <a:sx n="89" d="100"/>
          <a:sy n="89" d="100"/>
        </p:scale>
        <p:origin x="-33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6C0EE-0019-4532-82FD-9C34CF12F0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8D1DB6-A068-48E3-879E-4A8519BF3F2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реакции матричного синтеза</a:t>
          </a:r>
        </a:p>
      </dgm:t>
    </dgm:pt>
    <dgm:pt modelId="{856D9740-A21C-49D6-A557-9E828BD92168}" type="parTrans" cxnId="{BC1D3F32-3024-409E-BB4F-C8EAEB51AC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0989D-6995-4C00-B38F-E57FCF82B367}" type="sibTrans" cxnId="{BC1D3F32-3024-409E-BB4F-C8EAEB51AC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080DD-07DA-4F6B-A94A-51FDD83973B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(сборка)</a:t>
          </a:r>
        </a:p>
      </dgm:t>
    </dgm:pt>
    <dgm:pt modelId="{CEF1FCF6-8D6D-45AC-8BD0-201D83DF0841}" type="parTrans" cxnId="{FB73AC76-316F-4E39-AF67-A2F8292872F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4A0D4-3041-4588-B99F-B612D08803DD}" type="sibTrans" cxnId="{FB73AC76-316F-4E39-AF67-A2F8292872F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59036-40FF-4A0A-B431-CFEC6944EB3D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1000"/>
            </a:spcAft>
          </a:pP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в цитоплазме на рибосоме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сборка полипептидных цепей на матрице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иРНК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>
            <a:spcAft>
              <a:spcPct val="35000"/>
            </a:spcAft>
          </a:pP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полисом</a:t>
          </a:r>
        </a:p>
      </dgm:t>
    </dgm:pt>
    <dgm:pt modelId="{733FFAE5-D93E-4C40-B950-C657E9742576}" type="parTrans" cxnId="{956A29F9-BCCE-4EE3-99FE-35BF187724B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115D3-0C99-42EE-8370-870E4771440C}" type="sibTrans" cxnId="{956A29F9-BCCE-4EE3-99FE-35BF187724B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E8EB4-E527-4F49-AFFC-30F269B7002C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репликация </a:t>
          </a:r>
        </a:p>
        <a:p>
          <a:pPr>
            <a:spcAft>
              <a:spcPts val="0"/>
            </a:spcAft>
          </a:pPr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(синтез)</a:t>
          </a:r>
        </a:p>
      </dgm:t>
    </dgm:pt>
    <dgm:pt modelId="{C8C68126-C086-4AD2-8A0C-AEF3243BD428}" type="parTrans" cxnId="{9E41FF6D-8702-4FE9-A516-9BD4AA23C13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5DD6C-8F55-44ED-A92D-6BA45CE6D642}" type="sibTrans" cxnId="{9E41FF6D-8702-4FE9-A516-9BD4AA23C1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24C1F-AA0F-49AE-8F57-25962D3420BB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ct val="35000"/>
            </a:spcAft>
          </a:pP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1000"/>
            </a:spcAft>
          </a:pP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в ядре</a:t>
          </a:r>
        </a:p>
        <a:p>
          <a:pPr>
            <a:spcAft>
              <a:spcPts val="1000"/>
            </a:spcAft>
          </a:pP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каждая новая двойная спираль сохраняет одну цепь  от материнской спирали ДНК, а вторая синтезируется заново</a:t>
          </a:r>
        </a:p>
        <a:p>
          <a:pPr>
            <a:spcAft>
              <a:spcPts val="1000"/>
            </a:spcAft>
          </a:pPr>
          <a:r>
            <a:rPr lang="ru-RU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Г=Ц, А=Т</a:t>
          </a:r>
        </a:p>
        <a:p>
          <a:pPr>
            <a:spcAft>
              <a:spcPct val="35000"/>
            </a:spcAft>
          </a:pP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фермент ДНК-полимераза,</a:t>
          </a:r>
        </a:p>
        <a:p>
          <a:pPr>
            <a:spcAft>
              <a:spcPct val="35000"/>
            </a:spcAft>
          </a:pP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ДНК-</a:t>
          </a:r>
          <a:r>
            <a:rPr lang="ru-RU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лигаза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2981B-DC27-4E45-B03A-7BBB1FF92125}" type="parTrans" cxnId="{923AA8CA-8E55-46C1-B17B-7FC842797BF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69349-8512-4984-9CA1-3B45B5FD81AA}" type="sibTrans" cxnId="{923AA8CA-8E55-46C1-B17B-7FC842797B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840B5-DEB4-4AFC-8436-8C43A5C09A6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транскрипция (переписывание)</a:t>
          </a:r>
        </a:p>
      </dgm:t>
    </dgm:pt>
    <dgm:pt modelId="{A2E360A1-7DC2-4A4F-8241-E37BA7119C22}" type="parTrans" cxnId="{4F318124-6994-4A4E-9D19-5A1AD183FDE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FD079-74B3-46A1-86FD-98323AC00A09}" type="sibTrans" cxnId="{4F318124-6994-4A4E-9D19-5A1AD183FDE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879A0-0433-4931-8672-817776187BF2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1000"/>
            </a:spcAft>
          </a:pP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в ядре</a:t>
          </a:r>
        </a:p>
        <a:p>
          <a:pPr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цепи ДНК синтезируется полимер -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иРНК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по принципу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комплементарности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ДНК        РНК </a:t>
          </a:r>
        </a:p>
        <a:p>
          <a:pPr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      =     Ц</a:t>
          </a:r>
        </a:p>
        <a:p>
          <a:pPr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А      =     У</a:t>
          </a:r>
        </a:p>
        <a:p>
          <a:pPr>
            <a:spcAft>
              <a:spcPts val="0"/>
            </a:spcAft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фермент РНК-полимераза</a:t>
          </a:r>
        </a:p>
      </dgm:t>
    </dgm:pt>
    <dgm:pt modelId="{CBDEB157-75BA-4AAC-8099-DA4AB20A0A48}" type="parTrans" cxnId="{029D7E6A-93A3-4829-8A88-5104A0C1395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AFBFB-ED57-4521-B72F-6C529A049D50}" type="sibTrans" cxnId="{029D7E6A-93A3-4829-8A88-5104A0C1395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76BF9-77A9-4216-88E7-77CC43186E48}" type="pres">
      <dgm:prSet presAssocID="{23E6C0EE-0019-4532-82FD-9C34CF12F0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6F94F3-AE29-460C-BCF4-17ACA0E6B085}" type="pres">
      <dgm:prSet presAssocID="{848D1DB6-A068-48E3-879E-4A8519BF3F22}" presName="hierRoot1" presStyleCnt="0"/>
      <dgm:spPr/>
    </dgm:pt>
    <dgm:pt modelId="{31616809-260A-4C76-B0B4-D90F4AE55FA2}" type="pres">
      <dgm:prSet presAssocID="{848D1DB6-A068-48E3-879E-4A8519BF3F22}" presName="composite" presStyleCnt="0"/>
      <dgm:spPr/>
    </dgm:pt>
    <dgm:pt modelId="{71A81DFA-1451-40CC-8DC6-AF67C9462A0E}" type="pres">
      <dgm:prSet presAssocID="{848D1DB6-A068-48E3-879E-4A8519BF3F22}" presName="background" presStyleLbl="node0" presStyleIdx="0" presStyleCnt="1"/>
      <dgm:spPr>
        <a:noFill/>
      </dgm:spPr>
    </dgm:pt>
    <dgm:pt modelId="{3DDF5B6F-5230-4204-904C-9B00D1949C2F}" type="pres">
      <dgm:prSet presAssocID="{848D1DB6-A068-48E3-879E-4A8519BF3F22}" presName="text" presStyleLbl="fgAcc0" presStyleIdx="0" presStyleCnt="1" custScaleX="311216" custScaleY="51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8ABF0-7A06-4D83-BE78-03750DF2A24B}" type="pres">
      <dgm:prSet presAssocID="{848D1DB6-A068-48E3-879E-4A8519BF3F22}" presName="hierChild2" presStyleCnt="0"/>
      <dgm:spPr/>
    </dgm:pt>
    <dgm:pt modelId="{93D34FD8-2DA8-4578-92A4-5D6468AB7CD4}" type="pres">
      <dgm:prSet presAssocID="{A2E360A1-7DC2-4A4F-8241-E37BA7119C2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F91249A-61CB-4C4F-99D5-AA58D0DA41FF}" type="pres">
      <dgm:prSet presAssocID="{6F1840B5-DEB4-4AFC-8436-8C43A5C09A65}" presName="hierRoot2" presStyleCnt="0"/>
      <dgm:spPr/>
    </dgm:pt>
    <dgm:pt modelId="{A1283982-28CD-4C42-B64A-0395AE3B65E6}" type="pres">
      <dgm:prSet presAssocID="{6F1840B5-DEB4-4AFC-8436-8C43A5C09A65}" presName="composite2" presStyleCnt="0"/>
      <dgm:spPr/>
    </dgm:pt>
    <dgm:pt modelId="{8143ED1C-E396-45F1-B492-D33FA4159E47}" type="pres">
      <dgm:prSet presAssocID="{6F1840B5-DEB4-4AFC-8436-8C43A5C09A65}" presName="background2" presStyleLbl="node2" presStyleIdx="0" presStyleCnt="3"/>
      <dgm:spPr>
        <a:noFill/>
      </dgm:spPr>
    </dgm:pt>
    <dgm:pt modelId="{0D2E0636-218A-445D-BAAC-0E1A551F0697}" type="pres">
      <dgm:prSet presAssocID="{6F1840B5-DEB4-4AFC-8436-8C43A5C09A65}" presName="text2" presStyleLbl="fgAcc2" presStyleIdx="0" presStyleCnt="3" custScaleX="113121" custScaleY="49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7090A8-33B7-4937-846E-5A90FE1D4CBB}" type="pres">
      <dgm:prSet presAssocID="{6F1840B5-DEB4-4AFC-8436-8C43A5C09A65}" presName="hierChild3" presStyleCnt="0"/>
      <dgm:spPr/>
    </dgm:pt>
    <dgm:pt modelId="{2E9B7EA7-1AE9-4B32-BD23-1660E5E83637}" type="pres">
      <dgm:prSet presAssocID="{CBDEB157-75BA-4AAC-8099-DA4AB20A0A4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A0265D9-89D8-4A8D-9718-B083AC23E8AD}" type="pres">
      <dgm:prSet presAssocID="{9BF879A0-0433-4931-8672-817776187BF2}" presName="hierRoot3" presStyleCnt="0"/>
      <dgm:spPr/>
    </dgm:pt>
    <dgm:pt modelId="{0F7253F8-D91B-4FEB-A252-FB938978511A}" type="pres">
      <dgm:prSet presAssocID="{9BF879A0-0433-4931-8672-817776187BF2}" presName="composite3" presStyleCnt="0"/>
      <dgm:spPr/>
    </dgm:pt>
    <dgm:pt modelId="{F18FCD36-7451-4493-AB12-8E031989CF68}" type="pres">
      <dgm:prSet presAssocID="{9BF879A0-0433-4931-8672-817776187BF2}" presName="background3" presStyleLbl="node3" presStyleIdx="0" presStyleCnt="3"/>
      <dgm:spPr>
        <a:noFill/>
      </dgm:spPr>
    </dgm:pt>
    <dgm:pt modelId="{433F34F8-45AB-419F-ABBB-1D5FBDBFB6D1}" type="pres">
      <dgm:prSet presAssocID="{9BF879A0-0433-4931-8672-817776187BF2}" presName="text3" presStyleLbl="fgAcc3" presStyleIdx="0" presStyleCnt="3" custScaleX="145098" custScaleY="281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0B2D0-FE28-43F7-BEA2-5DD43DC34FE1}" type="pres">
      <dgm:prSet presAssocID="{9BF879A0-0433-4931-8672-817776187BF2}" presName="hierChild4" presStyleCnt="0"/>
      <dgm:spPr/>
    </dgm:pt>
    <dgm:pt modelId="{A1B108D3-A48F-47BF-898E-A187C0A4F68E}" type="pres">
      <dgm:prSet presAssocID="{CEF1FCF6-8D6D-45AC-8BD0-201D83DF084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0D6F3316-DC1C-4E55-9C98-13113FA60996}" type="pres">
      <dgm:prSet presAssocID="{54A080DD-07DA-4F6B-A94A-51FDD83973B5}" presName="hierRoot2" presStyleCnt="0"/>
      <dgm:spPr/>
    </dgm:pt>
    <dgm:pt modelId="{627D334C-9063-4A50-BC19-82D5DEBC0EDE}" type="pres">
      <dgm:prSet presAssocID="{54A080DD-07DA-4F6B-A94A-51FDD83973B5}" presName="composite2" presStyleCnt="0"/>
      <dgm:spPr/>
    </dgm:pt>
    <dgm:pt modelId="{1E7B0F11-A479-4D99-AC0F-FC46B59E5053}" type="pres">
      <dgm:prSet presAssocID="{54A080DD-07DA-4F6B-A94A-51FDD83973B5}" presName="background2" presStyleLbl="node2" presStyleIdx="1" presStyleCnt="3"/>
      <dgm:spPr>
        <a:noFill/>
      </dgm:spPr>
    </dgm:pt>
    <dgm:pt modelId="{CF7C5789-597A-408A-9C62-44BE3FE22AF1}" type="pres">
      <dgm:prSet presAssocID="{54A080DD-07DA-4F6B-A94A-51FDD83973B5}" presName="text2" presStyleLbl="fgAcc2" presStyleIdx="1" presStyleCnt="3" custScaleY="52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2AC996-4539-4D3E-8BAD-BAFA344CF850}" type="pres">
      <dgm:prSet presAssocID="{54A080DD-07DA-4F6B-A94A-51FDD83973B5}" presName="hierChild3" presStyleCnt="0"/>
      <dgm:spPr/>
    </dgm:pt>
    <dgm:pt modelId="{FD19E2DE-2E32-4568-9C05-974BB174403F}" type="pres">
      <dgm:prSet presAssocID="{733FFAE5-D93E-4C40-B950-C657E974257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1299D9E-A393-4A5B-BC0B-0AD9C43EF701}" type="pres">
      <dgm:prSet presAssocID="{2CC59036-40FF-4A0A-B431-CFEC6944EB3D}" presName="hierRoot3" presStyleCnt="0"/>
      <dgm:spPr/>
    </dgm:pt>
    <dgm:pt modelId="{9F29BF77-83DF-403C-85D8-F987D6BFB2A3}" type="pres">
      <dgm:prSet presAssocID="{2CC59036-40FF-4A0A-B431-CFEC6944EB3D}" presName="composite3" presStyleCnt="0"/>
      <dgm:spPr/>
    </dgm:pt>
    <dgm:pt modelId="{6B2B1FD1-F737-4E9E-BBEC-8276EE5EFA0C}" type="pres">
      <dgm:prSet presAssocID="{2CC59036-40FF-4A0A-B431-CFEC6944EB3D}" presName="background3" presStyleLbl="node3" presStyleIdx="1" presStyleCnt="3"/>
      <dgm:spPr>
        <a:noFill/>
      </dgm:spPr>
    </dgm:pt>
    <dgm:pt modelId="{3D53B7D7-B639-448B-85B5-4696F5E05823}" type="pres">
      <dgm:prSet presAssocID="{2CC59036-40FF-4A0A-B431-CFEC6944EB3D}" presName="text3" presStyleLbl="fgAcc3" presStyleIdx="1" presStyleCnt="3" custScaleX="116555" custScaleY="195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F16800-0AA4-481C-B79A-EF2DC9BE2BB5}" type="pres">
      <dgm:prSet presAssocID="{2CC59036-40FF-4A0A-B431-CFEC6944EB3D}" presName="hierChild4" presStyleCnt="0"/>
      <dgm:spPr/>
    </dgm:pt>
    <dgm:pt modelId="{A4014165-5616-45AA-B540-4DA9E6E7855C}" type="pres">
      <dgm:prSet presAssocID="{C8C68126-C086-4AD2-8A0C-AEF3243BD42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9E54962-B387-4487-9899-F0AC3CF7F059}" type="pres">
      <dgm:prSet presAssocID="{DD3E8EB4-E527-4F49-AFFC-30F269B7002C}" presName="hierRoot2" presStyleCnt="0"/>
      <dgm:spPr/>
    </dgm:pt>
    <dgm:pt modelId="{E0DD479D-D67E-4949-8E67-719C1B2A8FC4}" type="pres">
      <dgm:prSet presAssocID="{DD3E8EB4-E527-4F49-AFFC-30F269B7002C}" presName="composite2" presStyleCnt="0"/>
      <dgm:spPr/>
    </dgm:pt>
    <dgm:pt modelId="{770B728B-DA90-4A68-B797-A16406A0FAE0}" type="pres">
      <dgm:prSet presAssocID="{DD3E8EB4-E527-4F49-AFFC-30F269B7002C}" presName="background2" presStyleLbl="node2" presStyleIdx="2" presStyleCnt="3"/>
      <dgm:spPr>
        <a:noFill/>
      </dgm:spPr>
    </dgm:pt>
    <dgm:pt modelId="{F7259C60-C6DD-4668-8750-01BD18A3BBEE}" type="pres">
      <dgm:prSet presAssocID="{DD3E8EB4-E527-4F49-AFFC-30F269B7002C}" presName="text2" presStyleLbl="fgAcc2" presStyleIdx="2" presStyleCnt="3" custScaleX="118687" custScaleY="51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CF9E27-1D63-4408-A1CC-2B21575E031A}" type="pres">
      <dgm:prSet presAssocID="{DD3E8EB4-E527-4F49-AFFC-30F269B7002C}" presName="hierChild3" presStyleCnt="0"/>
      <dgm:spPr/>
    </dgm:pt>
    <dgm:pt modelId="{27AC2F67-567E-48FE-939A-E65775EC47DB}" type="pres">
      <dgm:prSet presAssocID="{C7B2981B-DC27-4E45-B03A-7BBB1FF9212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553950C-2DB2-42A8-867B-DD9BA5A8B71A}" type="pres">
      <dgm:prSet presAssocID="{E7324C1F-AA0F-49AE-8F57-25962D3420BB}" presName="hierRoot3" presStyleCnt="0"/>
      <dgm:spPr/>
    </dgm:pt>
    <dgm:pt modelId="{371103EB-A124-4561-9644-3881979E7B71}" type="pres">
      <dgm:prSet presAssocID="{E7324C1F-AA0F-49AE-8F57-25962D3420BB}" presName="composite3" presStyleCnt="0"/>
      <dgm:spPr/>
    </dgm:pt>
    <dgm:pt modelId="{3E7926D8-9CBA-4ED4-9328-4E1E6E5F3237}" type="pres">
      <dgm:prSet presAssocID="{E7324C1F-AA0F-49AE-8F57-25962D3420BB}" presName="background3" presStyleLbl="node3" presStyleIdx="2" presStyleCnt="3"/>
      <dgm:spPr>
        <a:noFill/>
      </dgm:spPr>
    </dgm:pt>
    <dgm:pt modelId="{7D7C2F3A-A3AC-4037-B15F-95AC52E33A02}" type="pres">
      <dgm:prSet presAssocID="{E7324C1F-AA0F-49AE-8F57-25962D3420BB}" presName="text3" presStyleLbl="fgAcc3" presStyleIdx="2" presStyleCnt="3" custScaleX="160794" custScaleY="274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F0CC6-DA66-4087-8ABB-C1D9E47D63D0}" type="pres">
      <dgm:prSet presAssocID="{E7324C1F-AA0F-49AE-8F57-25962D3420BB}" presName="hierChild4" presStyleCnt="0"/>
      <dgm:spPr/>
    </dgm:pt>
  </dgm:ptLst>
  <dgm:cxnLst>
    <dgm:cxn modelId="{923AA8CA-8E55-46C1-B17B-7FC842797BFB}" srcId="{DD3E8EB4-E527-4F49-AFFC-30F269B7002C}" destId="{E7324C1F-AA0F-49AE-8F57-25962D3420BB}" srcOrd="0" destOrd="0" parTransId="{C7B2981B-DC27-4E45-B03A-7BBB1FF92125}" sibTransId="{80569349-8512-4984-9CA1-3B45B5FD81AA}"/>
    <dgm:cxn modelId="{03A91536-B4A4-43D7-B63D-A3B48BD82AFA}" type="presOf" srcId="{E7324C1F-AA0F-49AE-8F57-25962D3420BB}" destId="{7D7C2F3A-A3AC-4037-B15F-95AC52E33A02}" srcOrd="0" destOrd="0" presId="urn:microsoft.com/office/officeart/2005/8/layout/hierarchy1"/>
    <dgm:cxn modelId="{956A29F9-BCCE-4EE3-99FE-35BF187724BB}" srcId="{54A080DD-07DA-4F6B-A94A-51FDD83973B5}" destId="{2CC59036-40FF-4A0A-B431-CFEC6944EB3D}" srcOrd="0" destOrd="0" parTransId="{733FFAE5-D93E-4C40-B950-C657E9742576}" sibTransId="{7B2115D3-0C99-42EE-8370-870E4771440C}"/>
    <dgm:cxn modelId="{F7975C7B-2637-4452-BB6D-1C39F256AEC0}" type="presOf" srcId="{6F1840B5-DEB4-4AFC-8436-8C43A5C09A65}" destId="{0D2E0636-218A-445D-BAAC-0E1A551F0697}" srcOrd="0" destOrd="0" presId="urn:microsoft.com/office/officeart/2005/8/layout/hierarchy1"/>
    <dgm:cxn modelId="{E38DCCF8-9551-4906-801F-5B84DE6BB0CD}" type="presOf" srcId="{23E6C0EE-0019-4532-82FD-9C34CF12F06A}" destId="{D9876BF9-77A9-4216-88E7-77CC43186E48}" srcOrd="0" destOrd="0" presId="urn:microsoft.com/office/officeart/2005/8/layout/hierarchy1"/>
    <dgm:cxn modelId="{BAF6BA82-795B-49E1-B9EE-22DD4D291530}" type="presOf" srcId="{2CC59036-40FF-4A0A-B431-CFEC6944EB3D}" destId="{3D53B7D7-B639-448B-85B5-4696F5E05823}" srcOrd="0" destOrd="0" presId="urn:microsoft.com/office/officeart/2005/8/layout/hierarchy1"/>
    <dgm:cxn modelId="{4F318124-6994-4A4E-9D19-5A1AD183FDEB}" srcId="{848D1DB6-A068-48E3-879E-4A8519BF3F22}" destId="{6F1840B5-DEB4-4AFC-8436-8C43A5C09A65}" srcOrd="0" destOrd="0" parTransId="{A2E360A1-7DC2-4A4F-8241-E37BA7119C22}" sibTransId="{F10FD079-74B3-46A1-86FD-98323AC00A09}"/>
    <dgm:cxn modelId="{977C6306-62D0-4070-AE4B-9B3FAF78FE04}" type="presOf" srcId="{9BF879A0-0433-4931-8672-817776187BF2}" destId="{433F34F8-45AB-419F-ABBB-1D5FBDBFB6D1}" srcOrd="0" destOrd="0" presId="urn:microsoft.com/office/officeart/2005/8/layout/hierarchy1"/>
    <dgm:cxn modelId="{9D260244-1DD7-4ECF-A183-8A1C7643E432}" type="presOf" srcId="{C8C68126-C086-4AD2-8A0C-AEF3243BD428}" destId="{A4014165-5616-45AA-B540-4DA9E6E7855C}" srcOrd="0" destOrd="0" presId="urn:microsoft.com/office/officeart/2005/8/layout/hierarchy1"/>
    <dgm:cxn modelId="{88FB9B4E-7BD3-4FBA-A82B-D9973ADCAD9A}" type="presOf" srcId="{CEF1FCF6-8D6D-45AC-8BD0-201D83DF0841}" destId="{A1B108D3-A48F-47BF-898E-A187C0A4F68E}" srcOrd="0" destOrd="0" presId="urn:microsoft.com/office/officeart/2005/8/layout/hierarchy1"/>
    <dgm:cxn modelId="{029D7E6A-93A3-4829-8A88-5104A0C13958}" srcId="{6F1840B5-DEB4-4AFC-8436-8C43A5C09A65}" destId="{9BF879A0-0433-4931-8672-817776187BF2}" srcOrd="0" destOrd="0" parTransId="{CBDEB157-75BA-4AAC-8099-DA4AB20A0A48}" sibTransId="{BAAAFBFB-ED57-4521-B72F-6C529A049D50}"/>
    <dgm:cxn modelId="{BC1D3F32-3024-409E-BB4F-C8EAEB51ACC3}" srcId="{23E6C0EE-0019-4532-82FD-9C34CF12F06A}" destId="{848D1DB6-A068-48E3-879E-4A8519BF3F22}" srcOrd="0" destOrd="0" parTransId="{856D9740-A21C-49D6-A557-9E828BD92168}" sibTransId="{2840989D-6995-4C00-B38F-E57FCF82B367}"/>
    <dgm:cxn modelId="{739EBFA9-A952-467A-A87C-A2100AC703CE}" type="presOf" srcId="{C7B2981B-DC27-4E45-B03A-7BBB1FF92125}" destId="{27AC2F67-567E-48FE-939A-E65775EC47DB}" srcOrd="0" destOrd="0" presId="urn:microsoft.com/office/officeart/2005/8/layout/hierarchy1"/>
    <dgm:cxn modelId="{9E41FF6D-8702-4FE9-A516-9BD4AA23C136}" srcId="{848D1DB6-A068-48E3-879E-4A8519BF3F22}" destId="{DD3E8EB4-E527-4F49-AFFC-30F269B7002C}" srcOrd="2" destOrd="0" parTransId="{C8C68126-C086-4AD2-8A0C-AEF3243BD428}" sibTransId="{CEF5DD6C-8F55-44ED-A92D-6BA45CE6D642}"/>
    <dgm:cxn modelId="{FB73AC76-316F-4E39-AF67-A2F8292872FD}" srcId="{848D1DB6-A068-48E3-879E-4A8519BF3F22}" destId="{54A080DD-07DA-4F6B-A94A-51FDD83973B5}" srcOrd="1" destOrd="0" parTransId="{CEF1FCF6-8D6D-45AC-8BD0-201D83DF0841}" sibTransId="{0E74A0D4-3041-4588-B99F-B612D08803DD}"/>
    <dgm:cxn modelId="{5269F26B-3E4E-4E27-9FC8-A9502CF99593}" type="presOf" srcId="{DD3E8EB4-E527-4F49-AFFC-30F269B7002C}" destId="{F7259C60-C6DD-4668-8750-01BD18A3BBEE}" srcOrd="0" destOrd="0" presId="urn:microsoft.com/office/officeart/2005/8/layout/hierarchy1"/>
    <dgm:cxn modelId="{D3456E21-68E8-4985-93B5-4BF5547B8208}" type="presOf" srcId="{54A080DD-07DA-4F6B-A94A-51FDD83973B5}" destId="{CF7C5789-597A-408A-9C62-44BE3FE22AF1}" srcOrd="0" destOrd="0" presId="urn:microsoft.com/office/officeart/2005/8/layout/hierarchy1"/>
    <dgm:cxn modelId="{AAEACE98-44A5-4DBC-A953-A59527B561A8}" type="presOf" srcId="{848D1DB6-A068-48E3-879E-4A8519BF3F22}" destId="{3DDF5B6F-5230-4204-904C-9B00D1949C2F}" srcOrd="0" destOrd="0" presId="urn:microsoft.com/office/officeart/2005/8/layout/hierarchy1"/>
    <dgm:cxn modelId="{F59C0383-C36C-4C70-9C71-B2D52DBF75DD}" type="presOf" srcId="{733FFAE5-D93E-4C40-B950-C657E9742576}" destId="{FD19E2DE-2E32-4568-9C05-974BB174403F}" srcOrd="0" destOrd="0" presId="urn:microsoft.com/office/officeart/2005/8/layout/hierarchy1"/>
    <dgm:cxn modelId="{5A96CC6A-A11F-4CDA-B6BB-A5843B80B0A0}" type="presOf" srcId="{A2E360A1-7DC2-4A4F-8241-E37BA7119C22}" destId="{93D34FD8-2DA8-4578-92A4-5D6468AB7CD4}" srcOrd="0" destOrd="0" presId="urn:microsoft.com/office/officeart/2005/8/layout/hierarchy1"/>
    <dgm:cxn modelId="{62C759DB-AFFC-4A33-9E7C-61802173631D}" type="presOf" srcId="{CBDEB157-75BA-4AAC-8099-DA4AB20A0A48}" destId="{2E9B7EA7-1AE9-4B32-BD23-1660E5E83637}" srcOrd="0" destOrd="0" presId="urn:microsoft.com/office/officeart/2005/8/layout/hierarchy1"/>
    <dgm:cxn modelId="{24F19EFB-ACE7-4ED2-8907-24F5D2DB9B1F}" type="presParOf" srcId="{D9876BF9-77A9-4216-88E7-77CC43186E48}" destId="{916F94F3-AE29-460C-BCF4-17ACA0E6B085}" srcOrd="0" destOrd="0" presId="urn:microsoft.com/office/officeart/2005/8/layout/hierarchy1"/>
    <dgm:cxn modelId="{CEA22AFD-E9BA-446B-A41D-DB862B61851C}" type="presParOf" srcId="{916F94F3-AE29-460C-BCF4-17ACA0E6B085}" destId="{31616809-260A-4C76-B0B4-D90F4AE55FA2}" srcOrd="0" destOrd="0" presId="urn:microsoft.com/office/officeart/2005/8/layout/hierarchy1"/>
    <dgm:cxn modelId="{73B766C0-F3FD-4FF7-B130-6230E0B740F3}" type="presParOf" srcId="{31616809-260A-4C76-B0B4-D90F4AE55FA2}" destId="{71A81DFA-1451-40CC-8DC6-AF67C9462A0E}" srcOrd="0" destOrd="0" presId="urn:microsoft.com/office/officeart/2005/8/layout/hierarchy1"/>
    <dgm:cxn modelId="{89FE47A7-F145-48A6-84F1-FE3691F1F06B}" type="presParOf" srcId="{31616809-260A-4C76-B0B4-D90F4AE55FA2}" destId="{3DDF5B6F-5230-4204-904C-9B00D1949C2F}" srcOrd="1" destOrd="0" presId="urn:microsoft.com/office/officeart/2005/8/layout/hierarchy1"/>
    <dgm:cxn modelId="{C2E3DE20-1ECF-4C39-A2FB-DF920CBF99A6}" type="presParOf" srcId="{916F94F3-AE29-460C-BCF4-17ACA0E6B085}" destId="{9608ABF0-7A06-4D83-BE78-03750DF2A24B}" srcOrd="1" destOrd="0" presId="urn:microsoft.com/office/officeart/2005/8/layout/hierarchy1"/>
    <dgm:cxn modelId="{C7C9C526-5876-4105-93E5-DFEBFB6CCCC7}" type="presParOf" srcId="{9608ABF0-7A06-4D83-BE78-03750DF2A24B}" destId="{93D34FD8-2DA8-4578-92A4-5D6468AB7CD4}" srcOrd="0" destOrd="0" presId="urn:microsoft.com/office/officeart/2005/8/layout/hierarchy1"/>
    <dgm:cxn modelId="{CEF75583-E211-4D3C-82C8-43CAFAA7E0DD}" type="presParOf" srcId="{9608ABF0-7A06-4D83-BE78-03750DF2A24B}" destId="{AF91249A-61CB-4C4F-99D5-AA58D0DA41FF}" srcOrd="1" destOrd="0" presId="urn:microsoft.com/office/officeart/2005/8/layout/hierarchy1"/>
    <dgm:cxn modelId="{6BC27347-4711-45C4-9109-F16996BE1BF8}" type="presParOf" srcId="{AF91249A-61CB-4C4F-99D5-AA58D0DA41FF}" destId="{A1283982-28CD-4C42-B64A-0395AE3B65E6}" srcOrd="0" destOrd="0" presId="urn:microsoft.com/office/officeart/2005/8/layout/hierarchy1"/>
    <dgm:cxn modelId="{497FC068-DECD-4FB6-B369-DD8610C949E0}" type="presParOf" srcId="{A1283982-28CD-4C42-B64A-0395AE3B65E6}" destId="{8143ED1C-E396-45F1-B492-D33FA4159E47}" srcOrd="0" destOrd="0" presId="urn:microsoft.com/office/officeart/2005/8/layout/hierarchy1"/>
    <dgm:cxn modelId="{F8DA1327-24BC-4E69-AA6F-E1F7ECBD2519}" type="presParOf" srcId="{A1283982-28CD-4C42-B64A-0395AE3B65E6}" destId="{0D2E0636-218A-445D-BAAC-0E1A551F0697}" srcOrd="1" destOrd="0" presId="urn:microsoft.com/office/officeart/2005/8/layout/hierarchy1"/>
    <dgm:cxn modelId="{FDABD779-3633-47C8-9584-0C400CA364C9}" type="presParOf" srcId="{AF91249A-61CB-4C4F-99D5-AA58D0DA41FF}" destId="{AB7090A8-33B7-4937-846E-5A90FE1D4CBB}" srcOrd="1" destOrd="0" presId="urn:microsoft.com/office/officeart/2005/8/layout/hierarchy1"/>
    <dgm:cxn modelId="{B61108B7-AC27-4174-9723-5A7A39A96DD8}" type="presParOf" srcId="{AB7090A8-33B7-4937-846E-5A90FE1D4CBB}" destId="{2E9B7EA7-1AE9-4B32-BD23-1660E5E83637}" srcOrd="0" destOrd="0" presId="urn:microsoft.com/office/officeart/2005/8/layout/hierarchy1"/>
    <dgm:cxn modelId="{7C2C04ED-B598-40DD-8216-48539994CD13}" type="presParOf" srcId="{AB7090A8-33B7-4937-846E-5A90FE1D4CBB}" destId="{8A0265D9-89D8-4A8D-9718-B083AC23E8AD}" srcOrd="1" destOrd="0" presId="urn:microsoft.com/office/officeart/2005/8/layout/hierarchy1"/>
    <dgm:cxn modelId="{CEEB9A10-1F8A-40EE-ABB4-19939243B069}" type="presParOf" srcId="{8A0265D9-89D8-4A8D-9718-B083AC23E8AD}" destId="{0F7253F8-D91B-4FEB-A252-FB938978511A}" srcOrd="0" destOrd="0" presId="urn:microsoft.com/office/officeart/2005/8/layout/hierarchy1"/>
    <dgm:cxn modelId="{FBF47CB8-E325-4CC4-99B7-8C1783A8D65E}" type="presParOf" srcId="{0F7253F8-D91B-4FEB-A252-FB938978511A}" destId="{F18FCD36-7451-4493-AB12-8E031989CF68}" srcOrd="0" destOrd="0" presId="urn:microsoft.com/office/officeart/2005/8/layout/hierarchy1"/>
    <dgm:cxn modelId="{EB06D501-AAFA-4D94-808F-754931752239}" type="presParOf" srcId="{0F7253F8-D91B-4FEB-A252-FB938978511A}" destId="{433F34F8-45AB-419F-ABBB-1D5FBDBFB6D1}" srcOrd="1" destOrd="0" presId="urn:microsoft.com/office/officeart/2005/8/layout/hierarchy1"/>
    <dgm:cxn modelId="{4F473A68-4465-493E-9CD4-5C37CC285FB3}" type="presParOf" srcId="{8A0265D9-89D8-4A8D-9718-B083AC23E8AD}" destId="{0480B2D0-FE28-43F7-BEA2-5DD43DC34FE1}" srcOrd="1" destOrd="0" presId="urn:microsoft.com/office/officeart/2005/8/layout/hierarchy1"/>
    <dgm:cxn modelId="{B9266804-0DD2-462B-A11F-DDE9E685CF1D}" type="presParOf" srcId="{9608ABF0-7A06-4D83-BE78-03750DF2A24B}" destId="{A1B108D3-A48F-47BF-898E-A187C0A4F68E}" srcOrd="2" destOrd="0" presId="urn:microsoft.com/office/officeart/2005/8/layout/hierarchy1"/>
    <dgm:cxn modelId="{502C883D-437B-4AE2-9886-CC3802C94C63}" type="presParOf" srcId="{9608ABF0-7A06-4D83-BE78-03750DF2A24B}" destId="{0D6F3316-DC1C-4E55-9C98-13113FA60996}" srcOrd="3" destOrd="0" presId="urn:microsoft.com/office/officeart/2005/8/layout/hierarchy1"/>
    <dgm:cxn modelId="{A0561AD7-8F1C-4B43-9A26-E65DC796B6BF}" type="presParOf" srcId="{0D6F3316-DC1C-4E55-9C98-13113FA60996}" destId="{627D334C-9063-4A50-BC19-82D5DEBC0EDE}" srcOrd="0" destOrd="0" presId="urn:microsoft.com/office/officeart/2005/8/layout/hierarchy1"/>
    <dgm:cxn modelId="{79682A9D-7406-49F7-BA78-82046F889B15}" type="presParOf" srcId="{627D334C-9063-4A50-BC19-82D5DEBC0EDE}" destId="{1E7B0F11-A479-4D99-AC0F-FC46B59E5053}" srcOrd="0" destOrd="0" presId="urn:microsoft.com/office/officeart/2005/8/layout/hierarchy1"/>
    <dgm:cxn modelId="{E18440D0-4814-4FAA-B97D-470B5C21214F}" type="presParOf" srcId="{627D334C-9063-4A50-BC19-82D5DEBC0EDE}" destId="{CF7C5789-597A-408A-9C62-44BE3FE22AF1}" srcOrd="1" destOrd="0" presId="urn:microsoft.com/office/officeart/2005/8/layout/hierarchy1"/>
    <dgm:cxn modelId="{DC401819-11DF-4BBF-8525-D5A94539570F}" type="presParOf" srcId="{0D6F3316-DC1C-4E55-9C98-13113FA60996}" destId="{C32AC996-4539-4D3E-8BAD-BAFA344CF850}" srcOrd="1" destOrd="0" presId="urn:microsoft.com/office/officeart/2005/8/layout/hierarchy1"/>
    <dgm:cxn modelId="{82D0CF17-07A5-4A42-B649-06A485A70AC0}" type="presParOf" srcId="{C32AC996-4539-4D3E-8BAD-BAFA344CF850}" destId="{FD19E2DE-2E32-4568-9C05-974BB174403F}" srcOrd="0" destOrd="0" presId="urn:microsoft.com/office/officeart/2005/8/layout/hierarchy1"/>
    <dgm:cxn modelId="{0AA95AE9-0E56-45F6-9525-53A13D24AF00}" type="presParOf" srcId="{C32AC996-4539-4D3E-8BAD-BAFA344CF850}" destId="{A1299D9E-A393-4A5B-BC0B-0AD9C43EF701}" srcOrd="1" destOrd="0" presId="urn:microsoft.com/office/officeart/2005/8/layout/hierarchy1"/>
    <dgm:cxn modelId="{3356143C-B755-4EC8-8918-03A611C1CF32}" type="presParOf" srcId="{A1299D9E-A393-4A5B-BC0B-0AD9C43EF701}" destId="{9F29BF77-83DF-403C-85D8-F987D6BFB2A3}" srcOrd="0" destOrd="0" presId="urn:microsoft.com/office/officeart/2005/8/layout/hierarchy1"/>
    <dgm:cxn modelId="{9AF904A2-234B-497D-862D-02B45150369C}" type="presParOf" srcId="{9F29BF77-83DF-403C-85D8-F987D6BFB2A3}" destId="{6B2B1FD1-F737-4E9E-BBEC-8276EE5EFA0C}" srcOrd="0" destOrd="0" presId="urn:microsoft.com/office/officeart/2005/8/layout/hierarchy1"/>
    <dgm:cxn modelId="{D11E1755-6F9C-48D6-B542-5C3BEC8D8C64}" type="presParOf" srcId="{9F29BF77-83DF-403C-85D8-F987D6BFB2A3}" destId="{3D53B7D7-B639-448B-85B5-4696F5E05823}" srcOrd="1" destOrd="0" presId="urn:microsoft.com/office/officeart/2005/8/layout/hierarchy1"/>
    <dgm:cxn modelId="{D52EA884-1698-49F0-AF2C-BCCCA08DAC56}" type="presParOf" srcId="{A1299D9E-A393-4A5B-BC0B-0AD9C43EF701}" destId="{1EF16800-0AA4-481C-B79A-EF2DC9BE2BB5}" srcOrd="1" destOrd="0" presId="urn:microsoft.com/office/officeart/2005/8/layout/hierarchy1"/>
    <dgm:cxn modelId="{523FA207-10CD-44B5-82CC-E6918D67A743}" type="presParOf" srcId="{9608ABF0-7A06-4D83-BE78-03750DF2A24B}" destId="{A4014165-5616-45AA-B540-4DA9E6E7855C}" srcOrd="4" destOrd="0" presId="urn:microsoft.com/office/officeart/2005/8/layout/hierarchy1"/>
    <dgm:cxn modelId="{B4984A45-2FEC-41D9-AEF8-6F242EF36752}" type="presParOf" srcId="{9608ABF0-7A06-4D83-BE78-03750DF2A24B}" destId="{E9E54962-B387-4487-9899-F0AC3CF7F059}" srcOrd="5" destOrd="0" presId="urn:microsoft.com/office/officeart/2005/8/layout/hierarchy1"/>
    <dgm:cxn modelId="{8AB8D3D0-1064-4FD1-B9D4-EF0D08C64D67}" type="presParOf" srcId="{E9E54962-B387-4487-9899-F0AC3CF7F059}" destId="{E0DD479D-D67E-4949-8E67-719C1B2A8FC4}" srcOrd="0" destOrd="0" presId="urn:microsoft.com/office/officeart/2005/8/layout/hierarchy1"/>
    <dgm:cxn modelId="{8D22AD97-9CEE-46DB-9F19-650A42DFE3BF}" type="presParOf" srcId="{E0DD479D-D67E-4949-8E67-719C1B2A8FC4}" destId="{770B728B-DA90-4A68-B797-A16406A0FAE0}" srcOrd="0" destOrd="0" presId="urn:microsoft.com/office/officeart/2005/8/layout/hierarchy1"/>
    <dgm:cxn modelId="{4961B359-6792-43C2-9FB6-65F75752C9A0}" type="presParOf" srcId="{E0DD479D-D67E-4949-8E67-719C1B2A8FC4}" destId="{F7259C60-C6DD-4668-8750-01BD18A3BBEE}" srcOrd="1" destOrd="0" presId="urn:microsoft.com/office/officeart/2005/8/layout/hierarchy1"/>
    <dgm:cxn modelId="{B0D5BB64-893F-4E11-9534-3E8185F7C5E2}" type="presParOf" srcId="{E9E54962-B387-4487-9899-F0AC3CF7F059}" destId="{BCCF9E27-1D63-4408-A1CC-2B21575E031A}" srcOrd="1" destOrd="0" presId="urn:microsoft.com/office/officeart/2005/8/layout/hierarchy1"/>
    <dgm:cxn modelId="{D50D6D11-82BC-4A47-B90B-164680229842}" type="presParOf" srcId="{BCCF9E27-1D63-4408-A1CC-2B21575E031A}" destId="{27AC2F67-567E-48FE-939A-E65775EC47DB}" srcOrd="0" destOrd="0" presId="urn:microsoft.com/office/officeart/2005/8/layout/hierarchy1"/>
    <dgm:cxn modelId="{60034415-2CE7-4E55-81AE-9BC745A9DE13}" type="presParOf" srcId="{BCCF9E27-1D63-4408-A1CC-2B21575E031A}" destId="{6553950C-2DB2-42A8-867B-DD9BA5A8B71A}" srcOrd="1" destOrd="0" presId="urn:microsoft.com/office/officeart/2005/8/layout/hierarchy1"/>
    <dgm:cxn modelId="{5DD8CE71-A72C-4DD1-B22D-718D34A8B73A}" type="presParOf" srcId="{6553950C-2DB2-42A8-867B-DD9BA5A8B71A}" destId="{371103EB-A124-4561-9644-3881979E7B71}" srcOrd="0" destOrd="0" presId="urn:microsoft.com/office/officeart/2005/8/layout/hierarchy1"/>
    <dgm:cxn modelId="{F9FC4800-7E40-4298-BF91-9A4A676547AB}" type="presParOf" srcId="{371103EB-A124-4561-9644-3881979E7B71}" destId="{3E7926D8-9CBA-4ED4-9328-4E1E6E5F3237}" srcOrd="0" destOrd="0" presId="urn:microsoft.com/office/officeart/2005/8/layout/hierarchy1"/>
    <dgm:cxn modelId="{EEC4182C-333A-4C6D-B306-8C416DB19B08}" type="presParOf" srcId="{371103EB-A124-4561-9644-3881979E7B71}" destId="{7D7C2F3A-A3AC-4037-B15F-95AC52E33A02}" srcOrd="1" destOrd="0" presId="urn:microsoft.com/office/officeart/2005/8/layout/hierarchy1"/>
    <dgm:cxn modelId="{F8C6F2F9-CD47-4290-9F4A-B79AFD9E600A}" type="presParOf" srcId="{6553950C-2DB2-42A8-867B-DD9BA5A8B71A}" destId="{0AFF0CC6-DA66-4087-8ABB-C1D9E47D63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C2F67-567E-48FE-939A-E65775EC47DB}">
      <dsp:nvSpPr>
        <dsp:cNvPr id="0" name=""/>
        <dsp:cNvSpPr/>
      </dsp:nvSpPr>
      <dsp:spPr>
        <a:xfrm>
          <a:off x="7744395" y="1873134"/>
          <a:ext cx="91440" cy="575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7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14165-5616-45AA-B540-4DA9E6E7855C}">
      <dsp:nvSpPr>
        <dsp:cNvPr id="0" name=""/>
        <dsp:cNvSpPr/>
      </dsp:nvSpPr>
      <dsp:spPr>
        <a:xfrm>
          <a:off x="4710069" y="653364"/>
          <a:ext cx="3080046" cy="5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6"/>
              </a:lnTo>
              <a:lnTo>
                <a:pt x="3080046" y="392366"/>
              </a:lnTo>
              <a:lnTo>
                <a:pt x="3080046" y="5757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9E2DE-2E32-4568-9C05-974BB174403F}">
      <dsp:nvSpPr>
        <dsp:cNvPr id="0" name=""/>
        <dsp:cNvSpPr/>
      </dsp:nvSpPr>
      <dsp:spPr>
        <a:xfrm>
          <a:off x="4559117" y="1895033"/>
          <a:ext cx="91440" cy="575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7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108D3-A48F-47BF-898E-A187C0A4F68E}">
      <dsp:nvSpPr>
        <dsp:cNvPr id="0" name=""/>
        <dsp:cNvSpPr/>
      </dsp:nvSpPr>
      <dsp:spPr>
        <a:xfrm>
          <a:off x="4604837" y="653364"/>
          <a:ext cx="105231" cy="575763"/>
        </a:xfrm>
        <a:custGeom>
          <a:avLst/>
          <a:gdLst/>
          <a:ahLst/>
          <a:cxnLst/>
          <a:rect l="0" t="0" r="0" b="0"/>
          <a:pathLst>
            <a:path>
              <a:moveTo>
                <a:pt x="105231" y="0"/>
              </a:moveTo>
              <a:lnTo>
                <a:pt x="105231" y="392366"/>
              </a:lnTo>
              <a:lnTo>
                <a:pt x="0" y="392366"/>
              </a:lnTo>
              <a:lnTo>
                <a:pt x="0" y="5757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B7EA7-1AE9-4B32-BD23-1660E5E83637}">
      <dsp:nvSpPr>
        <dsp:cNvPr id="0" name=""/>
        <dsp:cNvSpPr/>
      </dsp:nvSpPr>
      <dsp:spPr>
        <a:xfrm>
          <a:off x="1529207" y="1849487"/>
          <a:ext cx="91440" cy="575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7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34FD8-2DA8-4578-92A4-5D6468AB7CD4}">
      <dsp:nvSpPr>
        <dsp:cNvPr id="0" name=""/>
        <dsp:cNvSpPr/>
      </dsp:nvSpPr>
      <dsp:spPr>
        <a:xfrm>
          <a:off x="1574927" y="653364"/>
          <a:ext cx="3135141" cy="575763"/>
        </a:xfrm>
        <a:custGeom>
          <a:avLst/>
          <a:gdLst/>
          <a:ahLst/>
          <a:cxnLst/>
          <a:rect l="0" t="0" r="0" b="0"/>
          <a:pathLst>
            <a:path>
              <a:moveTo>
                <a:pt x="3135141" y="0"/>
              </a:moveTo>
              <a:lnTo>
                <a:pt x="3135141" y="392366"/>
              </a:lnTo>
              <a:lnTo>
                <a:pt x="0" y="392366"/>
              </a:lnTo>
              <a:lnTo>
                <a:pt x="0" y="5757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81DFA-1451-40CC-8DC6-AF67C9462A0E}">
      <dsp:nvSpPr>
        <dsp:cNvPr id="0" name=""/>
        <dsp:cNvSpPr/>
      </dsp:nvSpPr>
      <dsp:spPr>
        <a:xfrm>
          <a:off x="1629492" y="924"/>
          <a:ext cx="6161152" cy="65244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F5B6F-5230-4204-904C-9B00D1949C2F}">
      <dsp:nvSpPr>
        <dsp:cNvPr id="0" name=""/>
        <dsp:cNvSpPr/>
      </dsp:nvSpPr>
      <dsp:spPr>
        <a:xfrm>
          <a:off x="1849459" y="209892"/>
          <a:ext cx="6161152" cy="652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реакции матричного синтеза</a:t>
          </a:r>
        </a:p>
      </dsp:txBody>
      <dsp:txXfrm>
        <a:off x="1868568" y="229001"/>
        <a:ext cx="6122934" cy="614222"/>
      </dsp:txXfrm>
    </dsp:sp>
    <dsp:sp modelId="{8143ED1C-E396-45F1-B492-D33FA4159E47}">
      <dsp:nvSpPr>
        <dsp:cNvPr id="0" name=""/>
        <dsp:cNvSpPr/>
      </dsp:nvSpPr>
      <dsp:spPr>
        <a:xfrm>
          <a:off x="455197" y="1229128"/>
          <a:ext cx="2239459" cy="6203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E0636-218A-445D-BAAC-0E1A551F0697}">
      <dsp:nvSpPr>
        <dsp:cNvPr id="0" name=""/>
        <dsp:cNvSpPr/>
      </dsp:nvSpPr>
      <dsp:spPr>
        <a:xfrm>
          <a:off x="675164" y="1438097"/>
          <a:ext cx="2239459" cy="620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транскрипция (переписывание)</a:t>
          </a:r>
        </a:p>
      </dsp:txBody>
      <dsp:txXfrm>
        <a:off x="693334" y="1456267"/>
        <a:ext cx="2203119" cy="584019"/>
      </dsp:txXfrm>
    </dsp:sp>
    <dsp:sp modelId="{F18FCD36-7451-4493-AB12-8E031989CF68}">
      <dsp:nvSpPr>
        <dsp:cNvPr id="0" name=""/>
        <dsp:cNvSpPr/>
      </dsp:nvSpPr>
      <dsp:spPr>
        <a:xfrm>
          <a:off x="138672" y="2425251"/>
          <a:ext cx="2872509" cy="354448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F34F8-45AB-419F-ABBB-1D5FBDBFB6D1}">
      <dsp:nvSpPr>
        <dsp:cNvPr id="0" name=""/>
        <dsp:cNvSpPr/>
      </dsp:nvSpPr>
      <dsp:spPr>
        <a:xfrm>
          <a:off x="358639" y="2634220"/>
          <a:ext cx="2872509" cy="35444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ядре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цепи ДНК синтезируется полимер -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иРНК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 принципу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комплементарности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ДНК        РНК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      =     Ц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      =     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фермент РНК-полимераза</a:t>
          </a:r>
        </a:p>
      </dsp:txBody>
      <dsp:txXfrm>
        <a:off x="442772" y="2718353"/>
        <a:ext cx="2704243" cy="3376222"/>
      </dsp:txXfrm>
    </dsp:sp>
    <dsp:sp modelId="{1E7B0F11-A479-4D99-AC0F-FC46B59E5053}">
      <dsp:nvSpPr>
        <dsp:cNvPr id="0" name=""/>
        <dsp:cNvSpPr/>
      </dsp:nvSpPr>
      <dsp:spPr>
        <a:xfrm>
          <a:off x="3614986" y="1229128"/>
          <a:ext cx="1979703" cy="66590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C5789-597A-408A-9C62-44BE3FE22AF1}">
      <dsp:nvSpPr>
        <dsp:cNvPr id="0" name=""/>
        <dsp:cNvSpPr/>
      </dsp:nvSpPr>
      <dsp:spPr>
        <a:xfrm>
          <a:off x="3834953" y="1438097"/>
          <a:ext cx="1979703" cy="665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(сборка)</a:t>
          </a:r>
        </a:p>
      </dsp:txBody>
      <dsp:txXfrm>
        <a:off x="3854457" y="1457601"/>
        <a:ext cx="1940695" cy="626896"/>
      </dsp:txXfrm>
    </dsp:sp>
    <dsp:sp modelId="{6B2B1FD1-F737-4E9E-BBEC-8276EE5EFA0C}">
      <dsp:nvSpPr>
        <dsp:cNvPr id="0" name=""/>
        <dsp:cNvSpPr/>
      </dsp:nvSpPr>
      <dsp:spPr>
        <a:xfrm>
          <a:off x="3451116" y="2470796"/>
          <a:ext cx="2307442" cy="246220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3B7D7-B639-448B-85B5-4696F5E05823}">
      <dsp:nvSpPr>
        <dsp:cNvPr id="0" name=""/>
        <dsp:cNvSpPr/>
      </dsp:nvSpPr>
      <dsp:spPr>
        <a:xfrm>
          <a:off x="3671083" y="2679765"/>
          <a:ext cx="2307442" cy="2462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цитоплазме на рибосоме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сборка полипептидных цепей на матрице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иРНК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полисом</a:t>
          </a:r>
        </a:p>
      </dsp:txBody>
      <dsp:txXfrm>
        <a:off x="3738666" y="2747348"/>
        <a:ext cx="2172276" cy="2327037"/>
      </dsp:txXfrm>
    </dsp:sp>
    <dsp:sp modelId="{770B728B-DA90-4A68-B797-A16406A0FAE0}">
      <dsp:nvSpPr>
        <dsp:cNvPr id="0" name=""/>
        <dsp:cNvSpPr/>
      </dsp:nvSpPr>
      <dsp:spPr>
        <a:xfrm>
          <a:off x="6615290" y="1229128"/>
          <a:ext cx="2349650" cy="64400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59C60-C6DD-4668-8750-01BD18A3BBEE}">
      <dsp:nvSpPr>
        <dsp:cNvPr id="0" name=""/>
        <dsp:cNvSpPr/>
      </dsp:nvSpPr>
      <dsp:spPr>
        <a:xfrm>
          <a:off x="6835257" y="1438097"/>
          <a:ext cx="2349650" cy="644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репликация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(синтез)</a:t>
          </a:r>
        </a:p>
      </dsp:txBody>
      <dsp:txXfrm>
        <a:off x="6854119" y="1456959"/>
        <a:ext cx="2311926" cy="606281"/>
      </dsp:txXfrm>
    </dsp:sp>
    <dsp:sp modelId="{3E7926D8-9CBA-4ED4-9328-4E1E6E5F3237}">
      <dsp:nvSpPr>
        <dsp:cNvPr id="0" name=""/>
        <dsp:cNvSpPr/>
      </dsp:nvSpPr>
      <dsp:spPr>
        <a:xfrm>
          <a:off x="6198493" y="2448897"/>
          <a:ext cx="3183243" cy="3453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C2F3A-A3AC-4037-B15F-95AC52E33A02}">
      <dsp:nvSpPr>
        <dsp:cNvPr id="0" name=""/>
        <dsp:cNvSpPr/>
      </dsp:nvSpPr>
      <dsp:spPr>
        <a:xfrm>
          <a:off x="6418460" y="2657866"/>
          <a:ext cx="3183243" cy="3453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ядре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каждая новая двойная спираль сохраняет одну цепь  от материнской спирали ДНК, а вторая синтезируется заново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ru-RU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Г=Ц, А=Т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фермент ДНК-полимераза,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ДНК-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лигаза</a:t>
          </a: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1694" y="2751100"/>
        <a:ext cx="2996775" cy="326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C1C-CFEB-4B5C-8185-FD783B62374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9CC00-12A4-4DBA-8979-B9547DEDE5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35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F35B-3F68-42AE-BE84-0276825638C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18E05-C26E-401E-96D9-A6A8451BAF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26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F255-7B68-43BD-96B3-99318AD1F61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F4D28-C367-4F02-9D61-22A9603C4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39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4C01-C72B-4C62-8B36-67FFAE163A3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1F16-4E19-44FE-93E5-F40BCBC23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27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9ECC-047C-40F2-87E9-8796E1687F6C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B8435-AD6D-465A-B859-DBD94ABAEE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73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C722-12A4-4E56-8ACA-8DC85ABAB2D9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2663A-4C7D-4BC8-BA14-F72AAC15C0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6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36A4-419E-4F71-A8E8-F44E96269CB7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1BA7-1FC1-4847-90FD-633DB8EB03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8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59AC-FE2A-4916-B72B-0CBE01BD0575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6B3B0-FC19-496E-B257-23DB8805F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27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EE36-7E68-4DC0-938F-7137784C23EC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DC753-49C9-44A4-B8FF-EF9A37AB14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5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D6FF-34CF-464D-B9A2-891A16FA1A9C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59548-5D54-4E95-8687-027A559441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6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8F7F-D477-4E81-9533-6557AA7CEB4F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2E0A4-6BB9-4724-B6FB-248791AF0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5BDF4-D2CF-4A74-9304-49932E6BA552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3AFDA7-70E5-4B39-A98D-8D041896D8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900113" y="178435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Анализ ошибок, допущенных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пробном ЕГЭ  в </a:t>
            </a:r>
            <a:r>
              <a:rPr lang="ru-RU" b="1" dirty="0"/>
              <a:t>режиме онлайн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/>
              <a:t>биологии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рекомендации </a:t>
            </a:r>
            <a:r>
              <a:rPr lang="ru-RU" b="1" dirty="0" smtClean="0"/>
              <a:t>по работе над ними</a:t>
            </a:r>
            <a:br>
              <a:rPr lang="ru-RU" b="1" dirty="0" smtClean="0"/>
            </a:br>
            <a:endParaRPr lang="ru-RU" altLang="ru-RU" sz="4000" b="1" dirty="0" smtClean="0"/>
          </a:p>
        </p:txBody>
      </p:sp>
      <p:sp>
        <p:nvSpPr>
          <p:cNvPr id="2051" name="Объект 4"/>
          <p:cNvSpPr>
            <a:spLocks noGrp="1"/>
          </p:cNvSpPr>
          <p:nvPr>
            <p:ph idx="1"/>
          </p:nvPr>
        </p:nvSpPr>
        <p:spPr>
          <a:xfrm>
            <a:off x="7296150" y="4886325"/>
            <a:ext cx="4533900" cy="11049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000" b="1" dirty="0" err="1" smtClean="0"/>
              <a:t>Мокеева</a:t>
            </a:r>
            <a:r>
              <a:rPr lang="ru-RU" altLang="ru-RU" sz="2000" b="1" dirty="0" smtClean="0"/>
              <a:t> Т.Н.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доцент кафедры </a:t>
            </a:r>
            <a:r>
              <a:rPr lang="ru-RU" altLang="ru-RU" sz="2000" b="1" dirty="0" err="1" smtClean="0"/>
              <a:t>ЕНиЭО</a:t>
            </a:r>
            <a:endParaRPr lang="ru-RU" altLang="ru-RU" sz="2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205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4046" y="344224"/>
            <a:ext cx="77741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со­от­вет­ствие между характеристиками и видами матричных реакций: к каждой позиции, данной  в  первом столбце, подберите соответствующую позицию из второго столбца.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58183"/>
              </p:ext>
            </p:extLst>
          </p:nvPr>
        </p:nvGraphicFramePr>
        <p:xfrm>
          <a:off x="1004046" y="1979261"/>
          <a:ext cx="8871474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5890387"/>
                <a:gridCol w="29810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ВИДЫ МАТРИЧНЫХ РЕАКЦИЙ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реакции происходят на  рибосомах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матрицей служит РНК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образуется биополимер, содержащий нуклеотиды с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тимином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синтезируемый  полимер содержит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дезоксирибозу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Д) синтезируется полипептид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Е) синтезируются молекулы РНК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 репликация</a:t>
                      </a:r>
                    </a:p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транскрипция</a:t>
                      </a:r>
                    </a:p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3) трансляция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16396" y="1404438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59 % 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28208"/>
              </p:ext>
            </p:extLst>
          </p:nvPr>
        </p:nvGraphicFramePr>
        <p:xfrm>
          <a:off x="2624250" y="5329862"/>
          <a:ext cx="4318635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723900"/>
                <a:gridCol w="723900"/>
                <a:gridCol w="723900"/>
                <a:gridCol w="723900"/>
                <a:gridCol w="723900"/>
              </a:tblGrid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41426" y="5493048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31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67029401"/>
              </p:ext>
            </p:extLst>
          </p:nvPr>
        </p:nvGraphicFramePr>
        <p:xfrm>
          <a:off x="754063" y="339183"/>
          <a:ext cx="9740377" cy="617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20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129633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3154" y="535611"/>
            <a:ext cx="8282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91915"/>
              </p:ext>
            </p:extLst>
          </p:nvPr>
        </p:nvGraphicFramePr>
        <p:xfrm>
          <a:off x="883154" y="2121537"/>
          <a:ext cx="8552328" cy="2105324"/>
        </p:xfrm>
        <a:graphic>
          <a:graphicData uri="http://schemas.openxmlformats.org/drawingml/2006/table">
            <a:tbl>
              <a:tblPr firstRow="1" firstCol="1" bandRow="1"/>
              <a:tblGrid>
                <a:gridCol w="2883841"/>
                <a:gridCol w="5668487"/>
              </a:tblGrid>
              <a:tr h="422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метода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Палеонтологический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филогенетических рядов организмов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Разделение смеси веществ, выделенных из клеток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3556" y="4397788"/>
            <a:ext cx="233519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2484" y="4411434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5526" y="1468461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993289" y="1994842"/>
            <a:ext cx="5011774" cy="28683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покрытосеменные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злаковые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тростник сахарный                     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высшие растения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однодольные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тростник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101154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3289" y="349177"/>
            <a:ext cx="7720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расположения систематических таксонов, начиная с наименьшего. В ответе запишите соответствующую  последовательность цифр.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3220" y="2146094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2485" y="5018797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0920" y="5012859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362514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06597"/>
              </p:ext>
            </p:extLst>
          </p:nvPr>
        </p:nvGraphicFramePr>
        <p:xfrm>
          <a:off x="5872060" y="3091635"/>
          <a:ext cx="609134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725103"/>
                <a:gridCol w="3366237"/>
              </a:tblGrid>
              <a:tr h="0"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тростник сахарный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тростник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Семейство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злаковые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однодольные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покрытосеменные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Подцарство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высшие растения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Царство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247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952" y="206171"/>
            <a:ext cx="8462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со­от­вет­ствие между структурами и зародышевыми листками, обозначенными на рисунке цифрами 1,2: к каждой позиции, данной  в  первом  столбце, подберите соответствующую позицию из второго столбца.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47" y="1549506"/>
            <a:ext cx="3321051" cy="3383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76285"/>
              </p:ext>
            </p:extLst>
          </p:nvPr>
        </p:nvGraphicFramePr>
        <p:xfrm>
          <a:off x="874953" y="1865984"/>
          <a:ext cx="7472981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4410333"/>
                <a:gridCol w="3062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СТРУКТУРЫ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ЗАРОДЫШЕВЫЕ ЛИСТКИ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рецепторы сетчатки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кровь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скелетная мускулатура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эпидермис кожи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Д) хрящевая ткань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Е) кора  больших полушарий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 1</a:t>
                      </a:r>
                    </a:p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13565"/>
              </p:ext>
            </p:extLst>
          </p:nvPr>
        </p:nvGraphicFramePr>
        <p:xfrm>
          <a:off x="1987758" y="5523479"/>
          <a:ext cx="4318635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723900"/>
                <a:gridCol w="723900"/>
                <a:gridCol w="723900"/>
                <a:gridCol w="723900"/>
                <a:gridCol w="723900"/>
              </a:tblGrid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832029" y="5523994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4953" y="5754826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13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26" y="1"/>
            <a:ext cx="844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2485" y="5954713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64456" y="5350857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9676" y="176080"/>
            <a:ext cx="82635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со­от­вет­ствие между характеристиками и отделами пищеварительной системы: к каждой позиции, данной  в  первом  столбце, подберите соответствующую позицию из второго столбца.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57881"/>
              </p:ext>
            </p:extLst>
          </p:nvPr>
        </p:nvGraphicFramePr>
        <p:xfrm>
          <a:off x="754063" y="1549506"/>
          <a:ext cx="9831462" cy="3604260"/>
        </p:xfrm>
        <a:graphic>
          <a:graphicData uri="http://schemas.openxmlformats.org/drawingml/2006/table">
            <a:tbl>
              <a:tblPr firstRow="1" firstCol="1" bandRow="1"/>
              <a:tblGrid>
                <a:gridCol w="6495194"/>
                <a:gridCol w="33362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ХАРАКТЕРИСТИКИ</a:t>
                      </a: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all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отделы пищеварительной системы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 белки расщепляются до конечных продуктов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 под действием бактерий расщепляется целлюлоза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  под действием желчи активируется поджелудочный сок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 выделяется соляная кислота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Д)  всасывается вода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Е)  вырабатывается фермент пепсин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1) желудок  </a:t>
                      </a:r>
                    </a:p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48895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 двенадцатиперстная кишка</a:t>
                      </a:r>
                    </a:p>
                    <a:p>
                      <a:pPr marL="2012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3) толстая кишка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80978"/>
              </p:ext>
            </p:extLst>
          </p:nvPr>
        </p:nvGraphicFramePr>
        <p:xfrm>
          <a:off x="2258490" y="5581689"/>
          <a:ext cx="4318635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723900"/>
                <a:gridCol w="723900"/>
                <a:gridCol w="723900"/>
                <a:gridCol w="723900"/>
                <a:gridCol w="723900"/>
              </a:tblGrid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7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93908"/>
              </p:ext>
            </p:extLst>
          </p:nvPr>
        </p:nvGraphicFramePr>
        <p:xfrm>
          <a:off x="182879" y="6014"/>
          <a:ext cx="10779163" cy="6956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735"/>
                <a:gridCol w="2312929"/>
                <a:gridCol w="1540473"/>
                <a:gridCol w="2768116"/>
                <a:gridCol w="1773910"/>
              </a:tblGrid>
              <a:tr h="2300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пищеварительной системы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Ферменты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Расщепление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Всасывание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Ротовая полость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амилаза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лизоцим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 (крахмал)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38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желудочный сок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амилаза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пепсин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гастриксин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 до полипептидов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липаза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(жирные компоненты молока)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20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Тонкая кишка: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двенадцати-перстная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тощая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подвздошная </a:t>
                      </a:r>
                    </a:p>
                    <a:p>
                      <a:pPr marL="4191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желчь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(печень)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панкреатический сок (поджелудочная железа)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кишечный сок (железы тонкого кишечника)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амилаза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мальтаза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лактаза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сахараза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 до моносахаридов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трипсин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химотрипсин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 до  аминокислот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липаза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до глицерина и жирных кислот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057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Толстая кишка: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слепая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червеобразный отросток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ободочные кишки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клетчатка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минеральные вещества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водорастворимые витамины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сбраживание углеводов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гнилостное разложение белков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расщепление желчных пигментов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586" marR="4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014" y="-104382"/>
            <a:ext cx="5158424" cy="7066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07" y="-104382"/>
            <a:ext cx="4050580" cy="70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972485" y="1646091"/>
            <a:ext cx="7579844" cy="3709184"/>
          </a:xfrm>
        </p:spPr>
        <p:txBody>
          <a:bodyPr/>
          <a:lstStyle/>
          <a:p>
            <a:pPr marL="355600" indent="-355600" algn="just" eaLnBrk="1" hangingPunct="1">
              <a:buNone/>
              <a:tabLst>
                <a:tab pos="355600" algn="l"/>
              </a:tabLst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адаптаций к новым условиям у организмов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проявление  новых признаков у  единичных особей в популяции 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возникновение  случайных мутаций у отдельных особей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сохранение естественным отбором и размножение  особей с новыми полезными  признаками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063" y="130085"/>
            <a:ext cx="865887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процессов формирования приспособленности организмов к новым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обитания. В ответе запишите соответствующую  последовательность цифр.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2485" y="5416830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2636" y="2748522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5666" y="5355275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36118"/>
              </p:ext>
            </p:extLst>
          </p:nvPr>
        </p:nvGraphicFramePr>
        <p:xfrm>
          <a:off x="946672" y="1686114"/>
          <a:ext cx="9144000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928"/>
                <a:gridCol w="1813323"/>
                <a:gridCol w="1850583"/>
                <a:gridCol w="1850583"/>
                <a:gridCol w="185058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Первичные баллы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0 - 9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10 - 14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15 - 21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22 - 26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13280" y="481797"/>
            <a:ext cx="33739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Шкала оценивания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130" y="243512"/>
            <a:ext cx="10455920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8288" lvl="0" indent="-268288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при изменениях условий среды обитания,  появляется новый признак или изменяется старый, -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адаптаций связано с мутационной изменчивостью (3)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8288" lvl="0" indent="-268288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в изменившихся условиях может погибнуть значительная часть популяции, но часть особей, фенотип которых наиболее соответствует сложившимся условиям – выживает и дает потомство, в генотипе которого будут закреплены нужные качества, -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появившийся новый признак должен наследственно закрепиться и распространиться в популяции,  (2)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lvl="0" indent="-268288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 полезные признаки, закрепленные в генотипе, под действием естественного отбора и генетических факторов (таких как, мутационная и комбинативная изменчивость) преобразуются в адаптацию, которая отвечает возникшим условиям среды, при этом естественный отбор меняет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-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естественным отбором и размножение  особей с новыми полезными  признаками (4)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lvl="0" indent="-268288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 – происходит постепенное  совершенствование появившейся адаптации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адаптаций к новым условиям у организмов (1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80890" y="6091267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6470" y="210678"/>
            <a:ext cx="836798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процессов, происходящих при вдохе. В ответе запишите соответствующую  последовательность цифр.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4803" y="1728389"/>
            <a:ext cx="77204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лёгкие, следуя за стенками грудной  полости, расширяются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в дыхательном центре возникает нервный импульс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воздух по воздухоносным путям устремляется в лёгкие – происходит вдох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при сокращении наружных межрёберных мышц поднимаются рёбра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объём грудной  полости увеличивается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3217" y="5474559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24513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64456" y="3026833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4804" y="5493048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72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063" y="184167"/>
            <a:ext cx="95732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дыхательного центра возбуждаются, и через спинной мозг нервные импульсы передаются к дыхательным мышцам, вызывая их сокращение (2)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вдохе межреберные мышцы сокращаются, приподнимая ребра, одновременно сократившаяся диафрагма уплощается (4)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объем грудной полости (5)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плевральной полости создается отрицательное давление, поэтому ткань легких растягивается (1), и легкие через воздухоносные пути засасывают воздух, заполняющий альвеолы (3)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87050" y="3176240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24513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03" y="3883511"/>
            <a:ext cx="8047206" cy="28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1016" y="188218"/>
            <a:ext cx="8677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 дыхательного центра возбуждаются, и через спинной мозг нервные импульсы передаются к дыхательным мышцам, вызывая их сокращение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Межреберные мышцы и диафрагма расслабляются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Ребра опускаются, купол диафрагмы поднимается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грудной полости уменьшается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сжимаются, давление воздуха в них становится выше атмосферного и воздух выходит наружу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89" y="3604538"/>
            <a:ext cx="7875963" cy="30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972485" y="143715"/>
            <a:ext cx="8580306" cy="183569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со­от­вет­ствие между характеристиками и отделами головного мозга человека, обозначенными на рисунке цифрами 1 и 2: к каждой позиции, данной  в  первом  столбце, подберите соответствующую позицию из второго столбца.</a:t>
            </a:r>
            <a:endParaRPr lang="ru-RU" alt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2485" y="5954713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32263" y="4871069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64" y="1814437"/>
            <a:ext cx="2707256" cy="2370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25202"/>
              </p:ext>
            </p:extLst>
          </p:nvPr>
        </p:nvGraphicFramePr>
        <p:xfrm>
          <a:off x="754063" y="2068964"/>
          <a:ext cx="8510393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6098558"/>
                <a:gridCol w="24118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ХАРАКТЕРИСТИКИ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all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отделы головного мозга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участвует в  терморегуляции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участвует в формировании чувства жажды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контролирует сердечную деятельность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содержит центры входа и выхода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Д) регулирует чувство голода и насыщения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 1  </a:t>
                      </a: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85290" y="5888135"/>
            <a:ext cx="10625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22112</a:t>
            </a:r>
          </a:p>
        </p:txBody>
      </p:sp>
    </p:spTree>
    <p:extLst>
      <p:ext uri="{BB962C8B-B14F-4D97-AF65-F5344CB8AC3E}">
        <p14:creationId xmlns:p14="http://schemas.microsoft.com/office/powerpoint/2010/main" val="19896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4" y="0"/>
            <a:ext cx="9219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500" y="168096"/>
            <a:ext cx="8494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со­от­вет­ствие между характеристиками и классами животных: к каждой позиции, данной  в  первом  столбце, подберите соответствующую позицию из второго столбца.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70003"/>
              </p:ext>
            </p:extLst>
          </p:nvPr>
        </p:nvGraphicFramePr>
        <p:xfrm>
          <a:off x="634701" y="1424417"/>
          <a:ext cx="9273092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6114212"/>
                <a:gridCol w="31588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ХАРАКТЕРИСТИКИ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КЛАССЫ ЖИВОТНЫХ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наличие личиночной стадии в  развитии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скорлуповые, кожистые оболочки яйца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один шейный позвонок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наличие бронхов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Д) обилие кожных желёз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Е) рёберный тип дыхания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 Земноводные  </a:t>
                      </a: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 Пресмыкающиеся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41896"/>
              </p:ext>
            </p:extLst>
          </p:nvPr>
        </p:nvGraphicFramePr>
        <p:xfrm>
          <a:off x="2409097" y="5463985"/>
          <a:ext cx="4318635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723900"/>
                <a:gridCol w="723900"/>
                <a:gridCol w="723900"/>
                <a:gridCol w="723900"/>
                <a:gridCol w="723900"/>
              </a:tblGrid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39501" y="5493048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64456" y="5350857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92075"/>
            <a:ext cx="94226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со­от­вет­ствие между характеристиками и фазами фотосинтеза: к каждой позиции, данной  в  первом столбце, подберите соответствующую позицию из второго столбца.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2485" y="5723880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64456" y="5350857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07887"/>
              </p:ext>
            </p:extLst>
          </p:nvPr>
        </p:nvGraphicFramePr>
        <p:xfrm>
          <a:off x="972485" y="1368425"/>
          <a:ext cx="8451214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5227919"/>
                <a:gridCol w="32232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ФАЗЫ ФОТОСИНТЕЗА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происходит окисление НАДФ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происходит возбуждение молекулы хлорофилла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расходуется энергия АТФ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происходит фотолиз воды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Д) синтезируется молекула углевода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Е) образуется молекулярный кислород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 темновая</a:t>
                      </a:r>
                    </a:p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световая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15798"/>
              </p:ext>
            </p:extLst>
          </p:nvPr>
        </p:nvGraphicFramePr>
        <p:xfrm>
          <a:off x="2409096" y="5433175"/>
          <a:ext cx="4318635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723900"/>
                <a:gridCol w="723900"/>
                <a:gridCol w="723900"/>
                <a:gridCol w="723900"/>
                <a:gridCol w="723900"/>
              </a:tblGrid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0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40368"/>
              </p:ext>
            </p:extLst>
          </p:nvPr>
        </p:nvGraphicFramePr>
        <p:xfrm>
          <a:off x="860612" y="210678"/>
          <a:ext cx="9746429" cy="6217920"/>
        </p:xfrm>
        <a:graphic>
          <a:graphicData uri="http://schemas.openxmlformats.org/drawingml/2006/table">
            <a:tbl>
              <a:tblPr firstRow="1" firstCol="1" bandRow="1"/>
              <a:tblGrid>
                <a:gridCol w="2664205"/>
                <a:gridCol w="3435381"/>
                <a:gridCol w="3646843"/>
              </a:tblGrid>
              <a:tr h="3610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Фаза фотосинтеза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световая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темновая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2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Происходят в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мембранах тилакоидов  хлоропластов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строме хлоропластов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Условие протекания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света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 не нужен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4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Происходящие процессы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фотолиз воды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окислительное фосфорилирование</a:t>
                      </a:r>
                    </a:p>
                    <a:p>
                      <a:pPr marL="111760" indent="-138430"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цикл Кальвина-Бенсона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гликолиз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6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выделение О</a:t>
                      </a:r>
                      <a:r>
                        <a:rPr lang="ru-RU" sz="24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 АТФ и НАДФ</a:t>
                      </a: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восстановление СО</a:t>
                      </a:r>
                      <a:r>
                        <a:rPr lang="ru-RU" sz="24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образуется фосфоглицериновая кислота, глюкоза, крахмал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 воды, АДФ и НАДФ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2485" y="5954713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70818" y="5723880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955" y="130085"/>
            <a:ext cx="9043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со­от­вет­ствие между признаками и формами естественного отбора: к каждой позиции, данной  в  первом  столбце, подберите соответствующую позицию из второго столбца.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9667"/>
              </p:ext>
            </p:extLst>
          </p:nvPr>
        </p:nvGraphicFramePr>
        <p:xfrm>
          <a:off x="754063" y="1368890"/>
          <a:ext cx="9325852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6053299"/>
                <a:gridCol w="327255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ФОРМЫ ЕСТЕСТВЕННОГО ОТБОРА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сохраняет среднюю норму признака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  увеличивает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гетерозиготность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популяции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выбраковывает особи с отклонениями от средней нормы признаков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  ведёт к образованию новых видов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Д)   формирует приспособления к  новым условиям среды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 стабилизирующий</a:t>
                      </a:r>
                    </a:p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движущий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16975"/>
              </p:ext>
            </p:extLst>
          </p:nvPr>
        </p:nvGraphicFramePr>
        <p:xfrm>
          <a:off x="2276195" y="5791527"/>
          <a:ext cx="3594735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723900"/>
                <a:gridCol w="723900"/>
                <a:gridCol w="723900"/>
                <a:gridCol w="723900"/>
              </a:tblGrid>
              <a:tr h="60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6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8062" y="1368425"/>
            <a:ext cx="89987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из курса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Бактерии. Грибы. Лишайники»,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его здоровье»,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52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439" y="4620765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77180" y="3443776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3439" y="204375"/>
            <a:ext cx="8129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ароморфозов в эволюции растений. В ответе запишите соответствующую  последовательность цифр.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2484" y="1905506"/>
            <a:ext cx="7396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появление вегетативных органов (корней, побегов)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образование цветка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возникновение  многоклеточных слоевищных форм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появление семени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формирование примитивной  покровной  ткани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0944" y="4524904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35142</a:t>
            </a:r>
          </a:p>
        </p:txBody>
      </p:sp>
    </p:spTree>
    <p:extLst>
      <p:ext uri="{BB962C8B-B14F-4D97-AF65-F5344CB8AC3E}">
        <p14:creationId xmlns:p14="http://schemas.microsoft.com/office/powerpoint/2010/main" val="22774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319" y="1074509"/>
            <a:ext cx="9527689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2438" indent="-452438" algn="just"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появились многоклеточные красные и бурые водоросли – низшие растения с телом называемым слоевищем или талломом  -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 многоклеточных слоевищных форм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indent="-452438" algn="just"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далее появились споровые растения (мхи), лишенные настоящих корней, но у них сформировалась ассимиляционная (или основная) ткань, содержащая хлоропласты - 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примитивной  покровной  ткани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папоротников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листья, корни и стебли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у голосеменные появились семена -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семени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у покрытосеменных – цветок -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цветка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8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924" y="170347"/>
            <a:ext cx="7978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график изменения валовой первичной  продукции двух экосистем в течение года. Видовой состав кустарников в исследуемых экосистемах одинаков.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5118885" cy="39781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229224" y="1884480"/>
            <a:ext cx="6734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Вегетационный период исследуемых экосистем длится 240-250 дней.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Исследуемые экосистемы находятся в Северном  полушарии.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Травянистые растения  вносят весомый вклад в первичную продукцию экосистемы.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Первые 100 дней изменения  не  производились.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Травянистые сообщества  намного продуктивнее  кустарниковых.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2485" y="5954713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70818" y="5723880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8613" y="589315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2127" y="212735"/>
            <a:ext cx="9477487" cy="6432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вегетации – это период активной жизнедеятельности растений,  их активного роста и питания.  Судя по графику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-травянистом сообществе период вегетации  заканчивается спустя 250 дней, а в кустарниковом – 240.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 о том, что экосистемы находятся в Северном  полушарии в графике никаких данных не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задании сказано, 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Видовой состав кустарников в исследуемых экосистемах одинаков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может заключить, что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-травянистом  сообществе высокие показатели валовой  первичной продукции обусловлены деятельностью травянистых растений, вносящих больший вклад, чем кустарниковые растения.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дней измерения  не  производились, констатацию данного факта можно отнести лишь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-травянистым сообществам, у кустарниковых сообществ они  велись с первых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что касается пятого предложения, то однородного Травянистого сообщества в  исследованиях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709" y="721248"/>
            <a:ext cx="8164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«Уровни организации живой природы» и заполните пустую ячейку, вписав соответствующий термин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2484" y="5384558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21736" y="3572350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08645"/>
              </p:ext>
            </p:extLst>
          </p:nvPr>
        </p:nvGraphicFramePr>
        <p:xfrm>
          <a:off x="972484" y="2377440"/>
          <a:ext cx="7420422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2831701"/>
                <a:gridCol w="45887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Клеточный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Клетки кишечной палочки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Популяция клевера красного, произрастающая в разных местах обитания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17820" y="5353780"/>
            <a:ext cx="39811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популяционно-видовой</a:t>
            </a:r>
          </a:p>
        </p:txBody>
      </p:sp>
    </p:spTree>
    <p:extLst>
      <p:ext uri="{BB962C8B-B14F-4D97-AF65-F5344CB8AC3E}">
        <p14:creationId xmlns:p14="http://schemas.microsoft.com/office/powerpoint/2010/main" val="32751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4"/>
          <a:stretch/>
        </p:blipFill>
        <p:spPr bwMode="auto">
          <a:xfrm>
            <a:off x="1288461" y="92074"/>
            <a:ext cx="9076626" cy="6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660" y="6283176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21717" y="1368425"/>
            <a:ext cx="2698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2680" y="92075"/>
            <a:ext cx="9577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таб­ли­цу «Средние физиологические  показатели крови и сердечно-сосудистой системы у группы туристов, восходящих на Эверест».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утверждения, которые можно сформулировать на основании анализа полученных результатов.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72863"/>
              </p:ext>
            </p:extLst>
          </p:nvPr>
        </p:nvGraphicFramePr>
        <p:xfrm>
          <a:off x="1" y="1595324"/>
          <a:ext cx="6271707" cy="4613917"/>
        </p:xfrm>
        <a:graphic>
          <a:graphicData uri="http://schemas.openxmlformats.org/drawingml/2006/table">
            <a:tbl>
              <a:tblPr firstRow="1" firstCol="1" bandRow="1"/>
              <a:tblGrid>
                <a:gridCol w="2721684"/>
                <a:gridCol w="1032734"/>
                <a:gridCol w="1247887"/>
                <a:gridCol w="1269402"/>
              </a:tblGrid>
              <a:tr h="6493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уровне моря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3500 м над уровнем моря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5300 м над уровнем моря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3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Систолическое давление крови в покое (мм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рт.ст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119,02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136,63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147,08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3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Диастолическое давление крови в покое (мм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рт.ст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78,90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85,04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89,52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3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Частота сердечных сокращений (уд./мин.)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71,48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74,85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76,09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Гемоглобин (г/л)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144,78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147,23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157,67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3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Наполнение артериального гемоглобина  кислородом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97,60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88,61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77,70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999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Максимальное потребление кислорода (мл/кг/мин.)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0,375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0,394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0,403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310465" y="623420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7570" y="1894018"/>
            <a:ext cx="576609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Максимальное  потребление кислорода  при подъеме до высоты 3500 м от уровня моря возрастает более, чем при подъеме с высоты 3500 до высоты 5300 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 мере спуска с горы у человека будет снижаться частота сердечных сокращений.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Повышение концентрации гемоглобина в крови обратно пропорционально наполнению гемоглобина кислородом.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 горах могут хорошо себя чувствовать только люди с высоким уровнем гемоглобина  в  крови.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Частота сердечных сокращений для местного населения, живущего на уровне моря, - 71,48 удара в минуту.</a:t>
            </a:r>
          </a:p>
        </p:txBody>
      </p:sp>
    </p:spTree>
    <p:extLst>
      <p:ext uri="{BB962C8B-B14F-4D97-AF65-F5344CB8AC3E}">
        <p14:creationId xmlns:p14="http://schemas.microsoft.com/office/powerpoint/2010/main" val="39444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71803"/>
            <a:ext cx="10687049" cy="66171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Если проведем не сложные математические вычисления, то получим следующий результат: максимальное  потребление кислорода  при подъеме до высоты 3500 м от уровня моря возрастает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0,019,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 подъеме с высоты 3500 до высоты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5300м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всего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0,009.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 По мере спуска с горы у человека будет снижаться частота сердечных сокращений. Таблица отражает  замеры показателей у туристов на  разных уровнях при подъеме.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Повышение концентрации гемоглобина в крови обратно пропорционально наполнению гемоглобина кислородом. Действительно, если  внимательно изучить и сравнить данные  таблицы  по этим  показателям, то мы  увидим следующую картину – концентрация гемоглобина в крови возрастает с подъемом над уровнем моря, а наполнение гемоглобина  кислородом, наоборот – снижается.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В горах могут хорошо себя чувствовать только люди с высоким уровнем гемоглобина  в  крови. В таблице не отражено влияние показателей  на плохое  или хорошее  самочувствие испытуемых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Частота сердечных сокращений для местного населения, живущего на уровне моря, - 71,48 удара в минуту. В данной таблице отражены результаты  исследований не  местных жителей живущих на уровне  море, а показатели, которые замерялись на  разных уровнях у туристов при восхождении на гору.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905726" y="344242"/>
            <a:ext cx="9870303" cy="622624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000" dirty="0" smtClean="0"/>
              <a:t>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размещенные на сайте ИРО на странице кафедры естественно-научного образования по итогам прошедших семинаров: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2019 г. «Методика проведения уроков по обобщению и углублению знаний по биологии при подготовке к ОГЭ и ЕГЭ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2019 г. «Лучшие практики подготовки к ГИА на основе анализа их результатов по биологии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марта 2020 г. «Лучшие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подготовки к ГИА по биологии на основе анализа результатов оценочных процедур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марта 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«Методика проведения уроков по обобщению и углублению знаний по биологии при подготовке к ОГЭ и ЕГЭ»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16922" y="1649245"/>
            <a:ext cx="10290175" cy="4433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терминология;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познания;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характерные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различных таксономических групп живых организмов;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 систем органов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причинно-следственных связей;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 биологических процессов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явлений;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графической и табличной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формах;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биологических 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908" y="596045"/>
            <a:ext cx="100840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умения: 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09625" y="244011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Спасибо за  внимание !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035050" y="1013422"/>
            <a:ext cx="10290175" cy="44338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работы: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– на установление соответствия с рисунком или без него;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установление последовательности систематических таксонов, биологических объектов, процессов и явлений;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решение биологических задач по цитологии и генетике;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дополнение недостающей информации в схеме;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дополнение недостающей информации в таблице;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анализ информации, представленной в графической или табличной форме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4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754063" y="66254"/>
            <a:ext cx="10515600" cy="805115"/>
          </a:xfrm>
        </p:spPr>
        <p:txBody>
          <a:bodyPr/>
          <a:lstStyle/>
          <a:p>
            <a:pPr algn="ct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и спецификация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 в режиме онлайн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1292225" y="16922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5650" y="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52973"/>
              </p:ext>
            </p:extLst>
          </p:nvPr>
        </p:nvGraphicFramePr>
        <p:xfrm>
          <a:off x="377032" y="1022929"/>
          <a:ext cx="11338046" cy="5855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64"/>
                <a:gridCol w="4905488"/>
                <a:gridCol w="1333948"/>
                <a:gridCol w="1215614"/>
                <a:gridCol w="1172583"/>
                <a:gridCol w="1161826"/>
                <a:gridCol w="1086523"/>
              </a:tblGrid>
              <a:tr h="1068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элемент содержания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контролируемого элемента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прове-ряемого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слож-ности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Макси-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Биологические термины и понятия. 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Дополнение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схемы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1.1–7.5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1.2, 1.3, 1.4, 1.5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1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 как наука. Методы научного познания. Уровни организации живого.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таблицей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3.5, 3.8, 4.1, 6.3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1.1, 2.1, 3.4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01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Генетическая информация в клетке. Хромосомный набор, соматические и половые клетки. 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биологической задачи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2.3, 2.6, 2.7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088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Клетка как биологическая система. Строение клетки, метаболизм. Жизненный цикл клетки. 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Установление соответствия  (с рисунком и без рисунка)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2.1–2.7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1.2, 1.3, 1.4, 2.2, 2.5, 2.6, 2.7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7301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Моно- и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дигибридное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анализирующее скрещивание. 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биологической задачи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59716" y="279064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973501" y="15398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71961"/>
              </p:ext>
            </p:extLst>
          </p:nvPr>
        </p:nvGraphicFramePr>
        <p:xfrm>
          <a:off x="474364" y="614812"/>
          <a:ext cx="11338046" cy="6074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64"/>
                <a:gridCol w="4905488"/>
                <a:gridCol w="1333948"/>
                <a:gridCol w="1268889"/>
                <a:gridCol w="1119308"/>
                <a:gridCol w="1161826"/>
                <a:gridCol w="1086523"/>
              </a:tblGrid>
              <a:tr h="1068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элемент содержания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контролируемого элемента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прове-ряемого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слож-ности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Макси-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Организм как биологическая система. Селекция. Биотехнология.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Установление соответствия  (с рисунком и без рисунка)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3.1–3.9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1.1, 1.3, 1.4, 2.1, 2.6, 2.7, 3.1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01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Многообразие организмов. Бактерии, Грибы, Растения, Животные, Вирусы. 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Установление соответствия  (с рисунком и без рисунка)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4.1–4.7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1.2, 1.3, 2.5, 2.6, 2.7, 2.8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1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Многообразие организмов. Основные систематические категории, их соподчинённость. 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Установление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последовательности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484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Организм человека. 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Установление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соответствия  (с рисунком и без рисунка)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5.1–5.6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1.2, 1.3, 1.5, 2.1, 2.5, 3.1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74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Организм человека. 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Установление 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последовательности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5.1–5.6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1.5, 2.1, 2.5, 3.1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859716" y="279064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 </a:t>
            </a:r>
            <a:endParaRPr lang="ru-RU" altLang="ru-RU" sz="4000" b="1" dirty="0" smtClean="0"/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973501" y="1539875"/>
            <a:ext cx="10290175" cy="44338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78487"/>
              </p:ext>
            </p:extLst>
          </p:nvPr>
        </p:nvGraphicFramePr>
        <p:xfrm>
          <a:off x="96819" y="797692"/>
          <a:ext cx="11897957" cy="5931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882"/>
                <a:gridCol w="4614243"/>
                <a:gridCol w="1699708"/>
                <a:gridCol w="1624404"/>
                <a:gridCol w="1115340"/>
                <a:gridCol w="1219201"/>
                <a:gridCol w="1140179"/>
              </a:tblGrid>
              <a:tr h="1068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элемент содержания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контролируемого элемента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прове-ряемого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слож-ности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Макси-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Эволюция живой природы. Происхождение человека.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Установление соответствия (без рисунка)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6.1–6.5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1.1, 1.2, 2.2, 2.5, 2.6, 2.7, 2.9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1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Экосистемы и присущие им закономерности. Биосфера. 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Установление соответствия (без рисунка)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7.1–7.5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1.1, 1.2, 1.3, 2.1, 2.2, 2.5, 2.6, 2.7, 2.9, 3.1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17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Общебиологические закономерности. 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Установление последовательности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2.5–2.7, 3.1–3.3,  3.8, 3.9, 6.1–6.5,  7.1–7.5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1.2, 1.3, 1.4, 2.1, 2.2, 2.5, 2.7, 2.9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484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Общебиологические закономерности. Человек и его здоровье.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с таблицей (с рисунком и без рисунка)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2.2–2.7, 3.1–3.6, 5.1–5.5, 6.1–6.5, 7.1–7.5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1.3, 1.5, 2.1, 2.2, 2.5, 2.6, 2.7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45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26" marR="32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Биологические системы  и их закономерности. 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Анализ данных, в табличной или графической форме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2.1–2.7, 4.2–4.7, 5.1–5.6, 6.1–6.5, 7.1–7.5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2.1, 2.2, 2.6, 2.7, 2.9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6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3024188" y="3001384"/>
            <a:ext cx="8387379" cy="358735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12988" y="6305550"/>
            <a:ext cx="7688262" cy="46037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Bookman Old Style" panose="02050604050505020204" pitchFamily="18" charset="0"/>
              </a:rPr>
              <a:t>Кафедра естественнонаучного и экологического </a:t>
            </a:r>
            <a:r>
              <a:rPr lang="ru-RU" altLang="ru-RU" dirty="0" smtClean="0">
                <a:latin typeface="Bookman Old Style" panose="02050604050505020204" pitchFamily="18" charset="0"/>
              </a:rPr>
              <a:t>образования ГБОУ ИРО Краснодарского края</a:t>
            </a:r>
            <a:endParaRPr lang="ru-RU" dirty="0"/>
          </a:p>
        </p:txBody>
      </p:sp>
      <p:pic>
        <p:nvPicPr>
          <p:cNvPr id="5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/>
        </p:spPr>
      </p:pic>
      <p:pic>
        <p:nvPicPr>
          <p:cNvPr id="307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7050" y="9207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4063" y="210678"/>
            <a:ext cx="9932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1640" y="441510"/>
            <a:ext cx="7249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предложенную схему. Запишите в ответе пропущенный термин, обозначенный на схеме знаком вопроса.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82636" y="2748522"/>
            <a:ext cx="269894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59 % выполнения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5" y="1549503"/>
            <a:ext cx="7762726" cy="40982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74327" y="5954713"/>
            <a:ext cx="133241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2485" y="5954713"/>
            <a:ext cx="11128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322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3373</Words>
  <Application>Microsoft Office PowerPoint</Application>
  <PresentationFormat>Произвольный</PresentationFormat>
  <Paragraphs>821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Анализ ошибок, допущенных  в пробном ЕГЭ  в режиме онлайн  по биологии  и рекомендации по работе над ними </vt:lpstr>
      <vt:lpstr> </vt:lpstr>
      <vt:lpstr> </vt:lpstr>
      <vt:lpstr> </vt:lpstr>
      <vt:lpstr> </vt:lpstr>
      <vt:lpstr>Кодификатор и спецификация пробного ЕГЭ  в режиме онлайн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Спасибо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Н. Мокеева</dc:creator>
  <cp:lastModifiedBy>татьяна</cp:lastModifiedBy>
  <cp:revision>612</cp:revision>
  <dcterms:created xsi:type="dcterms:W3CDTF">2018-05-17T08:10:41Z</dcterms:created>
  <dcterms:modified xsi:type="dcterms:W3CDTF">2020-04-27T12:20:46Z</dcterms:modified>
</cp:coreProperties>
</file>